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296" r:id="rId2"/>
    <p:sldId id="259" r:id="rId3"/>
    <p:sldId id="260" r:id="rId4"/>
    <p:sldId id="265" r:id="rId5"/>
    <p:sldId id="263" r:id="rId6"/>
    <p:sldId id="264" r:id="rId7"/>
    <p:sldId id="295" r:id="rId8"/>
    <p:sldId id="294" r:id="rId9"/>
    <p:sldId id="272" r:id="rId10"/>
    <p:sldId id="273" r:id="rId11"/>
    <p:sldId id="274" r:id="rId12"/>
    <p:sldId id="268" r:id="rId13"/>
    <p:sldId id="262" r:id="rId14"/>
    <p:sldId id="261" r:id="rId15"/>
    <p:sldId id="256" r:id="rId16"/>
    <p:sldId id="284" r:id="rId17"/>
    <p:sldId id="286" r:id="rId18"/>
    <p:sldId id="285" r:id="rId19"/>
    <p:sldId id="288" r:id="rId20"/>
    <p:sldId id="289" r:id="rId21"/>
    <p:sldId id="290" r:id="rId22"/>
    <p:sldId id="291" r:id="rId23"/>
    <p:sldId id="278" r:id="rId24"/>
    <p:sldId id="279" r:id="rId25"/>
    <p:sldId id="280" r:id="rId26"/>
    <p:sldId id="275" r:id="rId27"/>
    <p:sldId id="281" r:id="rId28"/>
    <p:sldId id="293" r:id="rId29"/>
    <p:sldId id="270" r:id="rId30"/>
    <p:sldId id="282" r:id="rId31"/>
    <p:sldId id="283" r:id="rId32"/>
    <p:sldId id="276" r:id="rId33"/>
    <p:sldId id="292" r:id="rId34"/>
    <p:sldId id="287" r:id="rId35"/>
    <p:sldId id="257" r:id="rId36"/>
    <p:sldId id="297" r:id="rId37"/>
    <p:sldId id="298" r:id="rId38"/>
    <p:sldId id="299" r:id="rId39"/>
    <p:sldId id="300" r:id="rId40"/>
    <p:sldId id="302" r:id="rId41"/>
    <p:sldId id="305" r:id="rId42"/>
    <p:sldId id="304" r:id="rId43"/>
    <p:sldId id="306" r:id="rId44"/>
    <p:sldId id="258" r:id="rId45"/>
    <p:sldId id="307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71" autoAdjust="0"/>
  </p:normalViewPr>
  <p:slideViewPr>
    <p:cSldViewPr>
      <p:cViewPr varScale="1">
        <p:scale>
          <a:sx n="70" d="100"/>
          <a:sy n="70" d="100"/>
        </p:scale>
        <p:origin x="-8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6" y="6036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9"/>
    </mc:Choice>
    <mc:Fallback>
      <c:style val="9"/>
    </mc:Fallback>
  </mc:AlternateContent>
  <c:chart>
    <c:title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2008</c:v>
                </c:pt>
                <c:pt idx="1">
                  <c:v>2009</c:v>
                </c:pt>
                <c:pt idx="2">
                  <c:v>2012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50</c:v>
                </c:pt>
                <c:pt idx="1">
                  <c:v>110</c:v>
                </c:pt>
                <c:pt idx="2">
                  <c:v>520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6328192"/>
        <c:axId val="36329728"/>
        <c:axId val="0"/>
      </c:bar3DChart>
      <c:catAx>
        <c:axId val="36328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aseline="0">
                <a:solidFill>
                  <a:schemeClr val="bg1"/>
                </a:solidFill>
              </a:defRPr>
            </a:pPr>
            <a:endParaRPr lang="en-US"/>
          </a:p>
        </c:txPr>
        <c:crossAx val="36329728"/>
        <c:crosses val="autoZero"/>
        <c:auto val="1"/>
        <c:lblAlgn val="ctr"/>
        <c:lblOffset val="100"/>
        <c:noMultiLvlLbl val="0"/>
      </c:catAx>
      <c:valAx>
        <c:axId val="363297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aseline="0">
                <a:solidFill>
                  <a:schemeClr val="bg1"/>
                </a:solidFill>
              </a:defRPr>
            </a:pPr>
            <a:endParaRPr lang="en-US"/>
          </a:p>
        </c:txPr>
        <c:crossAx val="3632819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88D2E4-D9C9-4588-8EDF-A7D04EDB8A1A}" type="doc">
      <dgm:prSet loTypeId="urn:microsoft.com/office/officeart/2005/8/layout/radial6" loCatId="cycle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en-GB"/>
        </a:p>
      </dgm:t>
    </dgm:pt>
    <dgm:pt modelId="{3EFBA53A-C65E-4EDE-B16B-A0AB1E52DB8F}">
      <dgm:prSet phldrT="[Text]"/>
      <dgm:spPr/>
      <dgm:t>
        <a:bodyPr/>
        <a:lstStyle/>
        <a:p>
          <a:r>
            <a:rPr lang="ro-RO" b="1" dirty="0" smtClean="0">
              <a:latin typeface="Arial" pitchFamily="34" charset="0"/>
              <a:cs typeface="Arial" pitchFamily="34" charset="0"/>
            </a:rPr>
            <a:t>LBS</a:t>
          </a:r>
          <a:endParaRPr lang="en-GB" b="1" dirty="0">
            <a:latin typeface="Arial" pitchFamily="34" charset="0"/>
            <a:cs typeface="Arial" pitchFamily="34" charset="0"/>
          </a:endParaRPr>
        </a:p>
      </dgm:t>
    </dgm:pt>
    <dgm:pt modelId="{A6AEB8C3-F7EE-480F-A132-94C58607C6ED}" type="parTrans" cxnId="{70C3C504-F77E-4F81-9EDE-EB35C3766818}">
      <dgm:prSet/>
      <dgm:spPr/>
      <dgm:t>
        <a:bodyPr/>
        <a:lstStyle/>
        <a:p>
          <a:endParaRPr lang="en-GB"/>
        </a:p>
      </dgm:t>
    </dgm:pt>
    <dgm:pt modelId="{8444A915-5DDE-4E0A-B99E-D5EABFCD473D}" type="sibTrans" cxnId="{70C3C504-F77E-4F81-9EDE-EB35C3766818}">
      <dgm:prSet/>
      <dgm:spPr/>
      <dgm:t>
        <a:bodyPr/>
        <a:lstStyle/>
        <a:p>
          <a:endParaRPr lang="en-GB"/>
        </a:p>
      </dgm:t>
    </dgm:pt>
    <dgm:pt modelId="{71A9EE20-0C24-4608-A3E1-746A8F341C5C}">
      <dgm:prSet phldrT="[Text]"/>
      <dgm:spPr/>
      <dgm:t>
        <a:bodyPr/>
        <a:lstStyle/>
        <a:p>
          <a:r>
            <a:rPr lang="ro-RO" b="1" dirty="0" smtClean="0"/>
            <a:t>descriptive location</a:t>
          </a:r>
          <a:endParaRPr lang="en-GB" dirty="0"/>
        </a:p>
      </dgm:t>
    </dgm:pt>
    <dgm:pt modelId="{BD26D808-F7E0-41C4-8CE0-7EF5DB35317B}" type="parTrans" cxnId="{9A7D2C5B-8DA5-4BD7-94CD-AF2A4D501A9F}">
      <dgm:prSet/>
      <dgm:spPr/>
      <dgm:t>
        <a:bodyPr/>
        <a:lstStyle/>
        <a:p>
          <a:endParaRPr lang="en-GB"/>
        </a:p>
      </dgm:t>
    </dgm:pt>
    <dgm:pt modelId="{16C8B749-38E7-47D9-A177-49D7A1921989}" type="sibTrans" cxnId="{9A7D2C5B-8DA5-4BD7-94CD-AF2A4D501A9F}">
      <dgm:prSet/>
      <dgm:spPr/>
      <dgm:t>
        <a:bodyPr/>
        <a:lstStyle/>
        <a:p>
          <a:endParaRPr lang="en-GB"/>
        </a:p>
      </dgm:t>
    </dgm:pt>
    <dgm:pt modelId="{AA2120EE-6353-43E6-BEC7-F37898ED3B14}">
      <dgm:prSet phldrT="[Text]"/>
      <dgm:spPr/>
      <dgm:t>
        <a:bodyPr/>
        <a:lstStyle/>
        <a:p>
          <a:r>
            <a:rPr lang="ro-RO" b="1" dirty="0" smtClean="0"/>
            <a:t>network location</a:t>
          </a:r>
          <a:endParaRPr lang="en-GB" dirty="0"/>
        </a:p>
      </dgm:t>
    </dgm:pt>
    <dgm:pt modelId="{5F6CF7E3-5C66-4480-9B71-B631210F1F3F}" type="parTrans" cxnId="{B1D1E5E4-EF0C-47B7-AAE5-3918FFA1306B}">
      <dgm:prSet/>
      <dgm:spPr/>
      <dgm:t>
        <a:bodyPr/>
        <a:lstStyle/>
        <a:p>
          <a:endParaRPr lang="en-GB"/>
        </a:p>
      </dgm:t>
    </dgm:pt>
    <dgm:pt modelId="{BF76AA7F-B64B-4D69-BFBF-23CEE5B4C16B}" type="sibTrans" cxnId="{B1D1E5E4-EF0C-47B7-AAE5-3918FFA1306B}">
      <dgm:prSet/>
      <dgm:spPr/>
      <dgm:t>
        <a:bodyPr/>
        <a:lstStyle/>
        <a:p>
          <a:endParaRPr lang="en-GB"/>
        </a:p>
      </dgm:t>
    </dgm:pt>
    <dgm:pt modelId="{867CA2D2-3AAF-4B74-B374-ED5E5AD09AF8}">
      <dgm:prSet phldrT="[Text]"/>
      <dgm:spPr/>
      <dgm:t>
        <a:bodyPr/>
        <a:lstStyle/>
        <a:p>
          <a:r>
            <a:rPr lang="ro-RO" b="1" dirty="0" smtClean="0"/>
            <a:t>spatial location</a:t>
          </a:r>
          <a:endParaRPr lang="en-GB" dirty="0"/>
        </a:p>
      </dgm:t>
    </dgm:pt>
    <dgm:pt modelId="{A53B1660-01C4-4BCF-9F06-B6442EEF7C3B}" type="parTrans" cxnId="{38BDC875-63E6-43A6-A48C-D86F88AB3BF7}">
      <dgm:prSet/>
      <dgm:spPr/>
      <dgm:t>
        <a:bodyPr/>
        <a:lstStyle/>
        <a:p>
          <a:endParaRPr lang="en-GB"/>
        </a:p>
      </dgm:t>
    </dgm:pt>
    <dgm:pt modelId="{B66FDDD5-AAA4-4858-B3DA-6E821F624E6F}" type="sibTrans" cxnId="{38BDC875-63E6-43A6-A48C-D86F88AB3BF7}">
      <dgm:prSet/>
      <dgm:spPr/>
      <dgm:t>
        <a:bodyPr/>
        <a:lstStyle/>
        <a:p>
          <a:endParaRPr lang="en-GB"/>
        </a:p>
      </dgm:t>
    </dgm:pt>
    <dgm:pt modelId="{3C4D79C5-B7A7-4553-9A25-8122631C6638}">
      <dgm:prSet phldrT="[Text]"/>
      <dgm:spPr/>
      <dgm:t>
        <a:bodyPr/>
        <a:lstStyle/>
        <a:p>
          <a:endParaRPr lang="en-GB" dirty="0"/>
        </a:p>
      </dgm:t>
    </dgm:pt>
    <dgm:pt modelId="{723DA656-39F3-4378-AC2D-65D7D571E8B3}" type="parTrans" cxnId="{00DE98E1-709A-4524-879B-6B00624E1574}">
      <dgm:prSet/>
      <dgm:spPr/>
      <dgm:t>
        <a:bodyPr/>
        <a:lstStyle/>
        <a:p>
          <a:endParaRPr lang="en-GB"/>
        </a:p>
      </dgm:t>
    </dgm:pt>
    <dgm:pt modelId="{0B4E8582-59B1-49C8-B932-696BE31A3233}" type="sibTrans" cxnId="{00DE98E1-709A-4524-879B-6B00624E1574}">
      <dgm:prSet/>
      <dgm:spPr/>
      <dgm:t>
        <a:bodyPr/>
        <a:lstStyle/>
        <a:p>
          <a:endParaRPr lang="en-GB"/>
        </a:p>
      </dgm:t>
    </dgm:pt>
    <dgm:pt modelId="{CBB1F793-CF48-421A-B8D8-7B35635D90F5}" type="pres">
      <dgm:prSet presAssocID="{D788D2E4-D9C9-4588-8EDF-A7D04EDB8A1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C9110B5B-B256-4129-B2B8-85F9061A2B53}" type="pres">
      <dgm:prSet presAssocID="{3EFBA53A-C65E-4EDE-B16B-A0AB1E52DB8F}" presName="centerShape" presStyleLbl="node0" presStyleIdx="0" presStyleCnt="1"/>
      <dgm:spPr/>
      <dgm:t>
        <a:bodyPr/>
        <a:lstStyle/>
        <a:p>
          <a:endParaRPr lang="en-GB"/>
        </a:p>
      </dgm:t>
    </dgm:pt>
    <dgm:pt modelId="{8A06D57C-8E98-44E9-B426-2955A3E89BF9}" type="pres">
      <dgm:prSet presAssocID="{71A9EE20-0C24-4608-A3E1-746A8F341C5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0D000DD-CF9B-44B6-8419-6F75D18B3975}" type="pres">
      <dgm:prSet presAssocID="{71A9EE20-0C24-4608-A3E1-746A8F341C5C}" presName="dummy" presStyleCnt="0"/>
      <dgm:spPr/>
    </dgm:pt>
    <dgm:pt modelId="{64538853-E79D-429A-81BD-9A8B827B89E5}" type="pres">
      <dgm:prSet presAssocID="{16C8B749-38E7-47D9-A177-49D7A1921989}" presName="sibTrans" presStyleLbl="sibTrans2D1" presStyleIdx="0" presStyleCnt="3"/>
      <dgm:spPr/>
      <dgm:t>
        <a:bodyPr/>
        <a:lstStyle/>
        <a:p>
          <a:endParaRPr lang="en-GB"/>
        </a:p>
      </dgm:t>
    </dgm:pt>
    <dgm:pt modelId="{52B6E042-52A6-4905-B1CD-8A44C306DAAE}" type="pres">
      <dgm:prSet presAssocID="{AA2120EE-6353-43E6-BEC7-F37898ED3B14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662BABE-4976-4D92-9A2D-EE72AE8E69A2}" type="pres">
      <dgm:prSet presAssocID="{AA2120EE-6353-43E6-BEC7-F37898ED3B14}" presName="dummy" presStyleCnt="0"/>
      <dgm:spPr/>
    </dgm:pt>
    <dgm:pt modelId="{C94506B6-7BF8-4FF3-A743-ED4A4892EE0B}" type="pres">
      <dgm:prSet presAssocID="{BF76AA7F-B64B-4D69-BFBF-23CEE5B4C16B}" presName="sibTrans" presStyleLbl="sibTrans2D1" presStyleIdx="1" presStyleCnt="3"/>
      <dgm:spPr/>
      <dgm:t>
        <a:bodyPr/>
        <a:lstStyle/>
        <a:p>
          <a:endParaRPr lang="en-GB"/>
        </a:p>
      </dgm:t>
    </dgm:pt>
    <dgm:pt modelId="{34CCB980-DAA2-428A-AE74-F8BC9A495B71}" type="pres">
      <dgm:prSet presAssocID="{867CA2D2-3AAF-4B74-B374-ED5E5AD09AF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7FC7DC8-E25C-4F99-8240-43D090F344D9}" type="pres">
      <dgm:prSet presAssocID="{867CA2D2-3AAF-4B74-B374-ED5E5AD09AF8}" presName="dummy" presStyleCnt="0"/>
      <dgm:spPr/>
    </dgm:pt>
    <dgm:pt modelId="{C261EC0B-FAFC-41E7-AEFA-90A0D196223B}" type="pres">
      <dgm:prSet presAssocID="{B66FDDD5-AAA4-4858-B3DA-6E821F624E6F}" presName="sibTrans" presStyleLbl="sibTrans2D1" presStyleIdx="2" presStyleCnt="3"/>
      <dgm:spPr/>
      <dgm:t>
        <a:bodyPr/>
        <a:lstStyle/>
        <a:p>
          <a:endParaRPr lang="en-GB"/>
        </a:p>
      </dgm:t>
    </dgm:pt>
  </dgm:ptLst>
  <dgm:cxnLst>
    <dgm:cxn modelId="{EFDA8FD1-33EC-4FB1-8DED-CEE488AD127F}" type="presOf" srcId="{71A9EE20-0C24-4608-A3E1-746A8F341C5C}" destId="{8A06D57C-8E98-44E9-B426-2955A3E89BF9}" srcOrd="0" destOrd="0" presId="urn:microsoft.com/office/officeart/2005/8/layout/radial6"/>
    <dgm:cxn modelId="{9A7D2C5B-8DA5-4BD7-94CD-AF2A4D501A9F}" srcId="{3EFBA53A-C65E-4EDE-B16B-A0AB1E52DB8F}" destId="{71A9EE20-0C24-4608-A3E1-746A8F341C5C}" srcOrd="0" destOrd="0" parTransId="{BD26D808-F7E0-41C4-8CE0-7EF5DB35317B}" sibTransId="{16C8B749-38E7-47D9-A177-49D7A1921989}"/>
    <dgm:cxn modelId="{208E9520-010C-498E-80FB-7A7B3BE38860}" type="presOf" srcId="{867CA2D2-3AAF-4B74-B374-ED5E5AD09AF8}" destId="{34CCB980-DAA2-428A-AE74-F8BC9A495B71}" srcOrd="0" destOrd="0" presId="urn:microsoft.com/office/officeart/2005/8/layout/radial6"/>
    <dgm:cxn modelId="{B1D1E5E4-EF0C-47B7-AAE5-3918FFA1306B}" srcId="{3EFBA53A-C65E-4EDE-B16B-A0AB1E52DB8F}" destId="{AA2120EE-6353-43E6-BEC7-F37898ED3B14}" srcOrd="1" destOrd="0" parTransId="{5F6CF7E3-5C66-4480-9B71-B631210F1F3F}" sibTransId="{BF76AA7F-B64B-4D69-BFBF-23CEE5B4C16B}"/>
    <dgm:cxn modelId="{57F65BF5-0B37-4203-B0A9-A39797FD355A}" type="presOf" srcId="{3EFBA53A-C65E-4EDE-B16B-A0AB1E52DB8F}" destId="{C9110B5B-B256-4129-B2B8-85F9061A2B53}" srcOrd="0" destOrd="0" presId="urn:microsoft.com/office/officeart/2005/8/layout/radial6"/>
    <dgm:cxn modelId="{70C3C504-F77E-4F81-9EDE-EB35C3766818}" srcId="{D788D2E4-D9C9-4588-8EDF-A7D04EDB8A1A}" destId="{3EFBA53A-C65E-4EDE-B16B-A0AB1E52DB8F}" srcOrd="0" destOrd="0" parTransId="{A6AEB8C3-F7EE-480F-A132-94C58607C6ED}" sibTransId="{8444A915-5DDE-4E0A-B99E-D5EABFCD473D}"/>
    <dgm:cxn modelId="{013F2AED-D90E-40F0-A5CC-A266A558550A}" type="presOf" srcId="{BF76AA7F-B64B-4D69-BFBF-23CEE5B4C16B}" destId="{C94506B6-7BF8-4FF3-A743-ED4A4892EE0B}" srcOrd="0" destOrd="0" presId="urn:microsoft.com/office/officeart/2005/8/layout/radial6"/>
    <dgm:cxn modelId="{85B40575-2E70-4F75-A2A4-EC52B62E0F71}" type="presOf" srcId="{AA2120EE-6353-43E6-BEC7-F37898ED3B14}" destId="{52B6E042-52A6-4905-B1CD-8A44C306DAAE}" srcOrd="0" destOrd="0" presId="urn:microsoft.com/office/officeart/2005/8/layout/radial6"/>
    <dgm:cxn modelId="{38BDC875-63E6-43A6-A48C-D86F88AB3BF7}" srcId="{3EFBA53A-C65E-4EDE-B16B-A0AB1E52DB8F}" destId="{867CA2D2-3AAF-4B74-B374-ED5E5AD09AF8}" srcOrd="2" destOrd="0" parTransId="{A53B1660-01C4-4BCF-9F06-B6442EEF7C3B}" sibTransId="{B66FDDD5-AAA4-4858-B3DA-6E821F624E6F}"/>
    <dgm:cxn modelId="{4AB8BF5D-3786-4829-A264-C57E99BFEBA1}" type="presOf" srcId="{D788D2E4-D9C9-4588-8EDF-A7D04EDB8A1A}" destId="{CBB1F793-CF48-421A-B8D8-7B35635D90F5}" srcOrd="0" destOrd="0" presId="urn:microsoft.com/office/officeart/2005/8/layout/radial6"/>
    <dgm:cxn modelId="{00DE98E1-709A-4524-879B-6B00624E1574}" srcId="{D788D2E4-D9C9-4588-8EDF-A7D04EDB8A1A}" destId="{3C4D79C5-B7A7-4553-9A25-8122631C6638}" srcOrd="1" destOrd="0" parTransId="{723DA656-39F3-4378-AC2D-65D7D571E8B3}" sibTransId="{0B4E8582-59B1-49C8-B932-696BE31A3233}"/>
    <dgm:cxn modelId="{0B935D6E-CA8A-4371-95CF-5B2E9CB808FB}" type="presOf" srcId="{16C8B749-38E7-47D9-A177-49D7A1921989}" destId="{64538853-E79D-429A-81BD-9A8B827B89E5}" srcOrd="0" destOrd="0" presId="urn:microsoft.com/office/officeart/2005/8/layout/radial6"/>
    <dgm:cxn modelId="{6F3F29F4-92CD-46E5-B16A-7D5C80BE3108}" type="presOf" srcId="{B66FDDD5-AAA4-4858-B3DA-6E821F624E6F}" destId="{C261EC0B-FAFC-41E7-AEFA-90A0D196223B}" srcOrd="0" destOrd="0" presId="urn:microsoft.com/office/officeart/2005/8/layout/radial6"/>
    <dgm:cxn modelId="{8B8DC64A-1318-4AF2-AB12-EFF0583CE933}" type="presParOf" srcId="{CBB1F793-CF48-421A-B8D8-7B35635D90F5}" destId="{C9110B5B-B256-4129-B2B8-85F9061A2B53}" srcOrd="0" destOrd="0" presId="urn:microsoft.com/office/officeart/2005/8/layout/radial6"/>
    <dgm:cxn modelId="{A9F14E26-A4E5-4CED-ACE2-263E58F34431}" type="presParOf" srcId="{CBB1F793-CF48-421A-B8D8-7B35635D90F5}" destId="{8A06D57C-8E98-44E9-B426-2955A3E89BF9}" srcOrd="1" destOrd="0" presId="urn:microsoft.com/office/officeart/2005/8/layout/radial6"/>
    <dgm:cxn modelId="{93E16E95-A353-4B32-8449-A5533908C32E}" type="presParOf" srcId="{CBB1F793-CF48-421A-B8D8-7B35635D90F5}" destId="{50D000DD-CF9B-44B6-8419-6F75D18B3975}" srcOrd="2" destOrd="0" presId="urn:microsoft.com/office/officeart/2005/8/layout/radial6"/>
    <dgm:cxn modelId="{71F5D8E0-2B16-4CD5-8F21-08F4F7F78D12}" type="presParOf" srcId="{CBB1F793-CF48-421A-B8D8-7B35635D90F5}" destId="{64538853-E79D-429A-81BD-9A8B827B89E5}" srcOrd="3" destOrd="0" presId="urn:microsoft.com/office/officeart/2005/8/layout/radial6"/>
    <dgm:cxn modelId="{F9502778-6F03-4F22-BEA3-1FD7F580193C}" type="presParOf" srcId="{CBB1F793-CF48-421A-B8D8-7B35635D90F5}" destId="{52B6E042-52A6-4905-B1CD-8A44C306DAAE}" srcOrd="4" destOrd="0" presId="urn:microsoft.com/office/officeart/2005/8/layout/radial6"/>
    <dgm:cxn modelId="{50D2B9FD-D070-4787-A03B-5766FED2BCEC}" type="presParOf" srcId="{CBB1F793-CF48-421A-B8D8-7B35635D90F5}" destId="{9662BABE-4976-4D92-9A2D-EE72AE8E69A2}" srcOrd="5" destOrd="0" presId="urn:microsoft.com/office/officeart/2005/8/layout/radial6"/>
    <dgm:cxn modelId="{701D3123-0D27-48BF-9427-5BBD6B7E490F}" type="presParOf" srcId="{CBB1F793-CF48-421A-B8D8-7B35635D90F5}" destId="{C94506B6-7BF8-4FF3-A743-ED4A4892EE0B}" srcOrd="6" destOrd="0" presId="urn:microsoft.com/office/officeart/2005/8/layout/radial6"/>
    <dgm:cxn modelId="{7068160F-83E5-4F53-934F-A7B19AADA8F8}" type="presParOf" srcId="{CBB1F793-CF48-421A-B8D8-7B35635D90F5}" destId="{34CCB980-DAA2-428A-AE74-F8BC9A495B71}" srcOrd="7" destOrd="0" presId="urn:microsoft.com/office/officeart/2005/8/layout/radial6"/>
    <dgm:cxn modelId="{DA27CA9F-A6CD-4EAD-B618-D96851B53576}" type="presParOf" srcId="{CBB1F793-CF48-421A-B8D8-7B35635D90F5}" destId="{B7FC7DC8-E25C-4F99-8240-43D090F344D9}" srcOrd="8" destOrd="0" presId="urn:microsoft.com/office/officeart/2005/8/layout/radial6"/>
    <dgm:cxn modelId="{D63090DD-BC6E-4618-B890-A9699E04FD40}" type="presParOf" srcId="{CBB1F793-CF48-421A-B8D8-7B35635D90F5}" destId="{C261EC0B-FAFC-41E7-AEFA-90A0D196223B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3698F2-2CFE-4950-BE49-684E53FF1F00}" type="doc">
      <dgm:prSet loTypeId="urn:microsoft.com/office/officeart/2005/8/layout/cycle2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en-GB"/>
        </a:p>
      </dgm:t>
    </dgm:pt>
    <dgm:pt modelId="{BE936096-B229-465F-9592-173DC5B37AC9}">
      <dgm:prSet phldrT="[Text]"/>
      <dgm:spPr/>
      <dgm:t>
        <a:bodyPr/>
        <a:lstStyle/>
        <a:p>
          <a:r>
            <a:rPr lang="ro-RO" b="1" dirty="0" smtClean="0">
              <a:solidFill>
                <a:schemeClr val="tx1"/>
              </a:solidFill>
            </a:rPr>
            <a:t>dispozitivele mobile </a:t>
          </a:r>
          <a:r>
            <a:rPr lang="ro-RO" b="0" dirty="0" smtClean="0">
              <a:solidFill>
                <a:schemeClr val="tx1"/>
              </a:solidFill>
            </a:rPr>
            <a:t>(utilizatorii)</a:t>
          </a:r>
          <a:endParaRPr lang="en-GB" b="0" dirty="0">
            <a:solidFill>
              <a:schemeClr val="tx1"/>
            </a:solidFill>
          </a:endParaRPr>
        </a:p>
      </dgm:t>
    </dgm:pt>
    <dgm:pt modelId="{F5BE8DBB-77C6-4A02-874A-F68E0E5A1AB4}" type="parTrans" cxnId="{9DC3DCCA-4463-42B2-A913-00F525E43523}">
      <dgm:prSet/>
      <dgm:spPr/>
      <dgm:t>
        <a:bodyPr/>
        <a:lstStyle/>
        <a:p>
          <a:endParaRPr lang="en-GB"/>
        </a:p>
      </dgm:t>
    </dgm:pt>
    <dgm:pt modelId="{9CEFD3AB-AE57-419B-99DE-828FBD2876AC}" type="sibTrans" cxnId="{9DC3DCCA-4463-42B2-A913-00F525E43523}">
      <dgm:prSet/>
      <dgm:spPr/>
      <dgm:t>
        <a:bodyPr/>
        <a:lstStyle/>
        <a:p>
          <a:endParaRPr lang="en-GB"/>
        </a:p>
      </dgm:t>
    </dgm:pt>
    <dgm:pt modelId="{D9513070-8FDF-4221-A727-FB07BD901783}">
      <dgm:prSet phldrT="[Text]"/>
      <dgm:spPr/>
      <dgm:t>
        <a:bodyPr/>
        <a:lstStyle/>
        <a:p>
          <a:r>
            <a:rPr lang="ro-RO" b="1" dirty="0" smtClean="0">
              <a:solidFill>
                <a:schemeClr val="tx1"/>
              </a:solidFill>
            </a:rPr>
            <a:t>poziționarea</a:t>
          </a:r>
          <a:endParaRPr lang="en-GB" b="1" dirty="0">
            <a:solidFill>
              <a:schemeClr val="tx1"/>
            </a:solidFill>
          </a:endParaRPr>
        </a:p>
      </dgm:t>
    </dgm:pt>
    <dgm:pt modelId="{09B7F48B-0E85-4F7D-983C-1964995F92AE}" type="parTrans" cxnId="{6DAB0158-DA3D-406E-A1EC-7F9E902F4A6D}">
      <dgm:prSet/>
      <dgm:spPr/>
      <dgm:t>
        <a:bodyPr/>
        <a:lstStyle/>
        <a:p>
          <a:endParaRPr lang="en-GB"/>
        </a:p>
      </dgm:t>
    </dgm:pt>
    <dgm:pt modelId="{B625DF6C-4E1D-419D-BE64-2830D7E80F32}" type="sibTrans" cxnId="{6DAB0158-DA3D-406E-A1EC-7F9E902F4A6D}">
      <dgm:prSet/>
      <dgm:spPr/>
      <dgm:t>
        <a:bodyPr/>
        <a:lstStyle/>
        <a:p>
          <a:endParaRPr lang="en-GB"/>
        </a:p>
      </dgm:t>
    </dgm:pt>
    <dgm:pt modelId="{A1EE7D8D-435A-4967-A427-B7A736CC1FA5}">
      <dgm:prSet phldrT="[Text]"/>
      <dgm:spPr/>
      <dgm:t>
        <a:bodyPr/>
        <a:lstStyle/>
        <a:p>
          <a:r>
            <a:rPr lang="ro-RO" b="1" dirty="0" smtClean="0">
              <a:solidFill>
                <a:schemeClr val="tx1"/>
              </a:solidFill>
            </a:rPr>
            <a:t>rețeaua de comunicație</a:t>
          </a:r>
          <a:endParaRPr lang="en-GB" b="1" dirty="0">
            <a:solidFill>
              <a:schemeClr val="tx1"/>
            </a:solidFill>
          </a:endParaRPr>
        </a:p>
      </dgm:t>
    </dgm:pt>
    <dgm:pt modelId="{5BD28C3E-DD9C-434B-8858-F0D872182C4C}" type="parTrans" cxnId="{2E717F5F-C935-4026-AE58-846B8A1000FB}">
      <dgm:prSet/>
      <dgm:spPr/>
      <dgm:t>
        <a:bodyPr/>
        <a:lstStyle/>
        <a:p>
          <a:endParaRPr lang="en-GB"/>
        </a:p>
      </dgm:t>
    </dgm:pt>
    <dgm:pt modelId="{68EADE2A-3D34-4E4E-A5CB-4C6958F89B8D}" type="sibTrans" cxnId="{2E717F5F-C935-4026-AE58-846B8A1000FB}">
      <dgm:prSet/>
      <dgm:spPr/>
      <dgm:t>
        <a:bodyPr/>
        <a:lstStyle/>
        <a:p>
          <a:endParaRPr lang="en-GB"/>
        </a:p>
      </dgm:t>
    </dgm:pt>
    <dgm:pt modelId="{8D824F0F-D342-4EBA-BF1C-8FD732777771}">
      <dgm:prSet phldrT="[Text]"/>
      <dgm:spPr/>
      <dgm:t>
        <a:bodyPr/>
        <a:lstStyle/>
        <a:p>
          <a:r>
            <a:rPr lang="ro-RO" b="1" dirty="0" smtClean="0">
              <a:solidFill>
                <a:schemeClr val="tx1"/>
              </a:solidFill>
            </a:rPr>
            <a:t>furnizor de servicii și conținut</a:t>
          </a:r>
          <a:endParaRPr lang="en-GB" b="1" dirty="0">
            <a:solidFill>
              <a:schemeClr val="tx1"/>
            </a:solidFill>
          </a:endParaRPr>
        </a:p>
      </dgm:t>
    </dgm:pt>
    <dgm:pt modelId="{A08DFD63-016E-4CD9-A1FA-97A1338E1770}" type="parTrans" cxnId="{83834B8E-FD30-431B-8A3E-3F6D85E49ED5}">
      <dgm:prSet/>
      <dgm:spPr/>
      <dgm:t>
        <a:bodyPr/>
        <a:lstStyle/>
        <a:p>
          <a:endParaRPr lang="en-GB"/>
        </a:p>
      </dgm:t>
    </dgm:pt>
    <dgm:pt modelId="{40676D59-84AE-47CC-B3A7-4C4A237BEEF2}" type="sibTrans" cxnId="{83834B8E-FD30-431B-8A3E-3F6D85E49ED5}">
      <dgm:prSet/>
      <dgm:spPr/>
      <dgm:t>
        <a:bodyPr/>
        <a:lstStyle/>
        <a:p>
          <a:endParaRPr lang="en-GB"/>
        </a:p>
      </dgm:t>
    </dgm:pt>
    <dgm:pt modelId="{9D4B5509-D47B-4AB0-BA6E-50D4492911CD}" type="pres">
      <dgm:prSet presAssocID="{3D3698F2-2CFE-4950-BE49-684E53FF1F0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25F1AE6-F07C-49FB-AB3B-0C6ECC1AE614}" type="pres">
      <dgm:prSet presAssocID="{BE936096-B229-465F-9592-173DC5B37AC9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C674BA2-DFD6-4AED-B638-A4A0C731A8C3}" type="pres">
      <dgm:prSet presAssocID="{9CEFD3AB-AE57-419B-99DE-828FBD2876AC}" presName="sibTrans" presStyleLbl="sibTrans2D1" presStyleIdx="0" presStyleCnt="4"/>
      <dgm:spPr/>
      <dgm:t>
        <a:bodyPr/>
        <a:lstStyle/>
        <a:p>
          <a:endParaRPr lang="en-GB"/>
        </a:p>
      </dgm:t>
    </dgm:pt>
    <dgm:pt modelId="{E20AEE21-C62D-4CA1-A195-057D5BF58D9D}" type="pres">
      <dgm:prSet presAssocID="{9CEFD3AB-AE57-419B-99DE-828FBD2876AC}" presName="connectorText" presStyleLbl="sibTrans2D1" presStyleIdx="0" presStyleCnt="4"/>
      <dgm:spPr/>
      <dgm:t>
        <a:bodyPr/>
        <a:lstStyle/>
        <a:p>
          <a:endParaRPr lang="en-GB"/>
        </a:p>
      </dgm:t>
    </dgm:pt>
    <dgm:pt modelId="{19658F4E-D29A-4074-BE12-1598554FD5FC}" type="pres">
      <dgm:prSet presAssocID="{D9513070-8FDF-4221-A727-FB07BD901783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E9AE8C2-3EBE-4627-A7A6-4AD1FB1872B2}" type="pres">
      <dgm:prSet presAssocID="{B625DF6C-4E1D-419D-BE64-2830D7E80F32}" presName="sibTrans" presStyleLbl="sibTrans2D1" presStyleIdx="1" presStyleCnt="4"/>
      <dgm:spPr/>
      <dgm:t>
        <a:bodyPr/>
        <a:lstStyle/>
        <a:p>
          <a:endParaRPr lang="en-GB"/>
        </a:p>
      </dgm:t>
    </dgm:pt>
    <dgm:pt modelId="{49106144-0CA6-48EB-9C8A-83764035AEDD}" type="pres">
      <dgm:prSet presAssocID="{B625DF6C-4E1D-419D-BE64-2830D7E80F32}" presName="connectorText" presStyleLbl="sibTrans2D1" presStyleIdx="1" presStyleCnt="4"/>
      <dgm:spPr/>
      <dgm:t>
        <a:bodyPr/>
        <a:lstStyle/>
        <a:p>
          <a:endParaRPr lang="en-GB"/>
        </a:p>
      </dgm:t>
    </dgm:pt>
    <dgm:pt modelId="{DDCD3FF6-B760-4E87-B40F-F70868C9FE6C}" type="pres">
      <dgm:prSet presAssocID="{A1EE7D8D-435A-4967-A427-B7A736CC1FA5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A917551-92EC-4D73-A507-C3ABF4BCA071}" type="pres">
      <dgm:prSet presAssocID="{68EADE2A-3D34-4E4E-A5CB-4C6958F89B8D}" presName="sibTrans" presStyleLbl="sibTrans2D1" presStyleIdx="2" presStyleCnt="4"/>
      <dgm:spPr/>
      <dgm:t>
        <a:bodyPr/>
        <a:lstStyle/>
        <a:p>
          <a:endParaRPr lang="en-GB"/>
        </a:p>
      </dgm:t>
    </dgm:pt>
    <dgm:pt modelId="{03974213-47DF-4A7F-BADF-F1790E4B852D}" type="pres">
      <dgm:prSet presAssocID="{68EADE2A-3D34-4E4E-A5CB-4C6958F89B8D}" presName="connectorText" presStyleLbl="sibTrans2D1" presStyleIdx="2" presStyleCnt="4"/>
      <dgm:spPr/>
      <dgm:t>
        <a:bodyPr/>
        <a:lstStyle/>
        <a:p>
          <a:endParaRPr lang="en-GB"/>
        </a:p>
      </dgm:t>
    </dgm:pt>
    <dgm:pt modelId="{7FFCF6F8-AAB1-4D13-8612-8944753B4362}" type="pres">
      <dgm:prSet presAssocID="{8D824F0F-D342-4EBA-BF1C-8FD732777771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5ADB3EC-E6E1-4780-B9EC-92DBFEB004F4}" type="pres">
      <dgm:prSet presAssocID="{40676D59-84AE-47CC-B3A7-4C4A237BEEF2}" presName="sibTrans" presStyleLbl="sibTrans2D1" presStyleIdx="3" presStyleCnt="4"/>
      <dgm:spPr/>
      <dgm:t>
        <a:bodyPr/>
        <a:lstStyle/>
        <a:p>
          <a:endParaRPr lang="en-GB"/>
        </a:p>
      </dgm:t>
    </dgm:pt>
    <dgm:pt modelId="{B90658F1-AF35-4580-AF35-70E29FC110CC}" type="pres">
      <dgm:prSet presAssocID="{40676D59-84AE-47CC-B3A7-4C4A237BEEF2}" presName="connectorText" presStyleLbl="sibTrans2D1" presStyleIdx="3" presStyleCnt="4"/>
      <dgm:spPr/>
      <dgm:t>
        <a:bodyPr/>
        <a:lstStyle/>
        <a:p>
          <a:endParaRPr lang="en-GB"/>
        </a:p>
      </dgm:t>
    </dgm:pt>
  </dgm:ptLst>
  <dgm:cxnLst>
    <dgm:cxn modelId="{0DFBAA2B-C49E-486D-A81E-BD79A39D2272}" type="presOf" srcId="{40676D59-84AE-47CC-B3A7-4C4A237BEEF2}" destId="{75ADB3EC-E6E1-4780-B9EC-92DBFEB004F4}" srcOrd="0" destOrd="0" presId="urn:microsoft.com/office/officeart/2005/8/layout/cycle2"/>
    <dgm:cxn modelId="{66ECE31C-0AF3-499E-B490-41226300E62B}" type="presOf" srcId="{BE936096-B229-465F-9592-173DC5B37AC9}" destId="{F25F1AE6-F07C-49FB-AB3B-0C6ECC1AE614}" srcOrd="0" destOrd="0" presId="urn:microsoft.com/office/officeart/2005/8/layout/cycle2"/>
    <dgm:cxn modelId="{58DE5375-7882-4BD8-A953-CC0649375F92}" type="presOf" srcId="{68EADE2A-3D34-4E4E-A5CB-4C6958F89B8D}" destId="{03974213-47DF-4A7F-BADF-F1790E4B852D}" srcOrd="1" destOrd="0" presId="urn:microsoft.com/office/officeart/2005/8/layout/cycle2"/>
    <dgm:cxn modelId="{2E717F5F-C935-4026-AE58-846B8A1000FB}" srcId="{3D3698F2-2CFE-4950-BE49-684E53FF1F00}" destId="{A1EE7D8D-435A-4967-A427-B7A736CC1FA5}" srcOrd="2" destOrd="0" parTransId="{5BD28C3E-DD9C-434B-8858-F0D872182C4C}" sibTransId="{68EADE2A-3D34-4E4E-A5CB-4C6958F89B8D}"/>
    <dgm:cxn modelId="{15C5A618-2A13-419C-87B3-57598CCE13DE}" type="presOf" srcId="{3D3698F2-2CFE-4950-BE49-684E53FF1F00}" destId="{9D4B5509-D47B-4AB0-BA6E-50D4492911CD}" srcOrd="0" destOrd="0" presId="urn:microsoft.com/office/officeart/2005/8/layout/cycle2"/>
    <dgm:cxn modelId="{E716FFB2-F346-45F0-A779-925BD24C6200}" type="presOf" srcId="{68EADE2A-3D34-4E4E-A5CB-4C6958F89B8D}" destId="{8A917551-92EC-4D73-A507-C3ABF4BCA071}" srcOrd="0" destOrd="0" presId="urn:microsoft.com/office/officeart/2005/8/layout/cycle2"/>
    <dgm:cxn modelId="{EEA61A3D-277E-4771-9D0D-12D09D71A8FF}" type="presOf" srcId="{40676D59-84AE-47CC-B3A7-4C4A237BEEF2}" destId="{B90658F1-AF35-4580-AF35-70E29FC110CC}" srcOrd="1" destOrd="0" presId="urn:microsoft.com/office/officeart/2005/8/layout/cycle2"/>
    <dgm:cxn modelId="{24F5A805-97E5-4946-A7BA-9C9AAF4CA850}" type="presOf" srcId="{8D824F0F-D342-4EBA-BF1C-8FD732777771}" destId="{7FFCF6F8-AAB1-4D13-8612-8944753B4362}" srcOrd="0" destOrd="0" presId="urn:microsoft.com/office/officeart/2005/8/layout/cycle2"/>
    <dgm:cxn modelId="{9DC3DCCA-4463-42B2-A913-00F525E43523}" srcId="{3D3698F2-2CFE-4950-BE49-684E53FF1F00}" destId="{BE936096-B229-465F-9592-173DC5B37AC9}" srcOrd="0" destOrd="0" parTransId="{F5BE8DBB-77C6-4A02-874A-F68E0E5A1AB4}" sibTransId="{9CEFD3AB-AE57-419B-99DE-828FBD2876AC}"/>
    <dgm:cxn modelId="{3D846AEA-C757-4043-94F6-D56EECB364DC}" type="presOf" srcId="{D9513070-8FDF-4221-A727-FB07BD901783}" destId="{19658F4E-D29A-4074-BE12-1598554FD5FC}" srcOrd="0" destOrd="0" presId="urn:microsoft.com/office/officeart/2005/8/layout/cycle2"/>
    <dgm:cxn modelId="{FFE1C2DA-B9C0-49CF-83DC-C7975F4F771A}" type="presOf" srcId="{B625DF6C-4E1D-419D-BE64-2830D7E80F32}" destId="{49106144-0CA6-48EB-9C8A-83764035AEDD}" srcOrd="1" destOrd="0" presId="urn:microsoft.com/office/officeart/2005/8/layout/cycle2"/>
    <dgm:cxn modelId="{3602777F-439D-47E1-A9B9-353496A6A14C}" type="presOf" srcId="{9CEFD3AB-AE57-419B-99DE-828FBD2876AC}" destId="{CC674BA2-DFD6-4AED-B638-A4A0C731A8C3}" srcOrd="0" destOrd="0" presId="urn:microsoft.com/office/officeart/2005/8/layout/cycle2"/>
    <dgm:cxn modelId="{83834B8E-FD30-431B-8A3E-3F6D85E49ED5}" srcId="{3D3698F2-2CFE-4950-BE49-684E53FF1F00}" destId="{8D824F0F-D342-4EBA-BF1C-8FD732777771}" srcOrd="3" destOrd="0" parTransId="{A08DFD63-016E-4CD9-A1FA-97A1338E1770}" sibTransId="{40676D59-84AE-47CC-B3A7-4C4A237BEEF2}"/>
    <dgm:cxn modelId="{6DAB0158-DA3D-406E-A1EC-7F9E902F4A6D}" srcId="{3D3698F2-2CFE-4950-BE49-684E53FF1F00}" destId="{D9513070-8FDF-4221-A727-FB07BD901783}" srcOrd="1" destOrd="0" parTransId="{09B7F48B-0E85-4F7D-983C-1964995F92AE}" sibTransId="{B625DF6C-4E1D-419D-BE64-2830D7E80F32}"/>
    <dgm:cxn modelId="{571DF59C-0330-46AD-AAA3-A73D79C60503}" type="presOf" srcId="{A1EE7D8D-435A-4967-A427-B7A736CC1FA5}" destId="{DDCD3FF6-B760-4E87-B40F-F70868C9FE6C}" srcOrd="0" destOrd="0" presId="urn:microsoft.com/office/officeart/2005/8/layout/cycle2"/>
    <dgm:cxn modelId="{6F30C8E2-5613-4B86-81D9-69927E1E7B0F}" type="presOf" srcId="{9CEFD3AB-AE57-419B-99DE-828FBD2876AC}" destId="{E20AEE21-C62D-4CA1-A195-057D5BF58D9D}" srcOrd="1" destOrd="0" presId="urn:microsoft.com/office/officeart/2005/8/layout/cycle2"/>
    <dgm:cxn modelId="{1BA77FE4-35D8-48D7-A643-24E83F318149}" type="presOf" srcId="{B625DF6C-4E1D-419D-BE64-2830D7E80F32}" destId="{2E9AE8C2-3EBE-4627-A7A6-4AD1FB1872B2}" srcOrd="0" destOrd="0" presId="urn:microsoft.com/office/officeart/2005/8/layout/cycle2"/>
    <dgm:cxn modelId="{A3B759AB-A24C-49CF-BC85-4E0445088BB7}" type="presParOf" srcId="{9D4B5509-D47B-4AB0-BA6E-50D4492911CD}" destId="{F25F1AE6-F07C-49FB-AB3B-0C6ECC1AE614}" srcOrd="0" destOrd="0" presId="urn:microsoft.com/office/officeart/2005/8/layout/cycle2"/>
    <dgm:cxn modelId="{532167E6-2680-4E40-B1E8-6E125853A0F1}" type="presParOf" srcId="{9D4B5509-D47B-4AB0-BA6E-50D4492911CD}" destId="{CC674BA2-DFD6-4AED-B638-A4A0C731A8C3}" srcOrd="1" destOrd="0" presId="urn:microsoft.com/office/officeart/2005/8/layout/cycle2"/>
    <dgm:cxn modelId="{B882BE07-8176-43C9-8224-5587E4FF7C81}" type="presParOf" srcId="{CC674BA2-DFD6-4AED-B638-A4A0C731A8C3}" destId="{E20AEE21-C62D-4CA1-A195-057D5BF58D9D}" srcOrd="0" destOrd="0" presId="urn:microsoft.com/office/officeart/2005/8/layout/cycle2"/>
    <dgm:cxn modelId="{BE5CE838-DDA6-412A-9839-3C7E9D7C12AA}" type="presParOf" srcId="{9D4B5509-D47B-4AB0-BA6E-50D4492911CD}" destId="{19658F4E-D29A-4074-BE12-1598554FD5FC}" srcOrd="2" destOrd="0" presId="urn:microsoft.com/office/officeart/2005/8/layout/cycle2"/>
    <dgm:cxn modelId="{3047A77C-01D2-4A98-BA0E-89831294C97F}" type="presParOf" srcId="{9D4B5509-D47B-4AB0-BA6E-50D4492911CD}" destId="{2E9AE8C2-3EBE-4627-A7A6-4AD1FB1872B2}" srcOrd="3" destOrd="0" presId="urn:microsoft.com/office/officeart/2005/8/layout/cycle2"/>
    <dgm:cxn modelId="{B673ACFD-61A8-4EE1-8BF6-2006D8BC0835}" type="presParOf" srcId="{2E9AE8C2-3EBE-4627-A7A6-4AD1FB1872B2}" destId="{49106144-0CA6-48EB-9C8A-83764035AEDD}" srcOrd="0" destOrd="0" presId="urn:microsoft.com/office/officeart/2005/8/layout/cycle2"/>
    <dgm:cxn modelId="{E6DB3C15-339A-46C9-8B38-76B5FD5C0C20}" type="presParOf" srcId="{9D4B5509-D47B-4AB0-BA6E-50D4492911CD}" destId="{DDCD3FF6-B760-4E87-B40F-F70868C9FE6C}" srcOrd="4" destOrd="0" presId="urn:microsoft.com/office/officeart/2005/8/layout/cycle2"/>
    <dgm:cxn modelId="{6E785F11-ACEE-47A8-B8A4-3CF2E9B788A4}" type="presParOf" srcId="{9D4B5509-D47B-4AB0-BA6E-50D4492911CD}" destId="{8A917551-92EC-4D73-A507-C3ABF4BCA071}" srcOrd="5" destOrd="0" presId="urn:microsoft.com/office/officeart/2005/8/layout/cycle2"/>
    <dgm:cxn modelId="{E9A029AC-246D-4B34-A3CB-EB02DE60981B}" type="presParOf" srcId="{8A917551-92EC-4D73-A507-C3ABF4BCA071}" destId="{03974213-47DF-4A7F-BADF-F1790E4B852D}" srcOrd="0" destOrd="0" presId="urn:microsoft.com/office/officeart/2005/8/layout/cycle2"/>
    <dgm:cxn modelId="{F130139E-3ED6-4049-B692-483307C2AE9C}" type="presParOf" srcId="{9D4B5509-D47B-4AB0-BA6E-50D4492911CD}" destId="{7FFCF6F8-AAB1-4D13-8612-8944753B4362}" srcOrd="6" destOrd="0" presId="urn:microsoft.com/office/officeart/2005/8/layout/cycle2"/>
    <dgm:cxn modelId="{FA64D415-310F-4E34-909D-0B64C8BA5C88}" type="presParOf" srcId="{9D4B5509-D47B-4AB0-BA6E-50D4492911CD}" destId="{75ADB3EC-E6E1-4780-B9EC-92DBFEB004F4}" srcOrd="7" destOrd="0" presId="urn:microsoft.com/office/officeart/2005/8/layout/cycle2"/>
    <dgm:cxn modelId="{91DAA5C3-D343-4AE1-BE58-8B544CE83BAE}" type="presParOf" srcId="{75ADB3EC-E6E1-4780-B9EC-92DBFEB004F4}" destId="{B90658F1-AF35-4580-AF35-70E29FC110CC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61EC0B-FAFC-41E7-AEFA-90A0D196223B}">
      <dsp:nvSpPr>
        <dsp:cNvPr id="0" name=""/>
        <dsp:cNvSpPr/>
      </dsp:nvSpPr>
      <dsp:spPr>
        <a:xfrm>
          <a:off x="1380584" y="703991"/>
          <a:ext cx="4706430" cy="4706430"/>
        </a:xfrm>
        <a:prstGeom prst="blockArc">
          <a:avLst>
            <a:gd name="adj1" fmla="val 9000000"/>
            <a:gd name="adj2" fmla="val 16200000"/>
            <a:gd name="adj3" fmla="val 4639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94506B6-7BF8-4FF3-A743-ED4A4892EE0B}">
      <dsp:nvSpPr>
        <dsp:cNvPr id="0" name=""/>
        <dsp:cNvSpPr/>
      </dsp:nvSpPr>
      <dsp:spPr>
        <a:xfrm>
          <a:off x="1380584" y="703991"/>
          <a:ext cx="4706430" cy="4706430"/>
        </a:xfrm>
        <a:prstGeom prst="blockArc">
          <a:avLst>
            <a:gd name="adj1" fmla="val 1800000"/>
            <a:gd name="adj2" fmla="val 9000000"/>
            <a:gd name="adj3" fmla="val 4639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4538853-E79D-429A-81BD-9A8B827B89E5}">
      <dsp:nvSpPr>
        <dsp:cNvPr id="0" name=""/>
        <dsp:cNvSpPr/>
      </dsp:nvSpPr>
      <dsp:spPr>
        <a:xfrm>
          <a:off x="1380584" y="703991"/>
          <a:ext cx="4706430" cy="4706430"/>
        </a:xfrm>
        <a:prstGeom prst="blockArc">
          <a:avLst>
            <a:gd name="adj1" fmla="val 16200000"/>
            <a:gd name="adj2" fmla="val 1800000"/>
            <a:gd name="adj3" fmla="val 4639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9110B5B-B256-4129-B2B8-85F9061A2B53}">
      <dsp:nvSpPr>
        <dsp:cNvPr id="0" name=""/>
        <dsp:cNvSpPr/>
      </dsp:nvSpPr>
      <dsp:spPr>
        <a:xfrm>
          <a:off x="2650852" y="1974259"/>
          <a:ext cx="2165895" cy="216589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5400" b="1" kern="1200" dirty="0" smtClean="0">
              <a:latin typeface="Arial" pitchFamily="34" charset="0"/>
              <a:cs typeface="Arial" pitchFamily="34" charset="0"/>
            </a:rPr>
            <a:t>LBS</a:t>
          </a:r>
          <a:endParaRPr lang="en-GB" sz="5400" b="1" kern="1200" dirty="0">
            <a:latin typeface="Arial" pitchFamily="34" charset="0"/>
            <a:cs typeface="Arial" pitchFamily="34" charset="0"/>
          </a:endParaRPr>
        </a:p>
      </dsp:txBody>
      <dsp:txXfrm>
        <a:off x="2968040" y="2291447"/>
        <a:ext cx="1531519" cy="1531519"/>
      </dsp:txXfrm>
    </dsp:sp>
    <dsp:sp modelId="{8A06D57C-8E98-44E9-B426-2955A3E89BF9}">
      <dsp:nvSpPr>
        <dsp:cNvPr id="0" name=""/>
        <dsp:cNvSpPr/>
      </dsp:nvSpPr>
      <dsp:spPr>
        <a:xfrm>
          <a:off x="2975736" y="508"/>
          <a:ext cx="1516126" cy="15161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700" b="1" kern="1200" dirty="0" smtClean="0"/>
            <a:t>descriptive location</a:t>
          </a:r>
          <a:endParaRPr lang="en-GB" sz="1700" kern="1200" dirty="0"/>
        </a:p>
      </dsp:txBody>
      <dsp:txXfrm>
        <a:off x="3197768" y="222540"/>
        <a:ext cx="1072062" cy="1072062"/>
      </dsp:txXfrm>
    </dsp:sp>
    <dsp:sp modelId="{52B6E042-52A6-4905-B1CD-8A44C306DAAE}">
      <dsp:nvSpPr>
        <dsp:cNvPr id="0" name=""/>
        <dsp:cNvSpPr/>
      </dsp:nvSpPr>
      <dsp:spPr>
        <a:xfrm>
          <a:off x="4966412" y="3448460"/>
          <a:ext cx="1516126" cy="15161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700" b="1" kern="1200" dirty="0" smtClean="0"/>
            <a:t>network location</a:t>
          </a:r>
          <a:endParaRPr lang="en-GB" sz="1700" kern="1200" dirty="0"/>
        </a:p>
      </dsp:txBody>
      <dsp:txXfrm>
        <a:off x="5188444" y="3670492"/>
        <a:ext cx="1072062" cy="1072062"/>
      </dsp:txXfrm>
    </dsp:sp>
    <dsp:sp modelId="{34CCB980-DAA2-428A-AE74-F8BC9A495B71}">
      <dsp:nvSpPr>
        <dsp:cNvPr id="0" name=""/>
        <dsp:cNvSpPr/>
      </dsp:nvSpPr>
      <dsp:spPr>
        <a:xfrm>
          <a:off x="985060" y="3448460"/>
          <a:ext cx="1516126" cy="15161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700" b="1" kern="1200" dirty="0" smtClean="0"/>
            <a:t>spatial location</a:t>
          </a:r>
          <a:endParaRPr lang="en-GB" sz="1700" kern="1200" dirty="0"/>
        </a:p>
      </dsp:txBody>
      <dsp:txXfrm>
        <a:off x="1207092" y="3670492"/>
        <a:ext cx="1072062" cy="10720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5F1AE6-F07C-49FB-AB3B-0C6ECC1AE614}">
      <dsp:nvSpPr>
        <dsp:cNvPr id="0" name=""/>
        <dsp:cNvSpPr/>
      </dsp:nvSpPr>
      <dsp:spPr>
        <a:xfrm>
          <a:off x="2819493" y="1762"/>
          <a:ext cx="1828613" cy="18286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800" b="1" kern="1200" dirty="0" smtClean="0">
              <a:solidFill>
                <a:schemeClr val="tx1"/>
              </a:solidFill>
            </a:rPr>
            <a:t>dispozitivele mobile </a:t>
          </a:r>
          <a:r>
            <a:rPr lang="ro-RO" sz="1800" b="0" kern="1200" dirty="0" smtClean="0">
              <a:solidFill>
                <a:schemeClr val="tx1"/>
              </a:solidFill>
            </a:rPr>
            <a:t>(utilizatorii)</a:t>
          </a:r>
          <a:endParaRPr lang="en-GB" sz="1800" b="0" kern="1200" dirty="0">
            <a:solidFill>
              <a:schemeClr val="tx1"/>
            </a:solidFill>
          </a:endParaRPr>
        </a:p>
      </dsp:txBody>
      <dsp:txXfrm>
        <a:off x="3087287" y="269556"/>
        <a:ext cx="1293025" cy="1293025"/>
      </dsp:txXfrm>
    </dsp:sp>
    <dsp:sp modelId="{CC674BA2-DFD6-4AED-B638-A4A0C731A8C3}">
      <dsp:nvSpPr>
        <dsp:cNvPr id="0" name=""/>
        <dsp:cNvSpPr/>
      </dsp:nvSpPr>
      <dsp:spPr>
        <a:xfrm rot="2700000">
          <a:off x="4451788" y="1568480"/>
          <a:ext cx="486000" cy="617157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500" kern="1200"/>
        </a:p>
      </dsp:txBody>
      <dsp:txXfrm>
        <a:off x="4473140" y="1640363"/>
        <a:ext cx="340200" cy="370295"/>
      </dsp:txXfrm>
    </dsp:sp>
    <dsp:sp modelId="{19658F4E-D29A-4074-BE12-1598554FD5FC}">
      <dsp:nvSpPr>
        <dsp:cNvPr id="0" name=""/>
        <dsp:cNvSpPr/>
      </dsp:nvSpPr>
      <dsp:spPr>
        <a:xfrm>
          <a:off x="4760923" y="1943193"/>
          <a:ext cx="1828613" cy="18286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800" b="1" kern="1200" dirty="0" smtClean="0">
              <a:solidFill>
                <a:schemeClr val="tx1"/>
              </a:solidFill>
            </a:rPr>
            <a:t>poziționarea</a:t>
          </a:r>
          <a:endParaRPr lang="en-GB" sz="1800" b="1" kern="1200" dirty="0">
            <a:solidFill>
              <a:schemeClr val="tx1"/>
            </a:solidFill>
          </a:endParaRPr>
        </a:p>
      </dsp:txBody>
      <dsp:txXfrm>
        <a:off x="5028717" y="2210987"/>
        <a:ext cx="1293025" cy="1293025"/>
      </dsp:txXfrm>
    </dsp:sp>
    <dsp:sp modelId="{2E9AE8C2-3EBE-4627-A7A6-4AD1FB1872B2}">
      <dsp:nvSpPr>
        <dsp:cNvPr id="0" name=""/>
        <dsp:cNvSpPr/>
      </dsp:nvSpPr>
      <dsp:spPr>
        <a:xfrm rot="8100000">
          <a:off x="4471240" y="3509910"/>
          <a:ext cx="486000" cy="617157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500" kern="1200"/>
        </a:p>
      </dsp:txBody>
      <dsp:txXfrm rot="10800000">
        <a:off x="4595688" y="3581793"/>
        <a:ext cx="340200" cy="370295"/>
      </dsp:txXfrm>
    </dsp:sp>
    <dsp:sp modelId="{DDCD3FF6-B760-4E87-B40F-F70868C9FE6C}">
      <dsp:nvSpPr>
        <dsp:cNvPr id="0" name=""/>
        <dsp:cNvSpPr/>
      </dsp:nvSpPr>
      <dsp:spPr>
        <a:xfrm>
          <a:off x="2819493" y="3884623"/>
          <a:ext cx="1828613" cy="18286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800" b="1" kern="1200" dirty="0" smtClean="0">
              <a:solidFill>
                <a:schemeClr val="tx1"/>
              </a:solidFill>
            </a:rPr>
            <a:t>rețeaua de comunicație</a:t>
          </a:r>
          <a:endParaRPr lang="en-GB" sz="1800" b="1" kern="1200" dirty="0">
            <a:solidFill>
              <a:schemeClr val="tx1"/>
            </a:solidFill>
          </a:endParaRPr>
        </a:p>
      </dsp:txBody>
      <dsp:txXfrm>
        <a:off x="3087287" y="4152417"/>
        <a:ext cx="1293025" cy="1293025"/>
      </dsp:txXfrm>
    </dsp:sp>
    <dsp:sp modelId="{8A917551-92EC-4D73-A507-C3ABF4BCA071}">
      <dsp:nvSpPr>
        <dsp:cNvPr id="0" name=""/>
        <dsp:cNvSpPr/>
      </dsp:nvSpPr>
      <dsp:spPr>
        <a:xfrm rot="13500000">
          <a:off x="2529810" y="3529362"/>
          <a:ext cx="486000" cy="617157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500" kern="1200"/>
        </a:p>
      </dsp:txBody>
      <dsp:txXfrm rot="10800000">
        <a:off x="2654258" y="3704341"/>
        <a:ext cx="340200" cy="370295"/>
      </dsp:txXfrm>
    </dsp:sp>
    <dsp:sp modelId="{7FFCF6F8-AAB1-4D13-8612-8944753B4362}">
      <dsp:nvSpPr>
        <dsp:cNvPr id="0" name=""/>
        <dsp:cNvSpPr/>
      </dsp:nvSpPr>
      <dsp:spPr>
        <a:xfrm>
          <a:off x="878062" y="1943193"/>
          <a:ext cx="1828613" cy="18286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800" b="1" kern="1200" dirty="0" smtClean="0">
              <a:solidFill>
                <a:schemeClr val="tx1"/>
              </a:solidFill>
            </a:rPr>
            <a:t>furnizor de servicii și conținut</a:t>
          </a:r>
          <a:endParaRPr lang="en-GB" sz="1800" b="1" kern="1200" dirty="0">
            <a:solidFill>
              <a:schemeClr val="tx1"/>
            </a:solidFill>
          </a:endParaRPr>
        </a:p>
      </dsp:txBody>
      <dsp:txXfrm>
        <a:off x="1145856" y="2210987"/>
        <a:ext cx="1293025" cy="1293025"/>
      </dsp:txXfrm>
    </dsp:sp>
    <dsp:sp modelId="{75ADB3EC-E6E1-4780-B9EC-92DBFEB004F4}">
      <dsp:nvSpPr>
        <dsp:cNvPr id="0" name=""/>
        <dsp:cNvSpPr/>
      </dsp:nvSpPr>
      <dsp:spPr>
        <a:xfrm rot="18900000">
          <a:off x="2510358" y="1587932"/>
          <a:ext cx="486000" cy="617157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500" kern="1200"/>
        </a:p>
      </dsp:txBody>
      <dsp:txXfrm>
        <a:off x="2531710" y="1762911"/>
        <a:ext cx="340200" cy="3702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2829BC-7BEC-4E24-9D48-14146B70D83B}" type="datetimeFigureOut">
              <a:rPr lang="en-GB" smtClean="0"/>
              <a:t>23/11/2012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BAC2AB-A6A1-4055-88A3-822425C2C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91514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37B6ED-17B5-4F54-B4E3-3D12DC6899BB}" type="datetimeFigureOut">
              <a:rPr lang="en-GB" smtClean="0"/>
              <a:t>23/11/2012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086DD6-4379-4C5C-B620-18BEAE3CB3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31510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086DD6-4379-4C5C-B620-18BEAE3CB3E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607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98347-601E-45AA-AEF6-214C4AD70F2B}" type="datetime1">
              <a:rPr lang="en-US" smtClean="0"/>
              <a:t>11/23/2012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geo-spatial.org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E66BB-6EE6-4709-8426-4EBDE13721F8}" type="datetime1">
              <a:rPr lang="en-US" smtClean="0"/>
              <a:t>11/23/2012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geo-spatial.org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D256C-410A-4786-9E7E-70B1CCD94096}" type="datetime1">
              <a:rPr lang="en-US" smtClean="0"/>
              <a:t>11/23/2012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geo-spatial.org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8DB1C-3B24-4898-8815-8149CA49D1A6}" type="datetime1">
              <a:rPr lang="en-US" smtClean="0"/>
              <a:t>11/23/2012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geo-spatial.org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AD517-FAD4-4492-BA08-8C338B4C845C}" type="datetime1">
              <a:rPr lang="en-US" smtClean="0"/>
              <a:t>11/23/2012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geo-spatial.org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CC7A4-3BA1-452E-82B9-0946706C65FF}" type="datetime1">
              <a:rPr lang="en-US" smtClean="0"/>
              <a:t>11/23/2012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geo-spatial.org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23414-8D1E-4E65-B9B0-EECF901CFC10}" type="datetime1">
              <a:rPr lang="en-US" smtClean="0"/>
              <a:t>11/23/2012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geo-spatial.org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6083-AA78-4AAC-A1CE-446BE9AAC302}" type="datetime1">
              <a:rPr lang="en-US" smtClean="0"/>
              <a:t>11/23/2012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geo-spatial.org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DA77F-6A12-4018-A066-B8D8E76D04BC}" type="datetime1">
              <a:rPr lang="en-US" smtClean="0"/>
              <a:t>11/23/2012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geo-spatial.org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9BD90-619B-4857-8E6D-06B248F85460}" type="datetime1">
              <a:rPr lang="en-US" smtClean="0"/>
              <a:t>11/23/2012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geo-spatial.org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D0F37-444A-4074-81B7-5EA915DE8855}" type="datetime1">
              <a:rPr lang="en-US" smtClean="0"/>
              <a:t>11/23/2012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geo-spatial.org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CC1C2-3D6A-421B-865C-4D1DDD09360C}" type="datetime1">
              <a:rPr lang="en-US" smtClean="0"/>
              <a:t>11/23/2012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geo-spatial.org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microsoft.com/office/2007/relationships/hdphoto" Target="../media/hdphoto18.wdp"/><Relationship Id="rId18" Type="http://schemas.openxmlformats.org/officeDocument/2006/relationships/image" Target="../media/image27.jpeg"/><Relationship Id="rId26" Type="http://schemas.openxmlformats.org/officeDocument/2006/relationships/image" Target="../media/image31.jpeg"/><Relationship Id="rId39" Type="http://schemas.microsoft.com/office/2007/relationships/hdphoto" Target="../media/hdphoto31.wdp"/><Relationship Id="rId3" Type="http://schemas.microsoft.com/office/2007/relationships/hdphoto" Target="../media/hdphoto13.wdp"/><Relationship Id="rId21" Type="http://schemas.microsoft.com/office/2007/relationships/hdphoto" Target="../media/hdphoto22.wdp"/><Relationship Id="rId34" Type="http://schemas.openxmlformats.org/officeDocument/2006/relationships/image" Target="../media/image35.png"/><Relationship Id="rId7" Type="http://schemas.microsoft.com/office/2007/relationships/hdphoto" Target="../media/hdphoto15.wdp"/><Relationship Id="rId12" Type="http://schemas.openxmlformats.org/officeDocument/2006/relationships/image" Target="../media/image24.jpeg"/><Relationship Id="rId17" Type="http://schemas.microsoft.com/office/2007/relationships/hdphoto" Target="../media/hdphoto20.wdp"/><Relationship Id="rId25" Type="http://schemas.microsoft.com/office/2007/relationships/hdphoto" Target="../media/hdphoto24.wdp"/><Relationship Id="rId33" Type="http://schemas.microsoft.com/office/2007/relationships/hdphoto" Target="../media/hdphoto28.wdp"/><Relationship Id="rId38" Type="http://schemas.openxmlformats.org/officeDocument/2006/relationships/image" Target="../media/image37.jpeg"/><Relationship Id="rId2" Type="http://schemas.openxmlformats.org/officeDocument/2006/relationships/image" Target="../media/image19.jpeg"/><Relationship Id="rId16" Type="http://schemas.openxmlformats.org/officeDocument/2006/relationships/image" Target="../media/image26.jpeg"/><Relationship Id="rId20" Type="http://schemas.openxmlformats.org/officeDocument/2006/relationships/image" Target="../media/image28.jpeg"/><Relationship Id="rId29" Type="http://schemas.microsoft.com/office/2007/relationships/hdphoto" Target="../media/hdphoto26.wdp"/><Relationship Id="rId41" Type="http://schemas.microsoft.com/office/2007/relationships/hdphoto" Target="../media/hdphoto32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11" Type="http://schemas.microsoft.com/office/2007/relationships/hdphoto" Target="../media/hdphoto17.wdp"/><Relationship Id="rId24" Type="http://schemas.openxmlformats.org/officeDocument/2006/relationships/image" Target="../media/image30.jpeg"/><Relationship Id="rId32" Type="http://schemas.openxmlformats.org/officeDocument/2006/relationships/image" Target="../media/image34.jpeg"/><Relationship Id="rId37" Type="http://schemas.microsoft.com/office/2007/relationships/hdphoto" Target="../media/hdphoto30.wdp"/><Relationship Id="rId40" Type="http://schemas.openxmlformats.org/officeDocument/2006/relationships/image" Target="../media/image38.jpeg"/><Relationship Id="rId5" Type="http://schemas.microsoft.com/office/2007/relationships/hdphoto" Target="../media/hdphoto14.wdp"/><Relationship Id="rId15" Type="http://schemas.microsoft.com/office/2007/relationships/hdphoto" Target="../media/hdphoto19.wdp"/><Relationship Id="rId23" Type="http://schemas.microsoft.com/office/2007/relationships/hdphoto" Target="../media/hdphoto23.wdp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10" Type="http://schemas.openxmlformats.org/officeDocument/2006/relationships/image" Target="../media/image23.jpeg"/><Relationship Id="rId19" Type="http://schemas.microsoft.com/office/2007/relationships/hdphoto" Target="../media/hdphoto21.wdp"/><Relationship Id="rId31" Type="http://schemas.microsoft.com/office/2007/relationships/hdphoto" Target="../media/hdphoto27.wdp"/><Relationship Id="rId4" Type="http://schemas.openxmlformats.org/officeDocument/2006/relationships/image" Target="../media/image20.jpeg"/><Relationship Id="rId9" Type="http://schemas.microsoft.com/office/2007/relationships/hdphoto" Target="../media/hdphoto16.wdp"/><Relationship Id="rId14" Type="http://schemas.openxmlformats.org/officeDocument/2006/relationships/image" Target="../media/image25.jpeg"/><Relationship Id="rId22" Type="http://schemas.openxmlformats.org/officeDocument/2006/relationships/image" Target="../media/image29.jpeg"/><Relationship Id="rId27" Type="http://schemas.microsoft.com/office/2007/relationships/hdphoto" Target="../media/hdphoto25.wdp"/><Relationship Id="rId30" Type="http://schemas.openxmlformats.org/officeDocument/2006/relationships/image" Target="../media/image33.jpeg"/><Relationship Id="rId35" Type="http://schemas.microsoft.com/office/2007/relationships/hdphoto" Target="../media/hdphoto29.wdp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33.wdp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w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34.wdp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35.wdp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36.wdp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s://itunes.apple.com/us/app/waze-social-gps-traffic-gas/id323229106?mt=8" TargetMode="External"/><Relationship Id="rId3" Type="http://schemas.openxmlformats.org/officeDocument/2006/relationships/hyperlink" Target="https://play.google.com/store/apps/details?id=com.waze&amp;hl=en" TargetMode="External"/><Relationship Id="rId7" Type="http://schemas.openxmlformats.org/officeDocument/2006/relationships/image" Target="../media/image50.jpeg"/><Relationship Id="rId12" Type="http://schemas.openxmlformats.org/officeDocument/2006/relationships/image" Target="../media/image54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11" Type="http://schemas.openxmlformats.org/officeDocument/2006/relationships/image" Target="../media/image53.jpeg"/><Relationship Id="rId5" Type="http://schemas.openxmlformats.org/officeDocument/2006/relationships/image" Target="../media/image48.jpeg"/><Relationship Id="rId10" Type="http://schemas.openxmlformats.org/officeDocument/2006/relationships/image" Target="../media/image52.jpeg"/><Relationship Id="rId4" Type="http://schemas.openxmlformats.org/officeDocument/2006/relationships/image" Target="../media/image47.jpeg"/><Relationship Id="rId9" Type="http://schemas.openxmlformats.org/officeDocument/2006/relationships/image" Target="../media/image51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s://play.google.com/store/apps/details?id=com.glympse.android.glympse&amp;hl=en" TargetMode="Externa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7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hyperlink" Target="https://itunes.apple.com/us/app/glympse-share-location-friends/id330316698?mt=8" TargetMode="External"/><Relationship Id="rId5" Type="http://schemas.openxmlformats.org/officeDocument/2006/relationships/image" Target="../media/image56.png"/><Relationship Id="rId4" Type="http://schemas.openxmlformats.org/officeDocument/2006/relationships/image" Target="../media/image55.png"/><Relationship Id="rId9" Type="http://schemas.openxmlformats.org/officeDocument/2006/relationships/image" Target="../media/image58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s://play.google.com/store/apps/details?id=com.groupon&amp;hl=en" TargetMode="External"/><Relationship Id="rId3" Type="http://schemas.microsoft.com/office/2007/relationships/hdphoto" Target="../media/hdphoto37.wdp"/><Relationship Id="rId7" Type="http://schemas.openxmlformats.org/officeDocument/2006/relationships/image" Target="../media/image63.jpeg"/><Relationship Id="rId12" Type="http://schemas.openxmlformats.org/officeDocument/2006/relationships/hyperlink" Target="http://www.groupon.ro/" TargetMode="External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11" Type="http://schemas.openxmlformats.org/officeDocument/2006/relationships/image" Target="../media/image57.png"/><Relationship Id="rId5" Type="http://schemas.openxmlformats.org/officeDocument/2006/relationships/image" Target="../media/image61.jpeg"/><Relationship Id="rId10" Type="http://schemas.openxmlformats.org/officeDocument/2006/relationships/hyperlink" Target="https://itunes.apple.com/gb/app/groupon/id352683833?mt=8" TargetMode="External"/><Relationship Id="rId4" Type="http://schemas.openxmlformats.org/officeDocument/2006/relationships/image" Target="../media/image60.jpeg"/><Relationship Id="rId9" Type="http://schemas.openxmlformats.org/officeDocument/2006/relationships/image" Target="../media/image5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hyperlink" Target="https://itunes.apple.com/us/app/twist/id449988837?ls=1&amp;mt=8" TargetMode="External"/><Relationship Id="rId4" Type="http://schemas.openxmlformats.org/officeDocument/2006/relationships/hyperlink" Target="http://www.twist.com/" TargetMode="Externa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6.jpeg"/><Relationship Id="rId7" Type="http://schemas.openxmlformats.org/officeDocument/2006/relationships/image" Target="../media/image69.jpeg"/><Relationship Id="rId12" Type="http://schemas.openxmlformats.org/officeDocument/2006/relationships/image" Target="../media/image57.png"/><Relationship Id="rId2" Type="http://schemas.openxmlformats.org/officeDocument/2006/relationships/hyperlink" Target="https://geoloqi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11" Type="http://schemas.openxmlformats.org/officeDocument/2006/relationships/hyperlink" Target="https://itunes.apple.com/us/app/geoloqi-geonotes/id552230435?mt=8" TargetMode="External"/><Relationship Id="rId5" Type="http://schemas.openxmlformats.org/officeDocument/2006/relationships/image" Target="../media/image67.jpeg"/><Relationship Id="rId10" Type="http://schemas.openxmlformats.org/officeDocument/2006/relationships/image" Target="../media/image58.png"/><Relationship Id="rId4" Type="http://schemas.microsoft.com/office/2007/relationships/hdphoto" Target="../media/hdphoto38.wdp"/><Relationship Id="rId9" Type="http://schemas.openxmlformats.org/officeDocument/2006/relationships/hyperlink" Target="https://play.google.com/store/apps/details?id=com.geoloqi.geonotes" TargetMode="Externa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hyperlink" Target="http://www.tripadvisor.com/" TargetMode="External"/><Relationship Id="rId7" Type="http://schemas.openxmlformats.org/officeDocument/2006/relationships/image" Target="../media/image57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tunes.apple.com/en/app/tripadvisor-hotels-flights/id284876795?mt=8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74.jpeg"/><Relationship Id="rId4" Type="http://schemas.openxmlformats.org/officeDocument/2006/relationships/hyperlink" Target="https://play.google.com/store/apps/developer?id=TripAdvisor&amp;hl=en" TargetMode="External"/><Relationship Id="rId9" Type="http://schemas.openxmlformats.org/officeDocument/2006/relationships/image" Target="../media/image73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75.png"/><Relationship Id="rId7" Type="http://schemas.openxmlformats.org/officeDocument/2006/relationships/hyperlink" Target="https://itunes.apple.com/us/app/id306934924/id306934924?mt=8" TargetMode="External"/><Relationship Id="rId2" Type="http://schemas.openxmlformats.org/officeDocument/2006/relationships/hyperlink" Target="https://foursquare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hyperlink" Target="https://play.google.com/store/apps/details?id=com.joelapenna.foursquared&amp;referrer=b4q3LufF4PjhUomXkEdUSc" TargetMode="External"/><Relationship Id="rId4" Type="http://schemas.openxmlformats.org/officeDocument/2006/relationships/image" Target="../media/image76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77.png"/><Relationship Id="rId7" Type="http://schemas.openxmlformats.org/officeDocument/2006/relationships/hyperlink" Target="https://play.google.com/store/apps/details?id=taxi.android.client" TargetMode="External"/><Relationship Id="rId2" Type="http://schemas.openxmlformats.org/officeDocument/2006/relationships/hyperlink" Target="http://www.mytaxi.net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Relationship Id="rId9" Type="http://schemas.openxmlformats.org/officeDocument/2006/relationships/hyperlink" Target="http://www.mytaxi.com/home.html" TargetMode="Externa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5562600" y="2688771"/>
            <a:ext cx="685800" cy="6858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753100" y="2879271"/>
            <a:ext cx="304800" cy="3048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066800" y="1066800"/>
            <a:ext cx="717799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7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YOU ARE HERE</a:t>
            </a:r>
            <a:endParaRPr lang="en-GB" sz="7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23262" y="3581400"/>
            <a:ext cx="1364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chemeClr val="bg1"/>
                </a:solidFill>
              </a:rPr>
              <a:t>Deal with it!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5829300" y="2955471"/>
            <a:ext cx="152400" cy="15240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0" y="5572992"/>
            <a:ext cx="8077200" cy="342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o-RO" sz="2400" b="1" dirty="0" smtClean="0"/>
              <a:t>Mobile is on rise – avântul serviciilor bazate pe locație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-32657" y="601980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o-RO" sz="1400" dirty="0" smtClean="0">
              <a:solidFill>
                <a:schemeClr val="bg1"/>
              </a:solidFill>
            </a:endParaRPr>
          </a:p>
          <a:p>
            <a:pPr algn="ctr"/>
            <a:r>
              <a:rPr lang="en-GB" sz="1400" dirty="0" smtClean="0">
                <a:solidFill>
                  <a:schemeClr val="bg1"/>
                </a:solidFill>
              </a:rPr>
              <a:t>"</a:t>
            </a:r>
            <a:r>
              <a:rPr lang="en-GB" sz="1400" dirty="0" err="1">
                <a:solidFill>
                  <a:schemeClr val="bg1"/>
                </a:solidFill>
              </a:rPr>
              <a:t>Soluții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libere</a:t>
            </a:r>
            <a:r>
              <a:rPr lang="en-GB" sz="1400" dirty="0">
                <a:solidFill>
                  <a:schemeClr val="bg1"/>
                </a:solidFill>
              </a:rPr>
              <a:t> open source </a:t>
            </a:r>
            <a:r>
              <a:rPr lang="en-GB" sz="1400" dirty="0" err="1">
                <a:solidFill>
                  <a:schemeClr val="bg1"/>
                </a:solidFill>
              </a:rPr>
              <a:t>pentru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prelucrarea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și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reprezentarea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datelor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 smtClean="0">
                <a:solidFill>
                  <a:schemeClr val="bg1"/>
                </a:solidFill>
              </a:rPr>
              <a:t>geospațiale</a:t>
            </a:r>
            <a:r>
              <a:rPr lang="en-GB" sz="1400" dirty="0" smtClean="0">
                <a:solidFill>
                  <a:schemeClr val="bg1"/>
                </a:solidFill>
              </a:rPr>
              <a:t>„</a:t>
            </a:r>
            <a:r>
              <a:rPr lang="ro-RO" sz="1400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GB" sz="1400" b="1" dirty="0" smtClean="0">
                <a:solidFill>
                  <a:schemeClr val="bg1"/>
                </a:solidFill>
              </a:rPr>
              <a:t>23-24 </a:t>
            </a:r>
            <a:r>
              <a:rPr lang="en-GB" sz="1400" b="1" dirty="0" err="1">
                <a:solidFill>
                  <a:schemeClr val="bg1"/>
                </a:solidFill>
              </a:rPr>
              <a:t>noiembrie</a:t>
            </a:r>
            <a:r>
              <a:rPr lang="en-GB" sz="1400" b="1" dirty="0">
                <a:solidFill>
                  <a:schemeClr val="bg1"/>
                </a:solidFill>
              </a:rPr>
              <a:t> 2012 - </a:t>
            </a:r>
            <a:r>
              <a:rPr lang="en-GB" sz="1400" b="1" dirty="0" err="1">
                <a:solidFill>
                  <a:schemeClr val="bg1"/>
                </a:solidFill>
              </a:rPr>
              <a:t>Timișoara</a:t>
            </a:r>
            <a:endParaRPr lang="en-GB" sz="1400" b="1" dirty="0">
              <a:solidFill>
                <a:schemeClr val="bg1"/>
              </a:solidFill>
            </a:endParaRPr>
          </a:p>
          <a:p>
            <a:pPr algn="ctr"/>
            <a:r>
              <a:rPr lang="en-GB" sz="1400" dirty="0" smtClean="0">
                <a:solidFill>
                  <a:schemeClr val="bg1"/>
                </a:solidFill>
              </a:rPr>
              <a:t> </a:t>
            </a:r>
            <a:endParaRPr lang="ro-RO" sz="1400" dirty="0" smtClean="0">
              <a:solidFill>
                <a:schemeClr val="bg1"/>
              </a:solidFill>
            </a:endParaRPr>
          </a:p>
          <a:p>
            <a:pPr algn="ctr"/>
            <a:r>
              <a:rPr lang="ro-RO" sz="1400" dirty="0" smtClean="0">
                <a:solidFill>
                  <a:schemeClr val="bg1"/>
                </a:solidFill>
              </a:rPr>
              <a:t> 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39214" y="4892880"/>
            <a:ext cx="22910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ROBERT </a:t>
            </a:r>
            <a:r>
              <a:rPr lang="ro-RO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ILLE</a:t>
            </a:r>
            <a:r>
              <a:rPr lang="en-US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GB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29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21429" y="3375723"/>
            <a:ext cx="464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600" dirty="0" smtClean="0">
                <a:solidFill>
                  <a:schemeClr val="bg1"/>
                </a:solidFill>
                <a:latin typeface="Microsoft PhagsPa" pitchFamily="34" charset="0"/>
              </a:rPr>
              <a:t>primul</a:t>
            </a:r>
            <a:r>
              <a:rPr lang="ro-RO" sz="3600" b="1" dirty="0" smtClean="0">
                <a:solidFill>
                  <a:schemeClr val="bg1"/>
                </a:solidFill>
                <a:latin typeface="Microsoft PhagsPa" pitchFamily="34" charset="0"/>
              </a:rPr>
              <a:t> telefon mobil</a:t>
            </a:r>
            <a:endParaRPr lang="en-GB" sz="3600" b="1" dirty="0">
              <a:solidFill>
                <a:schemeClr val="bg1"/>
              </a:solidFill>
              <a:latin typeface="Microsoft PhagsPa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5676" y="1600200"/>
            <a:ext cx="1427447" cy="2098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875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textually.org/textually/archives/2010/04/25/martincooper1_wideweb__470x362,0.jpe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25" y="1704975"/>
            <a:ext cx="4476750" cy="344805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47900" y="5189804"/>
            <a:ext cx="4562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3600" dirty="0" smtClean="0">
                <a:solidFill>
                  <a:schemeClr val="bg1"/>
                </a:solidFill>
                <a:latin typeface="Microsoft PhagsPa" pitchFamily="34" charset="0"/>
              </a:rPr>
              <a:t>Martin </a:t>
            </a:r>
            <a:r>
              <a:rPr lang="ro-RO" sz="3600" b="1" dirty="0" smtClean="0">
                <a:solidFill>
                  <a:schemeClr val="bg1"/>
                </a:solidFill>
                <a:latin typeface="Microsoft PhagsPa" pitchFamily="34" charset="0"/>
              </a:rPr>
              <a:t>Cooper</a:t>
            </a:r>
            <a:endParaRPr lang="en-GB" sz="3600" b="1" dirty="0">
              <a:solidFill>
                <a:schemeClr val="bg1"/>
              </a:solidFill>
              <a:latin typeface="Microsoft PhagsP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236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rapezoid 5"/>
          <p:cNvSpPr/>
          <p:nvPr/>
        </p:nvSpPr>
        <p:spPr>
          <a:xfrm>
            <a:off x="6112883" y="3349107"/>
            <a:ext cx="914400" cy="535632"/>
          </a:xfrm>
          <a:prstGeom prst="trapezoi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211236" y="3423074"/>
            <a:ext cx="728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400" b="1" dirty="0" smtClean="0">
                <a:latin typeface="Microsoft PhagsPa" pitchFamily="34" charset="0"/>
              </a:rPr>
              <a:t>43g</a:t>
            </a:r>
            <a:endParaRPr lang="en-GB" sz="2400" b="1" dirty="0">
              <a:latin typeface="Microsoft PhagsPa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6575278" y="3249094"/>
            <a:ext cx="0" cy="2286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Oval 6"/>
          <p:cNvSpPr/>
          <p:nvPr/>
        </p:nvSpPr>
        <p:spPr>
          <a:xfrm>
            <a:off x="6417683" y="2968107"/>
            <a:ext cx="304800" cy="304800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102" name="Picture 6" descr="http://cdn.androidcommunity.com/wp-content/uploads/2011/05/zdnet-modu-cell-phone-540x4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938" t="13753" r="28544"/>
          <a:stretch/>
        </p:blipFill>
        <p:spPr bwMode="auto">
          <a:xfrm>
            <a:off x="1523915" y="1845347"/>
            <a:ext cx="1724025" cy="335994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cxnSp>
        <p:nvCxnSpPr>
          <p:cNvPr id="13" name="Straight Arrow Connector 12"/>
          <p:cNvCxnSpPr/>
          <p:nvPr/>
        </p:nvCxnSpPr>
        <p:spPr>
          <a:xfrm>
            <a:off x="1523914" y="1560322"/>
            <a:ext cx="1724025" cy="0"/>
          </a:xfrm>
          <a:prstGeom prst="straightConnector1">
            <a:avLst/>
          </a:prstGeom>
          <a:ln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3505115" y="1845347"/>
            <a:ext cx="0" cy="3359943"/>
          </a:xfrm>
          <a:prstGeom prst="straightConnector1">
            <a:avLst/>
          </a:prstGeom>
          <a:ln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581315" y="3256843"/>
            <a:ext cx="1015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72,1 mm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878415" y="1204890"/>
            <a:ext cx="1015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37,6 mm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5110" y="226551"/>
            <a:ext cx="6327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3600" b="1" dirty="0" smtClean="0">
                <a:solidFill>
                  <a:schemeClr val="bg1"/>
                </a:solidFill>
                <a:latin typeface="Microsoft PhagsPa" pitchFamily="34" charset="0"/>
              </a:rPr>
              <a:t>cel mai mic telefon din lume</a:t>
            </a:r>
            <a:endParaRPr lang="en-GB" sz="3600" b="1" dirty="0">
              <a:solidFill>
                <a:schemeClr val="bg1"/>
              </a:solidFill>
              <a:latin typeface="Microsoft PhagsPa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6455783" y="3011619"/>
            <a:ext cx="228600" cy="217776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24" name="Straight Connector 23"/>
          <p:cNvCxnSpPr/>
          <p:nvPr/>
        </p:nvCxnSpPr>
        <p:spPr>
          <a:xfrm>
            <a:off x="6577000" y="3249094"/>
            <a:ext cx="0" cy="2286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584790" y="3249094"/>
            <a:ext cx="0" cy="2286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6559470" y="3249094"/>
            <a:ext cx="0" cy="2286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7089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7" grpId="0" animBg="1"/>
      <p:bldP spid="16" grpId="0"/>
      <p:bldP spid="20" grpId="0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2000" y="5410200"/>
            <a:ext cx="56460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3600" dirty="0" smtClean="0">
                <a:solidFill>
                  <a:schemeClr val="bg1"/>
                </a:solidFill>
                <a:latin typeface="Microsoft PhagsPa" pitchFamily="34" charset="0"/>
              </a:rPr>
              <a:t>primul</a:t>
            </a:r>
            <a:r>
              <a:rPr lang="ro-RO" sz="3600" b="1" dirty="0" smtClean="0">
                <a:solidFill>
                  <a:schemeClr val="bg1"/>
                </a:solidFill>
                <a:latin typeface="Microsoft PhagsPa" pitchFamily="34" charset="0"/>
              </a:rPr>
              <a:t> telefon inteligent </a:t>
            </a:r>
            <a:endParaRPr lang="en-GB" sz="3600" b="1" dirty="0">
              <a:solidFill>
                <a:schemeClr val="bg1"/>
              </a:solidFill>
              <a:latin typeface="Microsoft PhagsP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745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franklin.k12.ma.us/rem8thpages/SamCaroline/simon%20the%20first%20smartphone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979" t="4546" r="16239" b="5711"/>
          <a:stretch/>
        </p:blipFill>
        <p:spPr bwMode="auto">
          <a:xfrm>
            <a:off x="3015096" y="461632"/>
            <a:ext cx="3113809" cy="59347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83776" y="6396368"/>
            <a:ext cx="17764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400" b="1" dirty="0" smtClean="0">
                <a:solidFill>
                  <a:schemeClr val="bg1"/>
                </a:solidFill>
                <a:latin typeface="Microsoft PhagsPa" pitchFamily="34" charset="0"/>
              </a:rPr>
              <a:t>IBM Simon</a:t>
            </a:r>
            <a:endParaRPr lang="en-GB" sz="2400" b="1" dirty="0">
              <a:solidFill>
                <a:schemeClr val="bg1"/>
              </a:solidFill>
              <a:latin typeface="Microsoft PhagsP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350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://images.cdn.fotopedia.com/flickr-382030798-ifill_1024x768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31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30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http://3.bp.blogspot.com/-92TubXi9HMM/UFaJIfaa0zI/AAAAAAAAAVs/smvMDYDu6yA/s1600/iphone-5-vs-galaxy-s3-vs-droid+razr-hd-vs-lumia-920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5455"/>
            <a:ext cx="9144000" cy="5472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-76200"/>
            <a:ext cx="9144000" cy="14616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354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97519" y="762000"/>
            <a:ext cx="6748963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9900" b="1" dirty="0" smtClean="0">
                <a:solidFill>
                  <a:schemeClr val="bg1"/>
                </a:solidFill>
                <a:latin typeface="Microsoft PhagsPa" pitchFamily="34" charset="0"/>
              </a:rPr>
              <a:t>314,7</a:t>
            </a:r>
            <a:endParaRPr lang="en-GB" sz="19900" b="1" dirty="0">
              <a:solidFill>
                <a:schemeClr val="bg1"/>
              </a:solidFill>
              <a:latin typeface="Microsoft PhagsPa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61487" y="3624322"/>
            <a:ext cx="562102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6000" b="1" dirty="0" smtClean="0">
                <a:solidFill>
                  <a:schemeClr val="bg1"/>
                </a:solidFill>
              </a:rPr>
              <a:t>telefoane mobile</a:t>
            </a:r>
            <a:endParaRPr lang="en-GB" sz="6000" dirty="0"/>
          </a:p>
        </p:txBody>
      </p:sp>
      <p:sp>
        <p:nvSpPr>
          <p:cNvPr id="10" name="Rectangle 9"/>
          <p:cNvSpPr/>
          <p:nvPr/>
        </p:nvSpPr>
        <p:spPr>
          <a:xfrm>
            <a:off x="4876800" y="6191250"/>
            <a:ext cx="40535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dirty="0">
                <a:solidFill>
                  <a:schemeClr val="bg1"/>
                </a:solidFill>
              </a:rPr>
              <a:t>(sursa</a:t>
            </a:r>
            <a:r>
              <a:rPr lang="en-US" dirty="0">
                <a:solidFill>
                  <a:schemeClr val="bg1"/>
                </a:solidFill>
              </a:rPr>
              <a:t>: </a:t>
            </a:r>
            <a:r>
              <a:rPr lang="ro-RO" dirty="0" smtClean="0">
                <a:solidFill>
                  <a:schemeClr val="bg1"/>
                </a:solidFill>
              </a:rPr>
              <a:t>Gartner </a:t>
            </a:r>
            <a:r>
              <a:rPr lang="en-US" dirty="0" smtClean="0">
                <a:solidFill>
                  <a:schemeClr val="bg1"/>
                </a:solidFill>
              </a:rPr>
              <a:t>| </a:t>
            </a:r>
            <a:r>
              <a:rPr lang="ro-RO" dirty="0" smtClean="0">
                <a:solidFill>
                  <a:schemeClr val="bg1"/>
                </a:solidFill>
              </a:rPr>
              <a:t>ianuarie – martie  2010)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27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931694" y="762000"/>
            <a:ext cx="5280613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900" b="1" dirty="0" smtClean="0">
                <a:solidFill>
                  <a:schemeClr val="bg1"/>
                </a:solidFill>
                <a:latin typeface="Microsoft PhagsPa" pitchFamily="34" charset="0"/>
              </a:rPr>
              <a:t>54,3</a:t>
            </a:r>
            <a:endParaRPr lang="en-GB" sz="19900" b="1" dirty="0">
              <a:solidFill>
                <a:schemeClr val="bg1"/>
              </a:solidFill>
              <a:latin typeface="Microsoft PhagsPa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79733" y="3624322"/>
            <a:ext cx="438453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 smtClean="0">
                <a:solidFill>
                  <a:schemeClr val="bg1"/>
                </a:solidFill>
              </a:rPr>
              <a:t>smartphones</a:t>
            </a:r>
            <a:endParaRPr lang="en-GB" sz="6000" dirty="0"/>
          </a:p>
        </p:txBody>
      </p:sp>
      <p:sp>
        <p:nvSpPr>
          <p:cNvPr id="5" name="Rectangle 4"/>
          <p:cNvSpPr/>
          <p:nvPr/>
        </p:nvSpPr>
        <p:spPr>
          <a:xfrm>
            <a:off x="4876800" y="6191250"/>
            <a:ext cx="40535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dirty="0">
                <a:solidFill>
                  <a:schemeClr val="bg1"/>
                </a:solidFill>
              </a:rPr>
              <a:t>(sursa</a:t>
            </a:r>
            <a:r>
              <a:rPr lang="en-US" dirty="0">
                <a:solidFill>
                  <a:schemeClr val="bg1"/>
                </a:solidFill>
              </a:rPr>
              <a:t>: </a:t>
            </a:r>
            <a:r>
              <a:rPr lang="ro-RO" dirty="0" smtClean="0">
                <a:solidFill>
                  <a:schemeClr val="bg1"/>
                </a:solidFill>
              </a:rPr>
              <a:t>Gartner </a:t>
            </a:r>
            <a:r>
              <a:rPr lang="en-US" dirty="0" smtClean="0">
                <a:solidFill>
                  <a:schemeClr val="bg1"/>
                </a:solidFill>
              </a:rPr>
              <a:t>| </a:t>
            </a:r>
            <a:r>
              <a:rPr lang="ro-RO" dirty="0" smtClean="0">
                <a:solidFill>
                  <a:schemeClr val="bg1"/>
                </a:solidFill>
              </a:rPr>
              <a:t>ianuarie – martie  2010)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02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904443" y="762000"/>
            <a:ext cx="5335115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900" b="1" dirty="0" smtClean="0">
                <a:solidFill>
                  <a:schemeClr val="bg1"/>
                </a:solidFill>
                <a:latin typeface="Microsoft PhagsPa" pitchFamily="34" charset="0"/>
              </a:rPr>
              <a:t>19%</a:t>
            </a:r>
            <a:endParaRPr lang="en-GB" sz="19900" b="1" dirty="0">
              <a:solidFill>
                <a:schemeClr val="bg1"/>
              </a:solidFill>
              <a:latin typeface="Microsoft PhagsPa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36536" y="3624322"/>
            <a:ext cx="66709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o-RO" sz="2400" b="1" dirty="0">
                <a:solidFill>
                  <a:schemeClr val="bg1"/>
                </a:solidFill>
              </a:rPr>
              <a:t>din toate telefoanele vândute sunt smartphone-uri</a:t>
            </a:r>
            <a:endParaRPr lang="ro-RO" sz="4400" b="1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76800" y="6191250"/>
            <a:ext cx="40535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dirty="0">
                <a:solidFill>
                  <a:schemeClr val="bg1"/>
                </a:solidFill>
              </a:rPr>
              <a:t>(sursa</a:t>
            </a:r>
            <a:r>
              <a:rPr lang="en-US" dirty="0">
                <a:solidFill>
                  <a:schemeClr val="bg1"/>
                </a:solidFill>
              </a:rPr>
              <a:t>: </a:t>
            </a:r>
            <a:r>
              <a:rPr lang="ro-RO" dirty="0" smtClean="0">
                <a:solidFill>
                  <a:schemeClr val="bg1"/>
                </a:solidFill>
              </a:rPr>
              <a:t>Gartner </a:t>
            </a:r>
            <a:r>
              <a:rPr lang="en-US" dirty="0" smtClean="0">
                <a:solidFill>
                  <a:schemeClr val="bg1"/>
                </a:solidFill>
              </a:rPr>
              <a:t>| </a:t>
            </a:r>
            <a:r>
              <a:rPr lang="ro-RO" dirty="0" smtClean="0">
                <a:solidFill>
                  <a:schemeClr val="bg1"/>
                </a:solidFill>
              </a:rPr>
              <a:t>ianuarie – martie  2010)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7397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85156" y="-1195343"/>
            <a:ext cx="4573688" cy="92486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59500" b="1" dirty="0" smtClean="0">
                <a:solidFill>
                  <a:schemeClr val="bg1"/>
                </a:solidFill>
                <a:latin typeface="Microsoft PhagsPa" pitchFamily="34" charset="0"/>
              </a:rPr>
              <a:t>7</a:t>
            </a:r>
            <a:endParaRPr lang="en-GB" sz="34400" b="1" dirty="0">
              <a:solidFill>
                <a:schemeClr val="bg1"/>
              </a:solidFill>
              <a:latin typeface="Microsoft PhagsP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rot="17600787">
            <a:off x="3109559" y="3137941"/>
            <a:ext cx="36410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7200" b="1" dirty="0" smtClean="0"/>
              <a:t>miliarde</a:t>
            </a:r>
            <a:endParaRPr lang="en-GB" sz="7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028693" y="210234"/>
            <a:ext cx="30866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3600" b="1" dirty="0" smtClean="0">
                <a:solidFill>
                  <a:schemeClr val="bg1"/>
                </a:solidFill>
              </a:rPr>
              <a:t>p</a:t>
            </a:r>
            <a:r>
              <a:rPr lang="en-US" sz="3600" b="1" dirty="0" err="1" smtClean="0">
                <a:solidFill>
                  <a:schemeClr val="bg1"/>
                </a:solidFill>
              </a:rPr>
              <a:t>opula</a:t>
            </a:r>
            <a:r>
              <a:rPr lang="ro-RO" sz="3600" b="1" dirty="0" smtClean="0">
                <a:solidFill>
                  <a:schemeClr val="bg1"/>
                </a:solidFill>
              </a:rPr>
              <a:t>ția lumii</a:t>
            </a:r>
            <a:endParaRPr lang="en-GB" sz="3600" b="1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77894" y="6248400"/>
            <a:ext cx="18269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(</a:t>
            </a:r>
            <a:r>
              <a:rPr lang="ro-RO" dirty="0" smtClean="0">
                <a:solidFill>
                  <a:schemeClr val="bg1"/>
                </a:solidFill>
              </a:rPr>
              <a:t>sursa</a:t>
            </a:r>
            <a:r>
              <a:rPr lang="en-US" dirty="0">
                <a:solidFill>
                  <a:schemeClr val="bg1"/>
                </a:solidFill>
              </a:rPr>
              <a:t>: </a:t>
            </a:r>
            <a:r>
              <a:rPr lang="en-US" dirty="0" err="1" smtClean="0">
                <a:solidFill>
                  <a:schemeClr val="bg1"/>
                </a:solidFill>
              </a:rPr>
              <a:t>wikipedia</a:t>
            </a:r>
            <a:r>
              <a:rPr lang="en-US" dirty="0" smtClean="0">
                <a:solidFill>
                  <a:schemeClr val="bg1"/>
                </a:solidFill>
              </a:rPr>
              <a:t>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534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450273"/>
            <a:ext cx="7077579" cy="45089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8700" b="1" dirty="0" smtClean="0">
                <a:solidFill>
                  <a:schemeClr val="bg1"/>
                </a:solidFill>
                <a:latin typeface="Microsoft PhagsPa" pitchFamily="34" charset="0"/>
              </a:rPr>
              <a:t>81</a:t>
            </a:r>
            <a:r>
              <a:rPr lang="ro-RO" sz="23900" b="1" dirty="0" smtClean="0">
                <a:solidFill>
                  <a:schemeClr val="bg1"/>
                </a:solidFill>
                <a:latin typeface="Microsoft PhagsPa" pitchFamily="34" charset="0"/>
              </a:rPr>
              <a:t>%</a:t>
            </a:r>
            <a:endParaRPr lang="en-GB" sz="28700" b="1" dirty="0">
              <a:solidFill>
                <a:schemeClr val="bg1"/>
              </a:solidFill>
              <a:latin typeface="Microsoft PhagsPa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7779" y="4435980"/>
            <a:ext cx="82621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800" b="1" dirty="0" smtClean="0">
                <a:solidFill>
                  <a:schemeClr val="bg1"/>
                </a:solidFill>
                <a:latin typeface="Microsoft PhagsPa" pitchFamily="34" charset="0"/>
              </a:rPr>
              <a:t>din populați</a:t>
            </a:r>
            <a:r>
              <a:rPr lang="en-US" sz="2800" b="1" dirty="0" smtClean="0">
                <a:solidFill>
                  <a:schemeClr val="bg1"/>
                </a:solidFill>
                <a:latin typeface="Microsoft PhagsPa" pitchFamily="34" charset="0"/>
              </a:rPr>
              <a:t>a </a:t>
            </a:r>
            <a:r>
              <a:rPr lang="en-US" sz="2800" b="1" dirty="0" err="1" smtClean="0">
                <a:solidFill>
                  <a:schemeClr val="bg1"/>
                </a:solidFill>
                <a:latin typeface="Microsoft PhagsPa" pitchFamily="34" charset="0"/>
              </a:rPr>
              <a:t>planetei</a:t>
            </a:r>
            <a:r>
              <a:rPr lang="en-US" sz="2800" b="1" dirty="0" smtClean="0">
                <a:solidFill>
                  <a:schemeClr val="bg1"/>
                </a:solidFill>
                <a:latin typeface="Microsoft PhagsPa" pitchFamily="34" charset="0"/>
              </a:rPr>
              <a:t>, de</a:t>
            </a:r>
            <a:r>
              <a:rPr lang="ro-RO" sz="2800" b="1" dirty="0" smtClean="0">
                <a:solidFill>
                  <a:schemeClr val="bg1"/>
                </a:solidFill>
                <a:latin typeface="Microsoft PhagsPa" pitchFamily="34" charset="0"/>
              </a:rPr>
              <a:t>ține</a:t>
            </a:r>
            <a:r>
              <a:rPr lang="en-US" sz="2800" b="1" dirty="0" smtClean="0">
                <a:solidFill>
                  <a:schemeClr val="bg1"/>
                </a:solidFill>
                <a:latin typeface="Microsoft PhagsPa" pitchFamily="34" charset="0"/>
              </a:rPr>
              <a:t> un </a:t>
            </a:r>
            <a:r>
              <a:rPr lang="en-US" sz="2800" b="1" dirty="0" err="1" smtClean="0">
                <a:solidFill>
                  <a:schemeClr val="bg1"/>
                </a:solidFill>
                <a:latin typeface="Microsoft PhagsPa" pitchFamily="34" charset="0"/>
              </a:rPr>
              <a:t>telefon</a:t>
            </a:r>
            <a:r>
              <a:rPr lang="en-US" sz="2800" b="1" dirty="0" smtClean="0">
                <a:solidFill>
                  <a:schemeClr val="bg1"/>
                </a:solidFill>
                <a:latin typeface="Microsoft PhagsPa" pitchFamily="34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Microsoft PhagsPa" pitchFamily="34" charset="0"/>
              </a:rPr>
              <a:t>mobil</a:t>
            </a:r>
            <a:r>
              <a:rPr lang="ro-RO" sz="2800" b="1" dirty="0" smtClean="0">
                <a:solidFill>
                  <a:schemeClr val="bg1"/>
                </a:solidFill>
                <a:latin typeface="Microsoft PhagsPa" pitchFamily="34" charset="0"/>
              </a:rPr>
              <a:t>*</a:t>
            </a:r>
            <a:endParaRPr lang="en-GB" sz="2800" b="1" dirty="0">
              <a:solidFill>
                <a:schemeClr val="bg1"/>
              </a:solidFill>
              <a:latin typeface="Microsoft PhagsP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1429" y="6386209"/>
            <a:ext cx="89948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400" dirty="0" smtClean="0">
                <a:solidFill>
                  <a:schemeClr val="bg1"/>
                </a:solidFill>
              </a:rPr>
              <a:t>* Abi Research, Mobile Commerce and Virtual GoodsMobile Online Shopping, Sofware based Proximity Payments (2012) 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9234" y="457200"/>
            <a:ext cx="22797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800" b="1" dirty="0" smtClean="0">
                <a:solidFill>
                  <a:schemeClr val="bg1"/>
                </a:solidFill>
                <a:latin typeface="Microsoft PhagsPa" pitchFamily="34" charset="0"/>
              </a:rPr>
              <a:t>actualmente</a:t>
            </a:r>
            <a:endParaRPr lang="en-GB" sz="2800" b="1" dirty="0">
              <a:solidFill>
                <a:schemeClr val="bg1"/>
              </a:solidFill>
              <a:latin typeface="Microsoft PhagsP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12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52632" y="3442652"/>
            <a:ext cx="583364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6600" b="1" dirty="0" smtClean="0">
                <a:solidFill>
                  <a:schemeClr val="bg1"/>
                </a:solidFill>
                <a:latin typeface="Microsoft PhagsPa" pitchFamily="34" charset="0"/>
              </a:rPr>
              <a:t>smartphones*</a:t>
            </a:r>
            <a:endParaRPr lang="en-GB" sz="4000" b="1" dirty="0">
              <a:solidFill>
                <a:schemeClr val="bg1"/>
              </a:solidFill>
              <a:latin typeface="Microsoft PhagsPa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68706" y="2449444"/>
            <a:ext cx="533400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244906" y="2549456"/>
            <a:ext cx="373856" cy="6381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79206" y="2754244"/>
            <a:ext cx="5229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3200" dirty="0" smtClean="0"/>
              <a:t>.</a:t>
            </a:r>
            <a:r>
              <a:rPr lang="ro-RO" sz="4000" dirty="0" smtClean="0"/>
              <a:t>.</a:t>
            </a:r>
            <a:r>
              <a:rPr lang="ro-RO" sz="3200" dirty="0" smtClean="0"/>
              <a:t>.</a:t>
            </a:r>
            <a:endParaRPr lang="en-GB" sz="3200" dirty="0"/>
          </a:p>
        </p:txBody>
      </p:sp>
      <p:sp>
        <p:nvSpPr>
          <p:cNvPr id="9" name="Rectangle 8"/>
          <p:cNvSpPr/>
          <p:nvPr/>
        </p:nvSpPr>
        <p:spPr>
          <a:xfrm>
            <a:off x="1930706" y="2449444"/>
            <a:ext cx="533400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2006906" y="2549456"/>
            <a:ext cx="373856" cy="6381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941206" y="2754244"/>
            <a:ext cx="5229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3200" dirty="0" smtClean="0"/>
              <a:t>.</a:t>
            </a:r>
            <a:r>
              <a:rPr lang="ro-RO" sz="4000" dirty="0" smtClean="0"/>
              <a:t>.</a:t>
            </a:r>
            <a:r>
              <a:rPr lang="ro-RO" sz="3200" dirty="0" smtClean="0"/>
              <a:t>.</a:t>
            </a:r>
            <a:endParaRPr lang="en-GB" sz="3200" dirty="0"/>
          </a:p>
        </p:txBody>
      </p:sp>
      <p:sp>
        <p:nvSpPr>
          <p:cNvPr id="12" name="Rectangle 11"/>
          <p:cNvSpPr/>
          <p:nvPr/>
        </p:nvSpPr>
        <p:spPr>
          <a:xfrm>
            <a:off x="2627006" y="2449444"/>
            <a:ext cx="533400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2703206" y="2549456"/>
            <a:ext cx="373856" cy="6381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637506" y="2754244"/>
            <a:ext cx="5229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3200" dirty="0" smtClean="0"/>
              <a:t>.</a:t>
            </a:r>
            <a:r>
              <a:rPr lang="ro-RO" sz="4000" dirty="0" smtClean="0"/>
              <a:t>.</a:t>
            </a:r>
            <a:r>
              <a:rPr lang="ro-RO" sz="3200" dirty="0" smtClean="0"/>
              <a:t>.</a:t>
            </a:r>
            <a:endParaRPr lang="en-GB" sz="3200" dirty="0"/>
          </a:p>
        </p:txBody>
      </p:sp>
      <p:sp>
        <p:nvSpPr>
          <p:cNvPr id="15" name="Rectangle 14"/>
          <p:cNvSpPr/>
          <p:nvPr/>
        </p:nvSpPr>
        <p:spPr>
          <a:xfrm>
            <a:off x="3389006" y="2449444"/>
            <a:ext cx="533400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465206" y="2549456"/>
            <a:ext cx="373856" cy="6381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399506" y="2754244"/>
            <a:ext cx="5229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3200" dirty="0" smtClean="0"/>
              <a:t>.</a:t>
            </a:r>
            <a:r>
              <a:rPr lang="ro-RO" sz="4000" dirty="0" smtClean="0"/>
              <a:t>.</a:t>
            </a:r>
            <a:r>
              <a:rPr lang="ro-RO" sz="3200" dirty="0" smtClean="0"/>
              <a:t>.</a:t>
            </a:r>
            <a:endParaRPr lang="en-GB" sz="3200" dirty="0"/>
          </a:p>
        </p:txBody>
      </p:sp>
      <p:sp>
        <p:nvSpPr>
          <p:cNvPr id="30" name="TextBox 29"/>
          <p:cNvSpPr txBox="1"/>
          <p:nvPr/>
        </p:nvSpPr>
        <p:spPr>
          <a:xfrm>
            <a:off x="1209658" y="251460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3</a:t>
            </a:r>
            <a:endParaRPr lang="en-GB" sz="40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1971658" y="2514599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5</a:t>
            </a:r>
            <a:endParaRPr lang="en-GB" sz="40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2671530" y="2514599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4000" b="1" dirty="0" smtClean="0"/>
              <a:t>0</a:t>
            </a:r>
            <a:endParaRPr lang="en-GB" sz="40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3438780" y="2514600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4000" b="1" dirty="0" smtClean="0"/>
              <a:t>0</a:t>
            </a:r>
            <a:endParaRPr lang="en-GB" sz="4000" b="1" dirty="0"/>
          </a:p>
        </p:txBody>
      </p:sp>
      <p:sp>
        <p:nvSpPr>
          <p:cNvPr id="34" name="Rectangle 33"/>
          <p:cNvSpPr/>
          <p:nvPr/>
        </p:nvSpPr>
        <p:spPr>
          <a:xfrm>
            <a:off x="4069577" y="2449447"/>
            <a:ext cx="533400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4145777" y="2549459"/>
            <a:ext cx="373856" cy="6381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4080077" y="2754247"/>
            <a:ext cx="5229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3200" dirty="0" smtClean="0"/>
              <a:t>.</a:t>
            </a:r>
            <a:r>
              <a:rPr lang="ro-RO" sz="4000" dirty="0" smtClean="0"/>
              <a:t>.</a:t>
            </a:r>
            <a:r>
              <a:rPr lang="ro-RO" sz="3200" dirty="0" smtClean="0"/>
              <a:t>.</a:t>
            </a:r>
            <a:endParaRPr lang="en-GB" sz="3200" dirty="0"/>
          </a:p>
        </p:txBody>
      </p:sp>
      <p:sp>
        <p:nvSpPr>
          <p:cNvPr id="37" name="Rectangle 36"/>
          <p:cNvSpPr/>
          <p:nvPr/>
        </p:nvSpPr>
        <p:spPr>
          <a:xfrm>
            <a:off x="4765877" y="2449447"/>
            <a:ext cx="533400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4842077" y="2549459"/>
            <a:ext cx="373856" cy="6381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4776377" y="2754247"/>
            <a:ext cx="5229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3200" dirty="0" smtClean="0"/>
              <a:t>.</a:t>
            </a:r>
            <a:r>
              <a:rPr lang="ro-RO" sz="4000" dirty="0" smtClean="0"/>
              <a:t>.</a:t>
            </a:r>
            <a:r>
              <a:rPr lang="ro-RO" sz="3200" dirty="0" smtClean="0"/>
              <a:t>.</a:t>
            </a:r>
            <a:endParaRPr lang="en-GB" sz="3200" dirty="0"/>
          </a:p>
        </p:txBody>
      </p:sp>
      <p:sp>
        <p:nvSpPr>
          <p:cNvPr id="43" name="TextBox 42"/>
          <p:cNvSpPr txBox="1"/>
          <p:nvPr/>
        </p:nvSpPr>
        <p:spPr>
          <a:xfrm>
            <a:off x="4110529" y="251460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4000" b="1" dirty="0" smtClean="0"/>
              <a:t>0</a:t>
            </a:r>
            <a:endParaRPr lang="en-GB" sz="4000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4810401" y="2514602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4000" b="1" dirty="0" smtClean="0"/>
              <a:t>0</a:t>
            </a:r>
            <a:endParaRPr lang="en-GB" sz="4000" b="1" dirty="0"/>
          </a:p>
        </p:txBody>
      </p:sp>
      <p:sp>
        <p:nvSpPr>
          <p:cNvPr id="46" name="TextBox 45"/>
          <p:cNvSpPr txBox="1"/>
          <p:nvPr/>
        </p:nvSpPr>
        <p:spPr>
          <a:xfrm>
            <a:off x="3115882" y="2754244"/>
            <a:ext cx="3177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4000" b="1" dirty="0" smtClean="0">
                <a:solidFill>
                  <a:schemeClr val="bg1"/>
                </a:solidFill>
              </a:rPr>
              <a:t>,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5594255" y="2449441"/>
            <a:ext cx="533400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5670455" y="2549453"/>
            <a:ext cx="373856" cy="6381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/>
          <p:cNvSpPr txBox="1"/>
          <p:nvPr/>
        </p:nvSpPr>
        <p:spPr>
          <a:xfrm>
            <a:off x="5604755" y="2754241"/>
            <a:ext cx="5229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3200" dirty="0" smtClean="0"/>
              <a:t>.</a:t>
            </a:r>
            <a:r>
              <a:rPr lang="ro-RO" sz="4000" dirty="0" smtClean="0"/>
              <a:t>.</a:t>
            </a:r>
            <a:r>
              <a:rPr lang="ro-RO" sz="3200" dirty="0" smtClean="0"/>
              <a:t>.</a:t>
            </a:r>
            <a:endParaRPr lang="en-GB" sz="3200" dirty="0"/>
          </a:p>
        </p:txBody>
      </p:sp>
      <p:sp>
        <p:nvSpPr>
          <p:cNvPr id="50" name="TextBox 49"/>
          <p:cNvSpPr txBox="1"/>
          <p:nvPr/>
        </p:nvSpPr>
        <p:spPr>
          <a:xfrm>
            <a:off x="5644029" y="2514597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4000" b="1" dirty="0" smtClean="0"/>
              <a:t>0</a:t>
            </a:r>
            <a:endParaRPr lang="en-GB" sz="4000" b="1" dirty="0"/>
          </a:p>
        </p:txBody>
      </p:sp>
      <p:sp>
        <p:nvSpPr>
          <p:cNvPr id="51" name="Rectangle 50"/>
          <p:cNvSpPr/>
          <p:nvPr/>
        </p:nvSpPr>
        <p:spPr>
          <a:xfrm>
            <a:off x="6274826" y="2449444"/>
            <a:ext cx="533400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6351026" y="2549456"/>
            <a:ext cx="373856" cy="6381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Box 52"/>
          <p:cNvSpPr txBox="1"/>
          <p:nvPr/>
        </p:nvSpPr>
        <p:spPr>
          <a:xfrm>
            <a:off x="6285326" y="2754244"/>
            <a:ext cx="5229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3200" dirty="0" smtClean="0"/>
              <a:t>.</a:t>
            </a:r>
            <a:r>
              <a:rPr lang="ro-RO" sz="4000" dirty="0" smtClean="0"/>
              <a:t>.</a:t>
            </a:r>
            <a:r>
              <a:rPr lang="ro-RO" sz="3200" dirty="0" smtClean="0"/>
              <a:t>.</a:t>
            </a:r>
            <a:endParaRPr lang="en-GB" sz="3200" dirty="0"/>
          </a:p>
        </p:txBody>
      </p:sp>
      <p:sp>
        <p:nvSpPr>
          <p:cNvPr id="54" name="Rectangle 53"/>
          <p:cNvSpPr/>
          <p:nvPr/>
        </p:nvSpPr>
        <p:spPr>
          <a:xfrm>
            <a:off x="6971126" y="2449444"/>
            <a:ext cx="533400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7047326" y="2549456"/>
            <a:ext cx="373856" cy="6381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Box 55"/>
          <p:cNvSpPr txBox="1"/>
          <p:nvPr/>
        </p:nvSpPr>
        <p:spPr>
          <a:xfrm>
            <a:off x="6981626" y="2754244"/>
            <a:ext cx="5229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3200" dirty="0" smtClean="0"/>
              <a:t>.</a:t>
            </a:r>
            <a:r>
              <a:rPr lang="ro-RO" sz="4000" dirty="0" smtClean="0"/>
              <a:t>.</a:t>
            </a:r>
            <a:r>
              <a:rPr lang="ro-RO" sz="3200" dirty="0" smtClean="0"/>
              <a:t>.</a:t>
            </a:r>
            <a:endParaRPr lang="en-GB" sz="3200" dirty="0"/>
          </a:p>
        </p:txBody>
      </p:sp>
      <p:sp>
        <p:nvSpPr>
          <p:cNvPr id="57" name="TextBox 56"/>
          <p:cNvSpPr txBox="1"/>
          <p:nvPr/>
        </p:nvSpPr>
        <p:spPr>
          <a:xfrm>
            <a:off x="6315778" y="2514599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4000" b="1" dirty="0" smtClean="0"/>
              <a:t>0</a:t>
            </a:r>
            <a:endParaRPr lang="en-GB" sz="4000" b="1" dirty="0"/>
          </a:p>
        </p:txBody>
      </p:sp>
      <p:sp>
        <p:nvSpPr>
          <p:cNvPr id="58" name="TextBox 57"/>
          <p:cNvSpPr txBox="1"/>
          <p:nvPr/>
        </p:nvSpPr>
        <p:spPr>
          <a:xfrm>
            <a:off x="7015650" y="2514599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4000" b="1" dirty="0" smtClean="0"/>
              <a:t>0</a:t>
            </a:r>
            <a:endParaRPr lang="en-GB" sz="40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5321131" y="2754241"/>
            <a:ext cx="3177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4000" b="1" dirty="0" smtClean="0">
                <a:solidFill>
                  <a:schemeClr val="bg1"/>
                </a:solidFill>
              </a:rPr>
              <a:t>,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168706" y="1717965"/>
            <a:ext cx="4984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800" b="1" dirty="0" smtClean="0">
                <a:solidFill>
                  <a:schemeClr val="bg1"/>
                </a:solidFill>
                <a:latin typeface="Microsoft PhagsPa" pitchFamily="34" charset="0"/>
              </a:rPr>
              <a:t>până la sfârșitul anului 2012</a:t>
            </a:r>
            <a:endParaRPr lang="en-GB" sz="2800" b="1" dirty="0">
              <a:solidFill>
                <a:schemeClr val="bg1"/>
              </a:solidFill>
              <a:latin typeface="Microsoft PhagsPa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81429" y="6386209"/>
            <a:ext cx="38711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400" dirty="0" smtClean="0">
                <a:solidFill>
                  <a:schemeClr val="bg1"/>
                </a:solidFill>
              </a:rPr>
              <a:t>* comScore /Millennial Media  Mobile Retail Study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9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304800"/>
            <a:ext cx="9144000" cy="1470025"/>
          </a:xfrm>
        </p:spPr>
        <p:txBody>
          <a:bodyPr>
            <a:normAutofit/>
          </a:bodyPr>
          <a:lstStyle/>
          <a:p>
            <a:pPr algn="l"/>
            <a:r>
              <a:rPr lang="ro-RO" sz="3600" b="1" dirty="0" smtClean="0">
                <a:latin typeface="Microsoft PhagsPa" pitchFamily="34" charset="0"/>
              </a:rPr>
              <a:t>Ce sunt serviciile bazate pe locație?</a:t>
            </a:r>
            <a:endParaRPr lang="en-GB" sz="3600" b="1" dirty="0">
              <a:latin typeface="Microsoft PhagsPa" pitchFamily="34" charset="0"/>
            </a:endParaRPr>
          </a:p>
        </p:txBody>
      </p:sp>
      <p:pic>
        <p:nvPicPr>
          <p:cNvPr id="2054" name="Picture 6" descr="http://imgc.allpostersimages.com/images/P-473-488-90/60/6057/8P9D100Z/posters/jack-ziegler-indian-consults-rolodex-to-send-smoke-signals-new-yorker-cartoon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1" cy="6862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7239000" y="5999019"/>
            <a:ext cx="1219200" cy="5334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7467600" y="6163087"/>
            <a:ext cx="1124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/>
              <a:t>1000  î.H.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33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sea-thieves.com/education_pages/education_photos/navigation_map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" y="6926"/>
            <a:ext cx="9123703" cy="685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 rot="19851743">
            <a:off x="1226857" y="3675626"/>
            <a:ext cx="34183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3600" b="1" dirty="0" smtClean="0"/>
              <a:t>navigația celestă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357963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2.bp.blogspot.com/_2mNRdc4NZTs/TFnL5zYjkgI/AAAAAAAAApM/S7qfZNrRyuo/s1600/White+Pige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279" y="277202"/>
            <a:ext cx="352713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2.bp.blogspot.com/_2mNRdc4NZTs/TFnL5zYjkgI/AAAAAAAAApM/S7qfZNrRyuo/s1600/White+Pige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657600"/>
            <a:ext cx="1763564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2.bp.blogspot.com/_2mNRdc4NZTs/TFnL5zYjkgI/AAAAAAAAApM/S7qfZNrRyuo/s1600/White+Pigeo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142" y="4953000"/>
            <a:ext cx="1213994" cy="1206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petinfoclub.com/Images/white%20dove%20shutterstock_4085435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079" y="3363678"/>
            <a:ext cx="2895600" cy="2969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www.petinfoclub.com/Images/white%20dove%20shutterstock_4085435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494" y="2260866"/>
            <a:ext cx="1075290" cy="1102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36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24.media.tumblr.com/tumblr_mbp03axPCb1rp4hw9o1_5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956"/>
          <a:stretch/>
        </p:blipFill>
        <p:spPr bwMode="auto">
          <a:xfrm>
            <a:off x="6926" y="0"/>
            <a:ext cx="91370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101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354" t="39300" r="41588" b="17708"/>
          <a:stretch/>
        </p:blipFill>
        <p:spPr bwMode="auto">
          <a:xfrm>
            <a:off x="1370656" y="1447800"/>
            <a:ext cx="6402689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62000" y="609600"/>
            <a:ext cx="35012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3600" b="1" dirty="0" smtClean="0">
                <a:solidFill>
                  <a:schemeClr val="bg1"/>
                </a:solidFill>
              </a:rPr>
              <a:t>t</a:t>
            </a:r>
            <a:r>
              <a:rPr lang="en-US" sz="3600" b="1" dirty="0" smtClean="0">
                <a:solidFill>
                  <a:schemeClr val="bg1"/>
                </a:solidFill>
              </a:rPr>
              <a:t>r</a:t>
            </a:r>
            <a:r>
              <a:rPr lang="ro-RO" sz="3600" b="1" dirty="0" smtClean="0">
                <a:solidFill>
                  <a:schemeClr val="bg1"/>
                </a:solidFill>
              </a:rPr>
              <a:t>iangulați</a:t>
            </a:r>
            <a:r>
              <a:rPr lang="en-US" sz="3600" b="1" dirty="0" smtClean="0">
                <a:solidFill>
                  <a:schemeClr val="bg1"/>
                </a:solidFill>
              </a:rPr>
              <a:t>a radio</a:t>
            </a:r>
            <a:endParaRPr lang="en-GB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98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media.defenseindustrydaily.com/images/SPAC_Satellite_GPS_IIIA_Concept_lg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8" y="-13855"/>
            <a:ext cx="9116292" cy="6871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979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dream-wallpaper.com/free-wallpaper/auto-wallpaper/car-gps-navigation-1-wallpaper/1920x1200/free-wallpaper-9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28"/>
            <a:ext cx="9334500" cy="6854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457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 descr="http://www.blogcdn.com/www.engadget.com/media/2010/02/mobile-navigation-20100224-04-600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782"/>
            <a:ext cx="9144001" cy="6878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12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bookitnow.com/wp-content/uploads/2012/01/statue-of-liberty-n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" cy="17741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rentanapartmentinrio.com/rio-de-janeiro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58116"/>
            <a:ext cx="3581400" cy="1624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stelara.narod.ru/piramide_gizeh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0"/>
            <a:ext cx="3172691" cy="13219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wikitravel.org/upload/en/thumb/4/49/St._Basil2.jpg/350px-St._Basil2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383007"/>
            <a:ext cx="2705100" cy="20326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wikitravel.org/upload/en/thumb/0/0c/014.jpg/300px-014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4714875"/>
            <a:ext cx="2857500" cy="21742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://wikitravel.org/upload/en/thumb/3/32/Paris-eiffel-tower.jpg/210px-Paris-eiffel-tower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2039982"/>
            <a:ext cx="2000250" cy="2667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http://www.worldfortravel.com/wp-content/uploads/2011/09/Prague-Building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109" y="3383007"/>
            <a:ext cx="1115291" cy="16746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http://www.whitepages-uae.com/theme/emirates_images/dubai_1.jp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57618"/>
            <a:ext cx="3124199" cy="18315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http://www.destination360.com/europe/italy/images/s/italy-rome-colosseum.jp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383008"/>
            <a:ext cx="2466109" cy="16746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http://conf.uni-obuda.hu/saci2012/Timisoara_5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1321956"/>
            <a:ext cx="1271429" cy="20610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http://brilliantpakistan.com/wp-content/uploads/2012/10/UAE-group-want-to-Built-Taj-Mahal%E2%80%99s-Replica-by-the-name-%E2%80%98Taj-Arabia%E2%80%99.jp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0"/>
            <a:ext cx="2362200" cy="1752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http://www.lovendal.net/wp52/wp-content/uploads/2008/11/machu-pichu.jpg"/>
          <p:cNvPicPr>
            <a:picLocks noChangeAspect="1" noChangeArrowheads="1"/>
          </p:cNvPicPr>
          <p:nvPr/>
        </p:nvPicPr>
        <p:blipFill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4091" y="0"/>
            <a:ext cx="2389909" cy="20399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http://www.destination360.com/europe/italy/images/s/italy-leaning-tower-of-pisa.jp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1" y="5410310"/>
            <a:ext cx="1028700" cy="14788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http://0.tqn.com/d/cruises/1/0/O/J/5/Barcelona_1009_102.JP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0" y="2039981"/>
            <a:ext cx="857250" cy="1142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2" name="Picture 34" descr="http://www.venere.com/blog/images/budapest-hills.jpg"/>
          <p:cNvPicPr>
            <a:picLocks noChangeAspect="1" noChangeArrowheads="1"/>
          </p:cNvPicPr>
          <p:nvPr/>
        </p:nvPicPr>
        <p:blipFill>
          <a:blip r:embed="rId30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199" y="5409759"/>
            <a:ext cx="2133602" cy="1479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4" name="Picture 36" descr="http://t2.gstatic.com/images?q=tbn:ANd9GcT1vHFs31n2bapAQZsQmbPBVRGNeP5kubeL_huXa_2wuUw0DPGvaNG6xHgbDQ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5057618"/>
            <a:ext cx="457200" cy="3525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6" name="Picture 38" descr="http://www.greenbiz.com/sites/default/files/imagecache/wide_large/10212010TAIPEI101vista.png"/>
          <p:cNvPicPr>
            <a:picLocks noChangeAspect="1" noChangeArrowheads="1"/>
          </p:cNvPicPr>
          <p:nvPr/>
        </p:nvPicPr>
        <p:blipFill rotWithShape="1"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000" r="44848"/>
          <a:stretch/>
        </p:blipFill>
        <p:spPr bwMode="auto">
          <a:xfrm>
            <a:off x="8286750" y="3179416"/>
            <a:ext cx="857250" cy="15275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8" name="Picture 40" descr="http://www.infotravelromania.ro/foto%20mic/romania/bucovina/manastiri/voronet_manastire/manastirea_voronet.jpg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2830" y="1321955"/>
            <a:ext cx="1433670" cy="10752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0" name="Picture 42" descr="http://4.bp.blogspot.com/-pvGA2okClfg/TfUGvAvFnlI/AAAAAAAAAZE/ZG0NceCzduA/s640/angel..jpg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2830" y="2397208"/>
            <a:ext cx="1433670" cy="985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2" name="Picture 44" descr="http://www.embassyofindonesia.org/tourism/images/bedugul_bali.jpg"/>
          <p:cNvPicPr>
            <a:picLocks noChangeAspect="1" noChangeArrowheads="1"/>
          </p:cNvPicPr>
          <p:nvPr/>
        </p:nvPicPr>
        <p:blipFill rotWithShape="1">
          <a:blip r:embed="rId40" cstate="print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053" t="11701" r="60116" b="16224"/>
          <a:stretch/>
        </p:blipFill>
        <p:spPr bwMode="auto">
          <a:xfrm>
            <a:off x="6286501" y="1321956"/>
            <a:ext cx="467589" cy="718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937897" y="1851645"/>
            <a:ext cx="7268208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o-RO" sz="199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locație</a:t>
            </a:r>
            <a:endParaRPr lang="en-US" sz="199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943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0587" cy="6858000"/>
          </a:xfrm>
        </p:spPr>
      </p:pic>
      <p:sp>
        <p:nvSpPr>
          <p:cNvPr id="5" name="TextBox 4"/>
          <p:cNvSpPr txBox="1"/>
          <p:nvPr/>
        </p:nvSpPr>
        <p:spPr>
          <a:xfrm>
            <a:off x="6136947" y="152399"/>
            <a:ext cx="26613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3200" b="1" dirty="0" smtClean="0">
                <a:latin typeface="Microsoft PhagsPa" pitchFamily="34" charset="0"/>
              </a:rPr>
              <a:t>locație fizică</a:t>
            </a:r>
            <a:endParaRPr lang="en-GB" sz="3200" b="1" dirty="0">
              <a:latin typeface="Microsoft PhagsP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15200" y="737174"/>
            <a:ext cx="123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/>
              <a:t>Dubai, EAU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447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4.bp.blogspot.com/-m5VmbC8inuk/T8gAXVAQ4UI/AAAAAAAAARc/se9zdvz5v3M/s1600/counter-strike-1.6-screenshot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18207" y="152398"/>
            <a:ext cx="30332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3200" b="1" dirty="0" smtClean="0">
                <a:latin typeface="Microsoft PhagsPa" pitchFamily="34" charset="0"/>
              </a:rPr>
              <a:t>locație virtuală</a:t>
            </a:r>
            <a:endParaRPr lang="en-GB" sz="3200" b="1" dirty="0">
              <a:latin typeface="Microsoft PhagsP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4800" y="744100"/>
            <a:ext cx="2044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/>
              <a:t>hartă counter-strike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2026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318122982"/>
              </p:ext>
            </p:extLst>
          </p:nvPr>
        </p:nvGraphicFramePr>
        <p:xfrm>
          <a:off x="914400" y="609600"/>
          <a:ext cx="7467600" cy="571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9578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Program Files (x86)\Microsoft Office\MEDIA\CAGCAT10\j0301252.wmf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4038600"/>
            <a:ext cx="2819400" cy="2412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70532" y="2672469"/>
            <a:ext cx="79123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400" b="1" dirty="0" smtClean="0">
                <a:solidFill>
                  <a:schemeClr val="bg1"/>
                </a:solidFill>
              </a:rPr>
              <a:t>LBS</a:t>
            </a:r>
            <a:r>
              <a:rPr lang="ro-RO" sz="2400" dirty="0" smtClean="0">
                <a:solidFill>
                  <a:schemeClr val="bg1"/>
                </a:solidFill>
              </a:rPr>
              <a:t> – serviciile bazate pe locație oferă utilizatorului informații </a:t>
            </a:r>
          </a:p>
          <a:p>
            <a:r>
              <a:rPr lang="ro-RO" sz="2400" dirty="0" smtClean="0">
                <a:solidFill>
                  <a:schemeClr val="bg1"/>
                </a:solidFill>
              </a:rPr>
              <a:t>relevante în timp ce, acesta se află la o anumită </a:t>
            </a:r>
            <a:r>
              <a:rPr lang="ro-RO" sz="2400" b="1" dirty="0" smtClean="0">
                <a:solidFill>
                  <a:schemeClr val="bg1"/>
                </a:solidFill>
              </a:rPr>
              <a:t>locație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1" y="997295"/>
            <a:ext cx="8534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o-RO" sz="2000" b="1" dirty="0" smtClean="0">
                <a:solidFill>
                  <a:schemeClr val="bg1"/>
                </a:solidFill>
              </a:rPr>
              <a:t>LBS – este o informație sau un serviciu, accesibil pe un dispozitiv mobil,  care prin intermediul unei conexiuni la internet, oferă utilizatorului abilitatea de a profita de avantajul poziției geografice a dispozitivului respectiv .</a:t>
            </a:r>
          </a:p>
          <a:p>
            <a:pPr algn="just"/>
            <a:r>
              <a:rPr lang="ro-RO" sz="2400" dirty="0" smtClean="0">
                <a:solidFill>
                  <a:schemeClr val="bg1"/>
                </a:solidFill>
              </a:rPr>
              <a:t> 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2276319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3261985935"/>
              </p:ext>
            </p:extLst>
          </p:nvPr>
        </p:nvGraphicFramePr>
        <p:xfrm>
          <a:off x="1051698" y="900078"/>
          <a:ext cx="7110084" cy="53202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353152" y="3576092"/>
            <a:ext cx="1433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>
                <a:solidFill>
                  <a:schemeClr val="bg1"/>
                </a:solidFill>
              </a:rPr>
              <a:t>LBS market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 rot="16200000">
            <a:off x="-379412" y="3256296"/>
            <a:ext cx="25309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milioane utilizatori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53321" y="533400"/>
            <a:ext cx="5427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o-RO" sz="2800" b="1" dirty="0" smtClean="0">
                <a:solidFill>
                  <a:schemeClr val="bg1"/>
                </a:solidFill>
              </a:rPr>
              <a:t>avântul serviciilor bazate pe locație</a:t>
            </a:r>
            <a:endParaRPr lang="en-GB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66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Content Placeholder 1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345" y="1428294"/>
            <a:ext cx="4433310" cy="4001412"/>
          </a:xfrm>
        </p:spPr>
      </p:pic>
      <p:sp>
        <p:nvSpPr>
          <p:cNvPr id="19" name="TextBox 18"/>
          <p:cNvSpPr txBox="1"/>
          <p:nvPr/>
        </p:nvSpPr>
        <p:spPr>
          <a:xfrm>
            <a:off x="1046836" y="469612"/>
            <a:ext cx="70503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o-RO" sz="3200" b="1" dirty="0" smtClean="0">
                <a:solidFill>
                  <a:schemeClr val="bg1"/>
                </a:solidFill>
                <a:latin typeface="Microsoft PhagsPa" pitchFamily="34" charset="0"/>
              </a:rPr>
              <a:t>convergența mai  multor tehnologii</a:t>
            </a:r>
            <a:endParaRPr lang="en-GB" sz="3200" b="1" dirty="0">
              <a:solidFill>
                <a:schemeClr val="bg1"/>
              </a:solidFill>
              <a:latin typeface="Microsoft PhagsP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48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4427" y="328880"/>
            <a:ext cx="16594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4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CELE</a:t>
            </a:r>
            <a:endParaRPr lang="en-GB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rot="16200000">
            <a:off x="2286905" y="388001"/>
            <a:ext cx="884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MAI</a:t>
            </a:r>
            <a:endParaRPr lang="en-GB" sz="1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4427" y="869721"/>
            <a:ext cx="689079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8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IMPORTANTE</a:t>
            </a:r>
            <a:endParaRPr lang="en-GB" sz="8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93693" y="1531440"/>
            <a:ext cx="1611339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0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</a:t>
            </a:r>
            <a:endParaRPr lang="en-GB" sz="20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98427" y="2141040"/>
            <a:ext cx="55194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7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componente </a:t>
            </a:r>
            <a:endParaRPr lang="en-GB" sz="4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08027" y="3341369"/>
            <a:ext cx="5288627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99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LBS</a:t>
            </a:r>
            <a:endParaRPr lang="en-GB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03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764640159"/>
              </p:ext>
            </p:extLst>
          </p:nvPr>
        </p:nvGraphicFramePr>
        <p:xfrm>
          <a:off x="762000" y="304800"/>
          <a:ext cx="7467600" cy="571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452185" y="6489972"/>
            <a:ext cx="55921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s</a:t>
            </a:r>
            <a:r>
              <a:rPr lang="ro-RO" sz="1600" dirty="0" smtClean="0">
                <a:solidFill>
                  <a:schemeClr val="bg1"/>
                </a:solidFill>
              </a:rPr>
              <a:t>ursa</a:t>
            </a:r>
            <a:r>
              <a:rPr lang="en-US" sz="1600" dirty="0" smtClean="0">
                <a:solidFill>
                  <a:schemeClr val="bg1"/>
                </a:solidFill>
              </a:rPr>
              <a:t>: </a:t>
            </a:r>
            <a:r>
              <a:rPr lang="ro-RO" sz="1600" dirty="0" smtClean="0">
                <a:solidFill>
                  <a:schemeClr val="bg1"/>
                </a:solidFill>
              </a:rPr>
              <a:t>Stefan Steininger</a:t>
            </a:r>
            <a:r>
              <a:rPr lang="en-US" sz="1600" dirty="0" smtClean="0">
                <a:solidFill>
                  <a:schemeClr val="bg1"/>
                </a:solidFill>
              </a:rPr>
              <a:t> – Foundations of location based services</a:t>
            </a:r>
            <a:endParaRPr lang="en-GB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377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justsimplyinlove.files.wordpress.com/2011/10/my-evolution-love-world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55"/>
          <a:stretch/>
        </p:blipFill>
        <p:spPr bwMode="auto">
          <a:xfrm>
            <a:off x="1" y="3788640"/>
            <a:ext cx="3124199" cy="306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8052" y="235803"/>
            <a:ext cx="13837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48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GPS</a:t>
            </a:r>
            <a:endParaRPr lang="en-GB" sz="4800" b="1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2000" y="1153180"/>
            <a:ext cx="692888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ro-RO" sz="2800" dirty="0" smtClean="0">
                <a:solidFill>
                  <a:schemeClr val="bg1"/>
                </a:solidFill>
              </a:rPr>
              <a:t>24 de sateliți - </a:t>
            </a:r>
            <a:r>
              <a:rPr lang="en-US" sz="2800" dirty="0" smtClean="0">
                <a:solidFill>
                  <a:schemeClr val="bg1"/>
                </a:solidFill>
              </a:rPr>
              <a:t>10 </a:t>
            </a:r>
            <a:r>
              <a:rPr lang="ro-RO" sz="2800" dirty="0" smtClean="0">
                <a:solidFill>
                  <a:schemeClr val="bg1"/>
                </a:solidFill>
              </a:rPr>
              <a:t>vizibili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o-RO" sz="2800" dirty="0" smtClean="0">
                <a:solidFill>
                  <a:schemeClr val="bg1"/>
                </a:solidFill>
              </a:rPr>
              <a:t>funcționează indiferent de condițiile meteo</a:t>
            </a:r>
            <a:endParaRPr lang="ro-RO" sz="2800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ro-RO" sz="2800" dirty="0" smtClean="0">
                <a:solidFill>
                  <a:schemeClr val="bg1"/>
                </a:solidFill>
              </a:rPr>
              <a:t>semnalul </a:t>
            </a:r>
            <a:r>
              <a:rPr lang="ro-RO" sz="2800" dirty="0" smtClean="0">
                <a:solidFill>
                  <a:schemeClr val="bg1"/>
                </a:solidFill>
              </a:rPr>
              <a:t>este captat de orice receiver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o-RO" sz="2800" dirty="0" smtClean="0">
                <a:solidFill>
                  <a:schemeClr val="bg1"/>
                </a:solidFill>
              </a:rPr>
              <a:t>trilaterația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26442" y="2933383"/>
            <a:ext cx="176522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48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aGPS</a:t>
            </a:r>
            <a:endParaRPr lang="en-GB" sz="4800" b="1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71800" y="4038600"/>
            <a:ext cx="5943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ro-RO" sz="2800" dirty="0" smtClean="0">
                <a:solidFill>
                  <a:schemeClr val="bg1"/>
                </a:solidFill>
              </a:rPr>
              <a:t>Assisted GPS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ro-RO" sz="2800" dirty="0" smtClean="0">
                <a:solidFill>
                  <a:schemeClr val="bg1"/>
                </a:solidFill>
              </a:rPr>
              <a:t>GPS – </a:t>
            </a:r>
            <a:r>
              <a:rPr lang="ro-RO" sz="2800" dirty="0" smtClean="0">
                <a:solidFill>
                  <a:schemeClr val="bg1"/>
                </a:solidFill>
              </a:rPr>
              <a:t>probleme </a:t>
            </a:r>
            <a:r>
              <a:rPr lang="ro-RO" sz="2800" dirty="0" smtClean="0">
                <a:solidFill>
                  <a:schemeClr val="bg1"/>
                </a:solidFill>
              </a:rPr>
              <a:t>în zonele urbane</a:t>
            </a:r>
            <a:endParaRPr lang="ro-RO" sz="2800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ro-RO" sz="2800" dirty="0" smtClean="0">
                <a:solidFill>
                  <a:schemeClr val="bg1"/>
                </a:solidFill>
              </a:rPr>
              <a:t>prelucrarea trece și prin serverul </a:t>
            </a:r>
            <a:r>
              <a:rPr lang="ro-RO" sz="2800" dirty="0">
                <a:solidFill>
                  <a:schemeClr val="bg1"/>
                </a:solidFill>
              </a:rPr>
              <a:t>furnizorului de </a:t>
            </a:r>
            <a:r>
              <a:rPr lang="ro-RO" sz="2800" dirty="0" smtClean="0">
                <a:solidFill>
                  <a:schemeClr val="bg1"/>
                </a:solidFill>
              </a:rPr>
              <a:t>rețea</a:t>
            </a:r>
          </a:p>
          <a:p>
            <a:r>
              <a:rPr lang="ro-RO" sz="2800" b="1" dirty="0" smtClean="0">
                <a:solidFill>
                  <a:schemeClr val="bg1"/>
                </a:solidFill>
              </a:rPr>
              <a:t>rezultate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77134" y="6285369"/>
            <a:ext cx="56659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000" dirty="0" smtClean="0">
                <a:solidFill>
                  <a:schemeClr val="bg1"/>
                </a:solidFill>
              </a:rPr>
              <a:t>răspuns mai bun al locației, chiar și în zonele urbane </a:t>
            </a:r>
            <a:endParaRPr lang="en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20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681239"/>
            <a:ext cx="5943600" cy="54955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45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952" t="12302" r="24479" b="5695"/>
          <a:stretch/>
        </p:blipFill>
        <p:spPr bwMode="auto">
          <a:xfrm>
            <a:off x="0" y="0"/>
            <a:ext cx="9150048" cy="6858000"/>
          </a:xfrm>
          <a:prstGeom prst="rect">
            <a:avLst/>
          </a:prstGeom>
          <a:noFill/>
          <a:ln>
            <a:noFill/>
          </a:ln>
          <a:effectLst>
            <a:glow rad="127000">
              <a:schemeClr val="accent1">
                <a:alpha val="25000"/>
              </a:schemeClr>
            </a:glow>
            <a:outerShdw dist="35921" dir="2700000" algn="ctr" rotWithShape="0">
              <a:schemeClr val="bg2">
                <a:alpha val="69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/>
          <p:cNvSpPr/>
          <p:nvPr/>
        </p:nvSpPr>
        <p:spPr>
          <a:xfrm>
            <a:off x="2743200" y="5181600"/>
            <a:ext cx="228600" cy="2286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959946" y="5486400"/>
            <a:ext cx="1795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/>
              <a:t>eveniment social</a:t>
            </a:r>
            <a:endParaRPr lang="en-GB" b="1" dirty="0"/>
          </a:p>
        </p:txBody>
      </p:sp>
      <p:sp>
        <p:nvSpPr>
          <p:cNvPr id="7" name="Oval 6"/>
          <p:cNvSpPr/>
          <p:nvPr/>
        </p:nvSpPr>
        <p:spPr>
          <a:xfrm>
            <a:off x="5614115" y="4038600"/>
            <a:ext cx="228600" cy="2286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5029200" y="4267200"/>
            <a:ext cx="2095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/>
              <a:t>ATM geo-spatial.org</a:t>
            </a:r>
            <a:endParaRPr lang="en-GB" b="1" dirty="0"/>
          </a:p>
        </p:txBody>
      </p:sp>
      <p:sp>
        <p:nvSpPr>
          <p:cNvPr id="9" name="Oval 8"/>
          <p:cNvSpPr/>
          <p:nvPr/>
        </p:nvSpPr>
        <p:spPr>
          <a:xfrm>
            <a:off x="5029200" y="4953000"/>
            <a:ext cx="228600" cy="2286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4177626" y="5225534"/>
            <a:ext cx="193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/>
              <a:t>Vasile Crăciunescu</a:t>
            </a:r>
            <a:endParaRPr lang="en-GB" b="1" dirty="0"/>
          </a:p>
        </p:txBody>
      </p:sp>
      <p:sp>
        <p:nvSpPr>
          <p:cNvPr id="6" name="Freeform 5"/>
          <p:cNvSpPr/>
          <p:nvPr/>
        </p:nvSpPr>
        <p:spPr>
          <a:xfrm>
            <a:off x="3795713" y="2914650"/>
            <a:ext cx="704850" cy="1095375"/>
          </a:xfrm>
          <a:custGeom>
            <a:avLst/>
            <a:gdLst>
              <a:gd name="connsiteX0" fmla="*/ 704850 w 704850"/>
              <a:gd name="connsiteY0" fmla="*/ 0 h 1095375"/>
              <a:gd name="connsiteX1" fmla="*/ 681037 w 704850"/>
              <a:gd name="connsiteY1" fmla="*/ 7144 h 1095375"/>
              <a:gd name="connsiteX2" fmla="*/ 673893 w 704850"/>
              <a:gd name="connsiteY2" fmla="*/ 9525 h 1095375"/>
              <a:gd name="connsiteX3" fmla="*/ 659606 w 704850"/>
              <a:gd name="connsiteY3" fmla="*/ 19050 h 1095375"/>
              <a:gd name="connsiteX4" fmla="*/ 647700 w 704850"/>
              <a:gd name="connsiteY4" fmla="*/ 30956 h 1095375"/>
              <a:gd name="connsiteX5" fmla="*/ 642937 w 704850"/>
              <a:gd name="connsiteY5" fmla="*/ 38100 h 1095375"/>
              <a:gd name="connsiteX6" fmla="*/ 628650 w 704850"/>
              <a:gd name="connsiteY6" fmla="*/ 45244 h 1095375"/>
              <a:gd name="connsiteX7" fmla="*/ 616743 w 704850"/>
              <a:gd name="connsiteY7" fmla="*/ 54769 h 1095375"/>
              <a:gd name="connsiteX8" fmla="*/ 602456 w 704850"/>
              <a:gd name="connsiteY8" fmla="*/ 64294 h 1095375"/>
              <a:gd name="connsiteX9" fmla="*/ 595312 w 704850"/>
              <a:gd name="connsiteY9" fmla="*/ 71438 h 1095375"/>
              <a:gd name="connsiteX10" fmla="*/ 581025 w 704850"/>
              <a:gd name="connsiteY10" fmla="*/ 80963 h 1095375"/>
              <a:gd name="connsiteX11" fmla="*/ 571500 w 704850"/>
              <a:gd name="connsiteY11" fmla="*/ 95250 h 1095375"/>
              <a:gd name="connsiteX12" fmla="*/ 557212 w 704850"/>
              <a:gd name="connsiteY12" fmla="*/ 107156 h 1095375"/>
              <a:gd name="connsiteX13" fmla="*/ 552450 w 704850"/>
              <a:gd name="connsiteY13" fmla="*/ 114300 h 1095375"/>
              <a:gd name="connsiteX14" fmla="*/ 538162 w 704850"/>
              <a:gd name="connsiteY14" fmla="*/ 123825 h 1095375"/>
              <a:gd name="connsiteX15" fmla="*/ 523875 w 704850"/>
              <a:gd name="connsiteY15" fmla="*/ 130969 h 1095375"/>
              <a:gd name="connsiteX16" fmla="*/ 516731 w 704850"/>
              <a:gd name="connsiteY16" fmla="*/ 138113 h 1095375"/>
              <a:gd name="connsiteX17" fmla="*/ 507206 w 704850"/>
              <a:gd name="connsiteY17" fmla="*/ 152400 h 1095375"/>
              <a:gd name="connsiteX18" fmla="*/ 492918 w 704850"/>
              <a:gd name="connsiteY18" fmla="*/ 166688 h 1095375"/>
              <a:gd name="connsiteX19" fmla="*/ 488156 w 704850"/>
              <a:gd name="connsiteY19" fmla="*/ 173831 h 1095375"/>
              <a:gd name="connsiteX20" fmla="*/ 481012 w 704850"/>
              <a:gd name="connsiteY20" fmla="*/ 180975 h 1095375"/>
              <a:gd name="connsiteX21" fmla="*/ 473868 w 704850"/>
              <a:gd name="connsiteY21" fmla="*/ 195263 h 1095375"/>
              <a:gd name="connsiteX22" fmla="*/ 466725 w 704850"/>
              <a:gd name="connsiteY22" fmla="*/ 202406 h 1095375"/>
              <a:gd name="connsiteX23" fmla="*/ 454818 w 704850"/>
              <a:gd name="connsiteY23" fmla="*/ 223838 h 1095375"/>
              <a:gd name="connsiteX24" fmla="*/ 450056 w 704850"/>
              <a:gd name="connsiteY24" fmla="*/ 230981 h 1095375"/>
              <a:gd name="connsiteX25" fmla="*/ 442912 w 704850"/>
              <a:gd name="connsiteY25" fmla="*/ 245269 h 1095375"/>
              <a:gd name="connsiteX26" fmla="*/ 435768 w 704850"/>
              <a:gd name="connsiteY26" fmla="*/ 259556 h 1095375"/>
              <a:gd name="connsiteX27" fmla="*/ 433387 w 704850"/>
              <a:gd name="connsiteY27" fmla="*/ 266700 h 1095375"/>
              <a:gd name="connsiteX28" fmla="*/ 428625 w 704850"/>
              <a:gd name="connsiteY28" fmla="*/ 283369 h 1095375"/>
              <a:gd name="connsiteX29" fmla="*/ 428625 w 704850"/>
              <a:gd name="connsiteY29" fmla="*/ 395288 h 1095375"/>
              <a:gd name="connsiteX30" fmla="*/ 435768 w 704850"/>
              <a:gd name="connsiteY30" fmla="*/ 583406 h 1095375"/>
              <a:gd name="connsiteX31" fmla="*/ 438150 w 704850"/>
              <a:gd name="connsiteY31" fmla="*/ 623888 h 1095375"/>
              <a:gd name="connsiteX32" fmla="*/ 445293 w 704850"/>
              <a:gd name="connsiteY32" fmla="*/ 666750 h 1095375"/>
              <a:gd name="connsiteX33" fmla="*/ 447675 w 704850"/>
              <a:gd name="connsiteY33" fmla="*/ 685800 h 1095375"/>
              <a:gd name="connsiteX34" fmla="*/ 450056 w 704850"/>
              <a:gd name="connsiteY34" fmla="*/ 700088 h 1095375"/>
              <a:gd name="connsiteX35" fmla="*/ 454818 w 704850"/>
              <a:gd name="connsiteY35" fmla="*/ 764381 h 1095375"/>
              <a:gd name="connsiteX36" fmla="*/ 457200 w 704850"/>
              <a:gd name="connsiteY36" fmla="*/ 778669 h 1095375"/>
              <a:gd name="connsiteX37" fmla="*/ 461962 w 704850"/>
              <a:gd name="connsiteY37" fmla="*/ 833438 h 1095375"/>
              <a:gd name="connsiteX38" fmla="*/ 466725 w 704850"/>
              <a:gd name="connsiteY38" fmla="*/ 857250 h 1095375"/>
              <a:gd name="connsiteX39" fmla="*/ 469106 w 704850"/>
              <a:gd name="connsiteY39" fmla="*/ 883444 h 1095375"/>
              <a:gd name="connsiteX40" fmla="*/ 466725 w 704850"/>
              <a:gd name="connsiteY40" fmla="*/ 921544 h 1095375"/>
              <a:gd name="connsiteX41" fmla="*/ 464343 w 704850"/>
              <a:gd name="connsiteY41" fmla="*/ 931069 h 1095375"/>
              <a:gd name="connsiteX42" fmla="*/ 452437 w 704850"/>
              <a:gd name="connsiteY42" fmla="*/ 952500 h 1095375"/>
              <a:gd name="connsiteX43" fmla="*/ 438150 w 704850"/>
              <a:gd name="connsiteY43" fmla="*/ 962025 h 1095375"/>
              <a:gd name="connsiteX44" fmla="*/ 431006 w 704850"/>
              <a:gd name="connsiteY44" fmla="*/ 966788 h 1095375"/>
              <a:gd name="connsiteX45" fmla="*/ 414337 w 704850"/>
              <a:gd name="connsiteY45" fmla="*/ 973931 h 1095375"/>
              <a:gd name="connsiteX46" fmla="*/ 392906 w 704850"/>
              <a:gd name="connsiteY46" fmla="*/ 985838 h 1095375"/>
              <a:gd name="connsiteX47" fmla="*/ 385762 w 704850"/>
              <a:gd name="connsiteY47" fmla="*/ 990600 h 1095375"/>
              <a:gd name="connsiteX48" fmla="*/ 373856 w 704850"/>
              <a:gd name="connsiteY48" fmla="*/ 992981 h 1095375"/>
              <a:gd name="connsiteX49" fmla="*/ 364331 w 704850"/>
              <a:gd name="connsiteY49" fmla="*/ 995363 h 1095375"/>
              <a:gd name="connsiteX50" fmla="*/ 354806 w 704850"/>
              <a:gd name="connsiteY50" fmla="*/ 1000125 h 1095375"/>
              <a:gd name="connsiteX51" fmla="*/ 345281 w 704850"/>
              <a:gd name="connsiteY51" fmla="*/ 1002506 h 1095375"/>
              <a:gd name="connsiteX52" fmla="*/ 338137 w 704850"/>
              <a:gd name="connsiteY52" fmla="*/ 1004888 h 1095375"/>
              <a:gd name="connsiteX53" fmla="*/ 309562 w 704850"/>
              <a:gd name="connsiteY53" fmla="*/ 1009650 h 1095375"/>
              <a:gd name="connsiteX54" fmla="*/ 302418 w 704850"/>
              <a:gd name="connsiteY54" fmla="*/ 1012031 h 1095375"/>
              <a:gd name="connsiteX55" fmla="*/ 278606 w 704850"/>
              <a:gd name="connsiteY55" fmla="*/ 1016794 h 1095375"/>
              <a:gd name="connsiteX56" fmla="*/ 257175 w 704850"/>
              <a:gd name="connsiteY56" fmla="*/ 1023938 h 1095375"/>
              <a:gd name="connsiteX57" fmla="*/ 238125 w 704850"/>
              <a:gd name="connsiteY57" fmla="*/ 1028700 h 1095375"/>
              <a:gd name="connsiteX58" fmla="*/ 214312 w 704850"/>
              <a:gd name="connsiteY58" fmla="*/ 1035844 h 1095375"/>
              <a:gd name="connsiteX59" fmla="*/ 183356 w 704850"/>
              <a:gd name="connsiteY59" fmla="*/ 1040606 h 1095375"/>
              <a:gd name="connsiteX60" fmla="*/ 145256 w 704850"/>
              <a:gd name="connsiteY60" fmla="*/ 1042988 h 1095375"/>
              <a:gd name="connsiteX61" fmla="*/ 133350 w 704850"/>
              <a:gd name="connsiteY61" fmla="*/ 1045369 h 1095375"/>
              <a:gd name="connsiteX62" fmla="*/ 116681 w 704850"/>
              <a:gd name="connsiteY62" fmla="*/ 1047750 h 1095375"/>
              <a:gd name="connsiteX63" fmla="*/ 102393 w 704850"/>
              <a:gd name="connsiteY63" fmla="*/ 1050131 h 1095375"/>
              <a:gd name="connsiteX64" fmla="*/ 95250 w 704850"/>
              <a:gd name="connsiteY64" fmla="*/ 1052513 h 1095375"/>
              <a:gd name="connsiteX65" fmla="*/ 85725 w 704850"/>
              <a:gd name="connsiteY65" fmla="*/ 1054894 h 1095375"/>
              <a:gd name="connsiteX66" fmla="*/ 64293 w 704850"/>
              <a:gd name="connsiteY66" fmla="*/ 1066800 h 1095375"/>
              <a:gd name="connsiteX67" fmla="*/ 50006 w 704850"/>
              <a:gd name="connsiteY67" fmla="*/ 1076325 h 1095375"/>
              <a:gd name="connsiteX68" fmla="*/ 35718 w 704850"/>
              <a:gd name="connsiteY68" fmla="*/ 1081088 h 1095375"/>
              <a:gd name="connsiteX69" fmla="*/ 28575 w 704850"/>
              <a:gd name="connsiteY69" fmla="*/ 1083469 h 1095375"/>
              <a:gd name="connsiteX70" fmla="*/ 19050 w 704850"/>
              <a:gd name="connsiteY70" fmla="*/ 1085850 h 1095375"/>
              <a:gd name="connsiteX71" fmla="*/ 11906 w 704850"/>
              <a:gd name="connsiteY71" fmla="*/ 1090613 h 1095375"/>
              <a:gd name="connsiteX72" fmla="*/ 4762 w 704850"/>
              <a:gd name="connsiteY72" fmla="*/ 1092994 h 1095375"/>
              <a:gd name="connsiteX73" fmla="*/ 0 w 704850"/>
              <a:gd name="connsiteY73" fmla="*/ 1095375 h 1095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704850" h="1095375">
                <a:moveTo>
                  <a:pt x="704850" y="0"/>
                </a:moveTo>
                <a:lnTo>
                  <a:pt x="681037" y="7144"/>
                </a:lnTo>
                <a:cubicBezTo>
                  <a:pt x="678638" y="7882"/>
                  <a:pt x="676087" y="8306"/>
                  <a:pt x="673893" y="9525"/>
                </a:cubicBezTo>
                <a:cubicBezTo>
                  <a:pt x="668890" y="12305"/>
                  <a:pt x="659606" y="19050"/>
                  <a:pt x="659606" y="19050"/>
                </a:cubicBezTo>
                <a:cubicBezTo>
                  <a:pt x="646904" y="38102"/>
                  <a:pt x="663575" y="15081"/>
                  <a:pt x="647700" y="30956"/>
                </a:cubicBezTo>
                <a:cubicBezTo>
                  <a:pt x="645676" y="32980"/>
                  <a:pt x="644961" y="36076"/>
                  <a:pt x="642937" y="38100"/>
                </a:cubicBezTo>
                <a:cubicBezTo>
                  <a:pt x="638320" y="42717"/>
                  <a:pt x="634461" y="43307"/>
                  <a:pt x="628650" y="45244"/>
                </a:cubicBezTo>
                <a:cubicBezTo>
                  <a:pt x="617996" y="61223"/>
                  <a:pt x="630547" y="45566"/>
                  <a:pt x="616743" y="54769"/>
                </a:cubicBezTo>
                <a:cubicBezTo>
                  <a:pt x="598906" y="66661"/>
                  <a:pt x="619443" y="58632"/>
                  <a:pt x="602456" y="64294"/>
                </a:cubicBezTo>
                <a:cubicBezTo>
                  <a:pt x="600075" y="66675"/>
                  <a:pt x="597970" y="69370"/>
                  <a:pt x="595312" y="71438"/>
                </a:cubicBezTo>
                <a:cubicBezTo>
                  <a:pt x="590794" y="74952"/>
                  <a:pt x="581025" y="80963"/>
                  <a:pt x="581025" y="80963"/>
                </a:cubicBezTo>
                <a:cubicBezTo>
                  <a:pt x="577850" y="85725"/>
                  <a:pt x="576262" y="92075"/>
                  <a:pt x="571500" y="95250"/>
                </a:cubicBezTo>
                <a:cubicBezTo>
                  <a:pt x="564478" y="99931"/>
                  <a:pt x="562939" y="100283"/>
                  <a:pt x="557212" y="107156"/>
                </a:cubicBezTo>
                <a:cubicBezTo>
                  <a:pt x="555380" y="109355"/>
                  <a:pt x="554604" y="112415"/>
                  <a:pt x="552450" y="114300"/>
                </a:cubicBezTo>
                <a:cubicBezTo>
                  <a:pt x="548142" y="118069"/>
                  <a:pt x="542925" y="120650"/>
                  <a:pt x="538162" y="123825"/>
                </a:cubicBezTo>
                <a:cubicBezTo>
                  <a:pt x="528928" y="129981"/>
                  <a:pt x="533734" y="127683"/>
                  <a:pt x="523875" y="130969"/>
                </a:cubicBezTo>
                <a:cubicBezTo>
                  <a:pt x="521494" y="133350"/>
                  <a:pt x="518799" y="135455"/>
                  <a:pt x="516731" y="138113"/>
                </a:cubicBezTo>
                <a:cubicBezTo>
                  <a:pt x="513217" y="142631"/>
                  <a:pt x="511253" y="148353"/>
                  <a:pt x="507206" y="152400"/>
                </a:cubicBezTo>
                <a:cubicBezTo>
                  <a:pt x="502443" y="157163"/>
                  <a:pt x="496654" y="161084"/>
                  <a:pt x="492918" y="166688"/>
                </a:cubicBezTo>
                <a:cubicBezTo>
                  <a:pt x="491331" y="169069"/>
                  <a:pt x="489988" y="171633"/>
                  <a:pt x="488156" y="173831"/>
                </a:cubicBezTo>
                <a:cubicBezTo>
                  <a:pt x="486000" y="176418"/>
                  <a:pt x="483168" y="178388"/>
                  <a:pt x="481012" y="180975"/>
                </a:cubicBezTo>
                <a:cubicBezTo>
                  <a:pt x="462281" y="203454"/>
                  <a:pt x="488187" y="173786"/>
                  <a:pt x="473868" y="195263"/>
                </a:cubicBezTo>
                <a:cubicBezTo>
                  <a:pt x="472000" y="198065"/>
                  <a:pt x="469106" y="200025"/>
                  <a:pt x="466725" y="202406"/>
                </a:cubicBezTo>
                <a:cubicBezTo>
                  <a:pt x="462533" y="214980"/>
                  <a:pt x="465735" y="207462"/>
                  <a:pt x="454818" y="223838"/>
                </a:cubicBezTo>
                <a:lnTo>
                  <a:pt x="450056" y="230981"/>
                </a:lnTo>
                <a:cubicBezTo>
                  <a:pt x="444071" y="248937"/>
                  <a:pt x="452144" y="226804"/>
                  <a:pt x="442912" y="245269"/>
                </a:cubicBezTo>
                <a:cubicBezTo>
                  <a:pt x="433056" y="264981"/>
                  <a:pt x="449414" y="239091"/>
                  <a:pt x="435768" y="259556"/>
                </a:cubicBezTo>
                <a:cubicBezTo>
                  <a:pt x="434974" y="261937"/>
                  <a:pt x="434077" y="264286"/>
                  <a:pt x="433387" y="266700"/>
                </a:cubicBezTo>
                <a:cubicBezTo>
                  <a:pt x="427408" y="287631"/>
                  <a:pt x="434334" y="266240"/>
                  <a:pt x="428625" y="283369"/>
                </a:cubicBezTo>
                <a:cubicBezTo>
                  <a:pt x="424198" y="345326"/>
                  <a:pt x="426322" y="299736"/>
                  <a:pt x="428625" y="395288"/>
                </a:cubicBezTo>
                <a:cubicBezTo>
                  <a:pt x="433766" y="608634"/>
                  <a:pt x="426939" y="433354"/>
                  <a:pt x="435768" y="583406"/>
                </a:cubicBezTo>
                <a:cubicBezTo>
                  <a:pt x="436562" y="596900"/>
                  <a:pt x="436848" y="610434"/>
                  <a:pt x="438150" y="623888"/>
                </a:cubicBezTo>
                <a:cubicBezTo>
                  <a:pt x="447431" y="719789"/>
                  <a:pt x="439007" y="629039"/>
                  <a:pt x="445293" y="666750"/>
                </a:cubicBezTo>
                <a:cubicBezTo>
                  <a:pt x="446345" y="673062"/>
                  <a:pt x="446770" y="679465"/>
                  <a:pt x="447675" y="685800"/>
                </a:cubicBezTo>
                <a:cubicBezTo>
                  <a:pt x="448358" y="690580"/>
                  <a:pt x="449523" y="695289"/>
                  <a:pt x="450056" y="700088"/>
                </a:cubicBezTo>
                <a:cubicBezTo>
                  <a:pt x="453938" y="735027"/>
                  <a:pt x="451165" y="726026"/>
                  <a:pt x="454818" y="764381"/>
                </a:cubicBezTo>
                <a:cubicBezTo>
                  <a:pt x="455276" y="769188"/>
                  <a:pt x="456406" y="773906"/>
                  <a:pt x="457200" y="778669"/>
                </a:cubicBezTo>
                <a:cubicBezTo>
                  <a:pt x="458146" y="791909"/>
                  <a:pt x="459607" y="818526"/>
                  <a:pt x="461962" y="833438"/>
                </a:cubicBezTo>
                <a:cubicBezTo>
                  <a:pt x="463224" y="841434"/>
                  <a:pt x="466725" y="857250"/>
                  <a:pt x="466725" y="857250"/>
                </a:cubicBezTo>
                <a:cubicBezTo>
                  <a:pt x="467519" y="865981"/>
                  <a:pt x="469106" y="874677"/>
                  <a:pt x="469106" y="883444"/>
                </a:cubicBezTo>
                <a:cubicBezTo>
                  <a:pt x="469106" y="896169"/>
                  <a:pt x="467991" y="908882"/>
                  <a:pt x="466725" y="921544"/>
                </a:cubicBezTo>
                <a:cubicBezTo>
                  <a:pt x="466399" y="924801"/>
                  <a:pt x="465242" y="927922"/>
                  <a:pt x="464343" y="931069"/>
                </a:cubicBezTo>
                <a:cubicBezTo>
                  <a:pt x="462299" y="938222"/>
                  <a:pt x="458459" y="948485"/>
                  <a:pt x="452437" y="952500"/>
                </a:cubicBezTo>
                <a:lnTo>
                  <a:pt x="438150" y="962025"/>
                </a:lnTo>
                <a:cubicBezTo>
                  <a:pt x="435769" y="963613"/>
                  <a:pt x="433721" y="965883"/>
                  <a:pt x="431006" y="966788"/>
                </a:cubicBezTo>
                <a:cubicBezTo>
                  <a:pt x="420494" y="970291"/>
                  <a:pt x="426107" y="968047"/>
                  <a:pt x="414337" y="973931"/>
                </a:cubicBezTo>
                <a:cubicBezTo>
                  <a:pt x="391924" y="996344"/>
                  <a:pt x="427857" y="962540"/>
                  <a:pt x="392906" y="985838"/>
                </a:cubicBezTo>
                <a:cubicBezTo>
                  <a:pt x="390525" y="987425"/>
                  <a:pt x="388442" y="989595"/>
                  <a:pt x="385762" y="990600"/>
                </a:cubicBezTo>
                <a:cubicBezTo>
                  <a:pt x="381972" y="992021"/>
                  <a:pt x="377807" y="992103"/>
                  <a:pt x="373856" y="992981"/>
                </a:cubicBezTo>
                <a:cubicBezTo>
                  <a:pt x="370661" y="993691"/>
                  <a:pt x="367395" y="994214"/>
                  <a:pt x="364331" y="995363"/>
                </a:cubicBezTo>
                <a:cubicBezTo>
                  <a:pt x="361007" y="996609"/>
                  <a:pt x="358130" y="998879"/>
                  <a:pt x="354806" y="1000125"/>
                </a:cubicBezTo>
                <a:cubicBezTo>
                  <a:pt x="351742" y="1001274"/>
                  <a:pt x="348428" y="1001607"/>
                  <a:pt x="345281" y="1002506"/>
                </a:cubicBezTo>
                <a:cubicBezTo>
                  <a:pt x="342867" y="1003196"/>
                  <a:pt x="340572" y="1004279"/>
                  <a:pt x="338137" y="1004888"/>
                </a:cubicBezTo>
                <a:cubicBezTo>
                  <a:pt x="328856" y="1007209"/>
                  <a:pt x="318965" y="1008307"/>
                  <a:pt x="309562" y="1009650"/>
                </a:cubicBezTo>
                <a:cubicBezTo>
                  <a:pt x="307181" y="1010444"/>
                  <a:pt x="304864" y="1011467"/>
                  <a:pt x="302418" y="1012031"/>
                </a:cubicBezTo>
                <a:cubicBezTo>
                  <a:pt x="294531" y="1013851"/>
                  <a:pt x="286285" y="1014234"/>
                  <a:pt x="278606" y="1016794"/>
                </a:cubicBezTo>
                <a:cubicBezTo>
                  <a:pt x="271462" y="1019175"/>
                  <a:pt x="264480" y="1022112"/>
                  <a:pt x="257175" y="1023938"/>
                </a:cubicBezTo>
                <a:cubicBezTo>
                  <a:pt x="250825" y="1025525"/>
                  <a:pt x="244334" y="1026630"/>
                  <a:pt x="238125" y="1028700"/>
                </a:cubicBezTo>
                <a:cubicBezTo>
                  <a:pt x="229009" y="1031739"/>
                  <a:pt x="223312" y="1034044"/>
                  <a:pt x="214312" y="1035844"/>
                </a:cubicBezTo>
                <a:cubicBezTo>
                  <a:pt x="209456" y="1036815"/>
                  <a:pt x="187405" y="1040254"/>
                  <a:pt x="183356" y="1040606"/>
                </a:cubicBezTo>
                <a:cubicBezTo>
                  <a:pt x="170679" y="1041708"/>
                  <a:pt x="157956" y="1042194"/>
                  <a:pt x="145256" y="1042988"/>
                </a:cubicBezTo>
                <a:cubicBezTo>
                  <a:pt x="141287" y="1043782"/>
                  <a:pt x="137342" y="1044704"/>
                  <a:pt x="133350" y="1045369"/>
                </a:cubicBezTo>
                <a:cubicBezTo>
                  <a:pt x="127814" y="1046292"/>
                  <a:pt x="122228" y="1046897"/>
                  <a:pt x="116681" y="1047750"/>
                </a:cubicBezTo>
                <a:cubicBezTo>
                  <a:pt x="111909" y="1048484"/>
                  <a:pt x="107156" y="1049337"/>
                  <a:pt x="102393" y="1050131"/>
                </a:cubicBezTo>
                <a:cubicBezTo>
                  <a:pt x="100012" y="1050925"/>
                  <a:pt x="97663" y="1051823"/>
                  <a:pt x="95250" y="1052513"/>
                </a:cubicBezTo>
                <a:cubicBezTo>
                  <a:pt x="92103" y="1053412"/>
                  <a:pt x="88652" y="1053430"/>
                  <a:pt x="85725" y="1054894"/>
                </a:cubicBezTo>
                <a:cubicBezTo>
                  <a:pt x="52975" y="1071268"/>
                  <a:pt x="84048" y="1060216"/>
                  <a:pt x="64293" y="1066800"/>
                </a:cubicBezTo>
                <a:cubicBezTo>
                  <a:pt x="59531" y="1069975"/>
                  <a:pt x="55436" y="1074515"/>
                  <a:pt x="50006" y="1076325"/>
                </a:cubicBezTo>
                <a:lnTo>
                  <a:pt x="35718" y="1081088"/>
                </a:lnTo>
                <a:cubicBezTo>
                  <a:pt x="33337" y="1081882"/>
                  <a:pt x="31010" y="1082860"/>
                  <a:pt x="28575" y="1083469"/>
                </a:cubicBezTo>
                <a:lnTo>
                  <a:pt x="19050" y="1085850"/>
                </a:lnTo>
                <a:cubicBezTo>
                  <a:pt x="16669" y="1087438"/>
                  <a:pt x="14466" y="1089333"/>
                  <a:pt x="11906" y="1090613"/>
                </a:cubicBezTo>
                <a:cubicBezTo>
                  <a:pt x="9661" y="1091736"/>
                  <a:pt x="7093" y="1092062"/>
                  <a:pt x="4762" y="1092994"/>
                </a:cubicBezTo>
                <a:cubicBezTo>
                  <a:pt x="3114" y="1093653"/>
                  <a:pt x="1587" y="1094581"/>
                  <a:pt x="0" y="1095375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4386263" y="2800350"/>
            <a:ext cx="228600" cy="2286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640753" y="3895725"/>
            <a:ext cx="228600" cy="2286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142155" y="3127641"/>
            <a:ext cx="997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/>
              <a:t>navigare</a:t>
            </a:r>
            <a:endParaRPr lang="en-GB" b="1" dirty="0"/>
          </a:p>
        </p:txBody>
      </p:sp>
      <p:sp>
        <p:nvSpPr>
          <p:cNvPr id="15" name="Oval 14"/>
          <p:cNvSpPr/>
          <p:nvPr/>
        </p:nvSpPr>
        <p:spPr>
          <a:xfrm>
            <a:off x="4559005" y="1447800"/>
            <a:ext cx="228600" cy="2286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4122679" y="1057686"/>
            <a:ext cx="13298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/>
              <a:t>Black Friday</a:t>
            </a:r>
            <a:endParaRPr lang="en-GB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435554" y="4152900"/>
            <a:ext cx="1524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/>
              <a:t>stradă blocată</a:t>
            </a:r>
            <a:endParaRPr lang="en-GB" b="1" dirty="0"/>
          </a:p>
        </p:txBody>
      </p:sp>
      <p:sp>
        <p:nvSpPr>
          <p:cNvPr id="18" name="Oval 17"/>
          <p:cNvSpPr/>
          <p:nvPr/>
        </p:nvSpPr>
        <p:spPr>
          <a:xfrm>
            <a:off x="1258356" y="4539734"/>
            <a:ext cx="228600" cy="2286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622363" y="688354"/>
            <a:ext cx="25197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/>
              <a:t>90% reducere la covoare</a:t>
            </a:r>
            <a:endParaRPr lang="en-GB" b="1" dirty="0"/>
          </a:p>
        </p:txBody>
      </p:sp>
      <p:sp>
        <p:nvSpPr>
          <p:cNvPr id="20" name="Oval 19"/>
          <p:cNvSpPr/>
          <p:nvPr/>
        </p:nvSpPr>
        <p:spPr>
          <a:xfrm>
            <a:off x="1390834" y="1057686"/>
            <a:ext cx="228600" cy="2286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003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7" grpId="0" animBg="1"/>
      <p:bldP spid="8" grpId="0"/>
      <p:bldP spid="9" grpId="0" animBg="1"/>
      <p:bldP spid="10" grpId="0"/>
      <p:bldP spid="10" grpId="1"/>
      <p:bldP spid="6" grpId="0" animBg="1"/>
      <p:bldP spid="12" grpId="0" animBg="1"/>
      <p:bldP spid="13" grpId="0" animBg="1"/>
      <p:bldP spid="11" grpId="0"/>
      <p:bldP spid="15" grpId="0" animBg="1"/>
      <p:bldP spid="14" grpId="0"/>
      <p:bldP spid="16" grpId="0"/>
      <p:bldP spid="18" grpId="0" animBg="1"/>
      <p:bldP spid="17" grpId="0"/>
      <p:bldP spid="2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/>
              <a:t>GSM </a:t>
            </a:r>
            <a:r>
              <a:rPr lang="en-GB" i="1" dirty="0" smtClean="0"/>
              <a:t>Association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o-RO" dirty="0" smtClean="0"/>
              <a:t>servicii care utilizeaza localizarea targetului/punctului/obiectului tintă în scopul adăugării de valoare serviciului oferit. 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22564" y="381000"/>
            <a:ext cx="7932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800" b="1" dirty="0" smtClean="0">
                <a:solidFill>
                  <a:schemeClr val="bg1"/>
                </a:solidFill>
              </a:rPr>
              <a:t>unde/cum sunt folosite serviciile bazate pe locație ?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6800" y="1295400"/>
            <a:ext cx="4681603" cy="68634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o-RO" sz="3200" b="1" dirty="0" smtClean="0">
                <a:solidFill>
                  <a:schemeClr val="bg1"/>
                </a:solidFill>
              </a:rPr>
              <a:t>sisteme de navigare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o-RO" sz="3200" b="1" dirty="0" smtClean="0">
                <a:solidFill>
                  <a:schemeClr val="bg1"/>
                </a:solidFill>
              </a:rPr>
              <a:t>obținerea de informații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o-RO" sz="3200" b="1" dirty="0" smtClean="0">
                <a:solidFill>
                  <a:schemeClr val="bg1"/>
                </a:solidFill>
              </a:rPr>
              <a:t>plăți (paypal</a:t>
            </a:r>
            <a:r>
              <a:rPr lang="en-US" sz="3200" b="1" dirty="0" smtClean="0">
                <a:solidFill>
                  <a:schemeClr val="bg1"/>
                </a:solidFill>
              </a:rPr>
              <a:t> – NFC </a:t>
            </a:r>
            <a:r>
              <a:rPr lang="ro-RO" sz="3200" b="1" dirty="0" smtClean="0">
                <a:solidFill>
                  <a:schemeClr val="bg1"/>
                </a:solidFill>
              </a:rPr>
              <a:t>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o-RO" sz="3200" b="1" dirty="0">
                <a:solidFill>
                  <a:schemeClr val="bg1"/>
                </a:solidFill>
              </a:rPr>
              <a:t>advertising</a:t>
            </a:r>
            <a:endParaRPr lang="ro-RO" sz="3200" b="1" dirty="0" smtClean="0">
              <a:solidFill>
                <a:schemeClr val="bg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o-RO" sz="3200" b="1" dirty="0" smtClean="0">
                <a:solidFill>
                  <a:schemeClr val="bg1"/>
                </a:solidFill>
              </a:rPr>
              <a:t>situații de urgență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o-RO" sz="3200" b="1" dirty="0" smtClean="0">
                <a:solidFill>
                  <a:schemeClr val="bg1"/>
                </a:solidFill>
              </a:rPr>
              <a:t>cupoane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o-RO" sz="3200" b="1" dirty="0" smtClean="0">
                <a:solidFill>
                  <a:schemeClr val="bg1"/>
                </a:solidFill>
              </a:rPr>
              <a:t>jocuri și relaxare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o-RO" sz="3200" b="1" dirty="0" smtClean="0">
                <a:solidFill>
                  <a:schemeClr val="bg1"/>
                </a:solidFill>
              </a:rPr>
              <a:t>tracking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o-RO" sz="3200" b="1" dirty="0" smtClean="0">
                <a:solidFill>
                  <a:schemeClr val="bg1"/>
                </a:solidFill>
              </a:rPr>
              <a:t>turism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3200" b="1" dirty="0" smtClean="0">
                <a:solidFill>
                  <a:schemeClr val="bg1"/>
                </a:solidFill>
              </a:rPr>
              <a:t>g</a:t>
            </a:r>
            <a:r>
              <a:rPr lang="ro-RO" sz="3200" b="1" dirty="0" smtClean="0">
                <a:solidFill>
                  <a:schemeClr val="bg1"/>
                </a:solidFill>
              </a:rPr>
              <a:t>eofencing </a:t>
            </a:r>
            <a:r>
              <a:rPr lang="en-US" sz="3200" b="1" dirty="0" smtClean="0">
                <a:solidFill>
                  <a:schemeClr val="bg1"/>
                </a:solidFill>
              </a:rPr>
              <a:t>/ </a:t>
            </a:r>
            <a:r>
              <a:rPr lang="ro-RO" sz="3200" b="1" dirty="0" smtClean="0">
                <a:solidFill>
                  <a:schemeClr val="bg1"/>
                </a:solidFill>
              </a:rPr>
              <a:t>geotagging</a:t>
            </a:r>
          </a:p>
          <a:p>
            <a:pPr marL="342900" indent="-342900">
              <a:buFont typeface="Arial" pitchFamily="34" charset="0"/>
              <a:buChar char="•"/>
            </a:pPr>
            <a:endParaRPr lang="ro-RO" sz="2400" b="1" dirty="0" smtClean="0">
              <a:solidFill>
                <a:schemeClr val="bg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endParaRPr lang="ro-RO" sz="2400" b="1" dirty="0" smtClean="0">
              <a:solidFill>
                <a:schemeClr val="bg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endParaRPr lang="ro-RO" sz="2400" b="1" dirty="0" smtClean="0">
              <a:solidFill>
                <a:schemeClr val="bg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endParaRPr lang="ro-RO" sz="2400" b="1" dirty="0" smtClean="0">
              <a:solidFill>
                <a:schemeClr val="bg1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57800" y="2590800"/>
            <a:ext cx="370294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RFID - o </a:t>
            </a:r>
            <a:r>
              <a:rPr lang="ro-RO" dirty="0">
                <a:solidFill>
                  <a:schemeClr val="bg1"/>
                </a:solidFill>
              </a:rPr>
              <a:t>metoda de indentificare automata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ro-RO" dirty="0">
                <a:solidFill>
                  <a:schemeClr val="bg1"/>
                </a:solidFill>
              </a:rPr>
              <a:t>ce se bazeaza pe inmagazinarea si transmiterea de date utilizand un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ro-RO" dirty="0">
                <a:solidFill>
                  <a:schemeClr val="bg1"/>
                </a:solidFill>
              </a:rPr>
              <a:t>dispozitiv de emisie-receptie numit RFID. Un dispozitiv RFID este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ro-RO" dirty="0">
                <a:solidFill>
                  <a:schemeClr val="bg1"/>
                </a:solidFill>
              </a:rPr>
              <a:t>un obiect care se poate atasa sau incorpora intr-un produs, animal sau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ro-RO" dirty="0">
                <a:solidFill>
                  <a:schemeClr val="bg1"/>
                </a:solidFill>
              </a:rPr>
              <a:t>persoana, cu scopul de a fi indentificabil prin unde radio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643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ad-tech.blogs.imediaconnection.com/files/2011/01/waze_logo_with_sloga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76649"/>
            <a:ext cx="3340822" cy="1075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340822" y="5576649"/>
            <a:ext cx="5803178" cy="10759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459511" y="6267198"/>
            <a:ext cx="1286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>
                <a:hlinkClick r:id="rId3"/>
              </a:rPr>
              <a:t>Google Play</a:t>
            </a:r>
            <a:endParaRPr lang="en-GB" dirty="0"/>
          </a:p>
        </p:txBody>
      </p:sp>
      <p:pic>
        <p:nvPicPr>
          <p:cNvPr id="1031" name="Picture 7" descr="http://www.waze.com/homepage/images/fuel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6" t="8379" r="15760" b="10125"/>
          <a:stretch/>
        </p:blipFill>
        <p:spPr bwMode="auto">
          <a:xfrm>
            <a:off x="2095155" y="-3634"/>
            <a:ext cx="1661909" cy="1358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http://www.waze.com/homepage/images/reports_all_kind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095155" cy="1355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3757064" y="-3632"/>
            <a:ext cx="814733" cy="13551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5" descr="http://www.waze.com/homepage/images/Map_editing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1" t="29324" r="11570" b="15593"/>
          <a:stretch/>
        </p:blipFill>
        <p:spPr bwMode="auto">
          <a:xfrm>
            <a:off x="4164430" y="-3634"/>
            <a:ext cx="2938302" cy="1355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http://www.waze.com/homepage/images/real_time_updates/real_time_updates_5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639"/>
          <a:stretch/>
        </p:blipFill>
        <p:spPr bwMode="auto">
          <a:xfrm>
            <a:off x="6965687" y="7257"/>
            <a:ext cx="2178313" cy="1344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866534" y="6278873"/>
            <a:ext cx="1277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>
                <a:hlinkClick r:id="rId8"/>
              </a:rPr>
              <a:t>Apple Store</a:t>
            </a:r>
            <a:endParaRPr lang="en-GB" dirty="0"/>
          </a:p>
        </p:txBody>
      </p:sp>
      <p:pic>
        <p:nvPicPr>
          <p:cNvPr id="1037" name="Picture 13" descr="http://a942.phobos.apple.com/us/r1000/109/Purple/v4/69/77/8b/69778b9a-e6ac-d924-ce74-c7b1291313c2/mzl.jshdshun.320x480-75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949" y="1824868"/>
            <a:ext cx="1684513" cy="28877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41" name="Picture 17" descr="http://a1727.phobos.apple.com/us/r1000/081/Purple/v4/32/8d/21/328d2167-1777-ff7c-98ad-302e8da6054a/mzl.dppkafvq.320x480-75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4998" y="1845650"/>
            <a:ext cx="1684513" cy="28877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43" name="Picture 19" descr="https://lh5.ggpht.com/cHFAG0-EduGKWY4Nj1smHN-uaX14Nw_6wSGj_oALcWV-JdJ8ntKnX6WLhsfFW93tkT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979" y="1845650"/>
            <a:ext cx="1624351" cy="28877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45" name="Picture 21" descr="https://lh4.ggpht.com/tviRF5tDDTSd9d1Vb__COeo2Yn3yIhKbZbE6kMz431ttA5SDZp8Ey_5T-8PAFBBJQ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14" y="1824868"/>
            <a:ext cx="1636041" cy="29085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5625991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lympse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7866" y="1981200"/>
            <a:ext cx="8229600" cy="3494087"/>
          </a:xfr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52400"/>
            <a:ext cx="1838325" cy="160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https://ss1.4sqi.net/img/homepage/availableInAppStoreNew-37e0018241e0f63c104e0cf5b5343cab.pn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248400"/>
            <a:ext cx="1276350" cy="36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https://ss1.4sqi.net/img/homepage/availableOnGooglePlay-3f5cd3ef5598d928f198b39c37bc6fa7.pn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248399"/>
            <a:ext cx="1057275" cy="36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44271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lh6.ggpht.com/MEnamWfIvQ4s8QR_JS-LYy_4kNDtpRIRCIIAPOz2FJeI_0LwGjqFpQHDAgW84EP1wihn=w705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700" y="173182"/>
            <a:ext cx="4800600" cy="2342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lh4.ggpht.com/6Rm6gVSvkhDuU6xmWsaQgnYBvgC6QVEow2MTxU1sVwnAbkbH_ouKN_GoWVb13V9ac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235036"/>
            <a:ext cx="1671638" cy="2971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lh3.ggpht.com/J0PRQzRy01oJowoL8hy5jJ_57VDHe1H-HFP4wUmVbEHmUAqxSc2Ik1jDBjIOaOrFY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3241963"/>
            <a:ext cx="1698350" cy="3019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lh5.ggpht.com/wMSPaLtnIMbgyAUOFPfky_AEpnMQcDRBwQHiWIPceNyfYQ_pr0SGYKoZfnd_hrjhIpw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211291"/>
            <a:ext cx="1698350" cy="3019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s://lh6.ggpht.com/dD_BcpkszrED-No46PKi4NCKtHQJMs8cdaVWLZVgIYhxKHl6Jo5R2GCf_DBeWBnuEE6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6936" y="3235036"/>
            <a:ext cx="1676400" cy="2980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s://ss1.4sqi.net/img/homepage/availableOnGooglePlay-3f5cd3ef5598d928f198b39c37bc6fa7.pn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919" y="457200"/>
            <a:ext cx="1057275" cy="36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s://ss1.4sqi.net/img/homepage/availableInAppStoreNew-37e0018241e0f63c104e0cf5b5343cab.pn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986" y="457200"/>
            <a:ext cx="1276350" cy="36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2133600" y="1524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04800" y="6300295"/>
            <a:ext cx="2412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12"/>
              </a:rPr>
              <a:t>http://www.groupon.ro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57362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o-RO" b="1" dirty="0" smtClean="0">
                <a:solidFill>
                  <a:schemeClr val="bg1"/>
                </a:solidFill>
              </a:rPr>
              <a:t>t</a:t>
            </a:r>
            <a:r>
              <a:rPr lang="en-GB" b="1" dirty="0" smtClean="0">
                <a:solidFill>
                  <a:schemeClr val="bg1"/>
                </a:solidFill>
              </a:rPr>
              <a:t>wist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098" name="Picture 2" descr="http://a203.phobos.apple.com/us/r1000/067/Purple/v4/84/10/2a/84102aea-bc55-6764-18e9-c1aa11913134/mzl.xcrjwnbm.320x480-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00200"/>
            <a:ext cx="257175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a665.phobos.apple.com/us/r1000/115/Purple/v4/d9/a3/4a/d9a34a88-3a28-6ea7-c822-45b99c4b90c7/mzl.zzyyoczz.320x480-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600200"/>
            <a:ext cx="257175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a665.phobos.apple.com/us/r1000/115/Purple/v4/d9/a3/4a/d9a34a88-3a28-6ea7-c822-45b99c4b90c7/mzl.zzyyoczz.320x480-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600200"/>
            <a:ext cx="257175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81000" y="6324600"/>
            <a:ext cx="23626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http://www.twist.com/</a:t>
            </a:r>
            <a:endParaRPr lang="en-GB" dirty="0"/>
          </a:p>
        </p:txBody>
      </p:sp>
      <p:pic>
        <p:nvPicPr>
          <p:cNvPr id="11" name="Picture 14" descr="https://ss1.4sqi.net/img/homepage/availableInAppStoreNew-37e0018241e0f63c104e0cf5b5343cab.pn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986" y="457200"/>
            <a:ext cx="1276350" cy="36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60571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6324600"/>
            <a:ext cx="2146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https://geoloqi.com/</a:t>
            </a:r>
            <a:endParaRPr lang="en-GB" dirty="0"/>
          </a:p>
        </p:txBody>
      </p:sp>
      <p:pic>
        <p:nvPicPr>
          <p:cNvPr id="5122" name="Picture 2" descr="https://lh5.ggpht.com/kHdlVCngKOiHB_Pn9hP6NoFkyy9bcdq5lpfjwfp_T2pQTq2mAlydY3pkL64272W89EE9=w70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438" y="381000"/>
            <a:ext cx="3667125" cy="178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lh6.ggpht.com/nqi4knaB9SDCy-YP9C88czXKeCogANcqvGX46pQZS0G-GEPCozRNSPmZB4wBkTJAPk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509" y="2819400"/>
            <a:ext cx="1543050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lh5.ggpht.com/7DIBwPyjLSZbqFze1_KSV-VvlKcgS4CY5IWku5_igp_chYSlAjZoy-4Z-ojg7G1oyEKJ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3292" y="2819400"/>
            <a:ext cx="1543050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s://lh6.ggpht.com/Rx6M-LHIvv5UcAvs9tovRGR5lmYMOZEycDDX9baKgIj2O66ICOoRk2lGW9IsKJRD7NVb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5032" y="2819400"/>
            <a:ext cx="1543050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s://lh5.ggpht.com/KTYRCQXM2ikYrXJyFNFHkApqrYvC3nJsRj089_95XevMO8moW9G7DE66C8sq2Yfzf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530" y="2819400"/>
            <a:ext cx="1543051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https://ss1.4sqi.net/img/homepage/availableOnGooglePlay-3f5cd3ef5598d928f198b39c37bc6fa7.png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919" y="457200"/>
            <a:ext cx="1057275" cy="36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4" descr="https://ss1.4sqi.net/img/homepage/availableInAppStoreNew-37e0018241e0f63c104e0cf5b5343cab.png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986" y="457200"/>
            <a:ext cx="1276350" cy="36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38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http://www.sicilyoffroad.com/images/tripadvisor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26670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81000" y="6216134"/>
            <a:ext cx="28934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3"/>
              </a:rPr>
              <a:t>http://www.tripadvisor.com/</a:t>
            </a:r>
            <a:endParaRPr lang="en-GB" dirty="0"/>
          </a:p>
        </p:txBody>
      </p:sp>
      <p:pic>
        <p:nvPicPr>
          <p:cNvPr id="8" name="Picture 12" descr="https://ss1.4sqi.net/img/homepage/availableOnGooglePlay-3f5cd3ef5598d928f198b39c37bc6fa7.pn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457" y="463603"/>
            <a:ext cx="1057275" cy="36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4" descr="https://ss1.4sqi.net/img/homepage/availableInAppStoreNew-37e0018241e0f63c104e0cf5b5343cab.pn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63603"/>
            <a:ext cx="1276350" cy="36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a1027.phobos.apple.com/us/r1000/067/Purple/v4/46/40/e8/4640e864-2607-f12e-652b-005f9a655c14/mzl.vjujrrgl.320x480-7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" y="1219200"/>
            <a:ext cx="2266950" cy="4030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http://a1423.phobos.apple.com/us/r1000/079/Purple/v4/9e/72/45/9e7245d4-0f77-4514-20c4-dbe48ccafe31/mzl.riqegfqo.320x480-75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4421" y="1082722"/>
            <a:ext cx="257175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http://a675.phobos.apple.com/us/r1000/084/Purple/v4/bf/bb/b1/bfbbb1b1-2690-40b5-370f-8a2615680fb0/mzl.lkozaojx.320x480-75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431" y="2402996"/>
            <a:ext cx="2336006" cy="415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773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6172200"/>
            <a:ext cx="2479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https://foursquare.com/</a:t>
            </a:r>
            <a:endParaRPr lang="en-GB" dirty="0"/>
          </a:p>
        </p:txBody>
      </p:sp>
      <p:pic>
        <p:nvPicPr>
          <p:cNvPr id="7172" name="Picture 4" descr="http://spinsucks.com/wp-content/uploads/2012/07/Foursquare-Check-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687" y="1480066"/>
            <a:ext cx="4586411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0999"/>
            <a:ext cx="3172087" cy="337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2" descr="https://ss1.4sqi.net/img/homepage/availableOnGooglePlay-3f5cd3ef5598d928f198b39c37bc6fa7.pn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80999"/>
            <a:ext cx="1057275" cy="36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4" descr="https://ss1.4sqi.net/img/homepage/availableInAppStoreNew-37e0018241e0f63c104e0cf5b5343cab.pn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356" y="364081"/>
            <a:ext cx="1276350" cy="36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0494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228600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vi-VN" dirty="0" smtClean="0">
                <a:solidFill>
                  <a:schemeClr val="bg1"/>
                </a:solidFill>
                <a:hlinkClick r:id="rId2"/>
              </a:rPr>
              <a:t>myTaxi</a:t>
            </a:r>
            <a:r>
              <a:rPr lang="vi-VN" dirty="0" smtClean="0">
                <a:solidFill>
                  <a:schemeClr val="bg1"/>
                </a:solidFill>
              </a:rPr>
              <a:t> </a:t>
            </a:r>
            <a:r>
              <a:rPr lang="vi-VN" dirty="0">
                <a:solidFill>
                  <a:schemeClr val="bg1"/>
                </a:solidFill>
              </a:rPr>
              <a:t>care permite posesorilor de telefoane inteligente să își comande taxiul cel mai apropiat de ei și să</a:t>
            </a:r>
            <a:r>
              <a:rPr lang="vi-VN" i="1" dirty="0">
                <a:solidFill>
                  <a:schemeClr val="bg1"/>
                </a:solidFill>
              </a:rPr>
              <a:t> îi</a:t>
            </a:r>
            <a:r>
              <a:rPr lang="vi-VN" dirty="0">
                <a:solidFill>
                  <a:schemeClr val="bg1"/>
                </a:solidFill>
              </a:rPr>
              <a:t> / îl </a:t>
            </a:r>
            <a:r>
              <a:rPr lang="vi-VN" i="1" dirty="0">
                <a:solidFill>
                  <a:schemeClr val="bg1"/>
                </a:solidFill>
              </a:rPr>
              <a:t>urmărească</a:t>
            </a:r>
            <a:r>
              <a:rPr lang="vi-VN" dirty="0">
                <a:solidFill>
                  <a:schemeClr val="bg1"/>
                </a:solidFill>
              </a:rPr>
              <a:t> </a:t>
            </a:r>
            <a:r>
              <a:rPr lang="vi-VN" i="1" dirty="0">
                <a:solidFill>
                  <a:schemeClr val="bg1"/>
                </a:solidFill>
              </a:rPr>
              <a:t>traseul</a:t>
            </a:r>
            <a:r>
              <a:rPr lang="vi-VN" dirty="0">
                <a:solidFill>
                  <a:schemeClr val="bg1"/>
                </a:solidFill>
              </a:rPr>
              <a:t> îndeaproape pe Google Maps.</a:t>
            </a:r>
          </a:p>
          <a:p>
            <a:r>
              <a:rPr lang="vi-VN" dirty="0"/>
              <a:t>Aplicația gratuită, localizează automat poziția pasagerului, dar poate să se seteze și o poziție/locație favorită utilizatorului - acasă, la servici. Aplicația găsește cel mai apropiat taxi disponibil, informând utilizatorul despre numele conducătorul de taxi și o serie de informații suplimentare despre acesta. Google Maps oferă poziția pasagerului și cea a taxi-ului afișând distanța rămasă și timpul estimat pănă la sosire. :-)</a:t>
            </a:r>
            <a:endParaRPr lang="vi-VN" dirty="0">
              <a:effectLst/>
            </a:endParaRPr>
          </a:p>
        </p:txBody>
      </p:sp>
      <p:pic>
        <p:nvPicPr>
          <p:cNvPr id="9218" name="Picture 2" descr="http://www.mytaxi.com/fileadmin/02_Templates/Global_Images/myTaxi_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228600"/>
            <a:ext cx="1104900" cy="39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s://lh5.ggpht.com/ILhXSaTxfb7oVVlv9ZoWS4-KU2tYxkiuWVP8G6bFF4DzgrQX8PTT6FXtEp8dpEOOXC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143000"/>
            <a:ext cx="27432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s://lh6.ggpht.com/72yBYPwte8A8oQsBsgPiKUF3c4oJ5xFFIEef5JMTIW6p59T4oJac2TWgCXHhSpmxKB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268940"/>
            <a:ext cx="2443163" cy="4343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https://lh4.ggpht.com/-oTevzYwsk_XleXyarq3i7ZUEwta_xUBsoMUushSN_adoNyaltxD1Z0h7kmk3oHqL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699" y="2353669"/>
            <a:ext cx="2347841" cy="4173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https://ss1.4sqi.net/img/homepage/availableOnGooglePlay-3f5cd3ef5598d928f198b39c37bc6fa7.pn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7362" y="200023"/>
            <a:ext cx="1057275" cy="36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295631" y="6248696"/>
            <a:ext cx="25816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9"/>
              </a:rPr>
              <a:t>http://</a:t>
            </a:r>
            <a:r>
              <a:rPr lang="en-GB" dirty="0" smtClean="0">
                <a:hlinkClick r:id="rId9"/>
              </a:rPr>
              <a:t>www.mytaxi.com/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223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3400" y="381000"/>
            <a:ext cx="44217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4800" b="1" dirty="0" smtClean="0">
                <a:solidFill>
                  <a:schemeClr val="bg1"/>
                </a:solidFill>
              </a:rPr>
              <a:t>concluzii / viitor</a:t>
            </a:r>
            <a:endParaRPr lang="en-GB" sz="48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3400" y="1371599"/>
            <a:ext cx="8542210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o-RO" sz="3600" dirty="0" smtClean="0">
                <a:solidFill>
                  <a:schemeClr val="bg1"/>
                </a:solidFill>
              </a:rPr>
              <a:t>LBS  - î</a:t>
            </a:r>
            <a:r>
              <a:rPr lang="en-US" sz="3600" dirty="0" smtClean="0">
                <a:solidFill>
                  <a:schemeClr val="bg1"/>
                </a:solidFill>
              </a:rPr>
              <a:t>m</a:t>
            </a:r>
            <a:r>
              <a:rPr lang="ro-RO" sz="3600" dirty="0" smtClean="0">
                <a:solidFill>
                  <a:schemeClr val="bg1"/>
                </a:solidFill>
              </a:rPr>
              <a:t>bunătățesc viața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ro-RO" sz="3600" dirty="0" smtClean="0">
                <a:solidFill>
                  <a:schemeClr val="bg1"/>
                </a:solidFill>
              </a:rPr>
              <a:t>noa</a:t>
            </a:r>
            <a:r>
              <a:rPr lang="en-US" sz="3600" dirty="0" smtClean="0">
                <a:solidFill>
                  <a:schemeClr val="bg1"/>
                </a:solidFill>
              </a:rPr>
              <a:t>s</a:t>
            </a:r>
            <a:r>
              <a:rPr lang="ro-RO" sz="3600" dirty="0" smtClean="0">
                <a:solidFill>
                  <a:schemeClr val="bg1"/>
                </a:solidFill>
              </a:rPr>
              <a:t>tră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ro-RO" sz="3600" dirty="0" smtClean="0">
                <a:solidFill>
                  <a:schemeClr val="bg1"/>
                </a:solidFill>
              </a:rPr>
              <a:t>de zi cu zi</a:t>
            </a:r>
          </a:p>
          <a:p>
            <a:pPr marL="285750" indent="-285750">
              <a:buFont typeface="Arial" pitchFamily="34" charset="0"/>
              <a:buChar char="•"/>
            </a:pPr>
            <a:endParaRPr lang="ro-RO" sz="3600" dirty="0" smtClean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o-RO" sz="3600" dirty="0" smtClean="0">
                <a:solidFill>
                  <a:schemeClr val="bg1"/>
                </a:solidFill>
              </a:rPr>
              <a:t>un instrument de business</a:t>
            </a:r>
          </a:p>
          <a:p>
            <a:pPr marL="285750" indent="-285750">
              <a:buFont typeface="Arial" pitchFamily="34" charset="0"/>
              <a:buChar char="•"/>
            </a:pPr>
            <a:endParaRPr lang="ro-RO" sz="3600" dirty="0" smtClean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o-RO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augmented reality</a:t>
            </a:r>
          </a:p>
          <a:p>
            <a:pPr marL="285750" indent="-285750">
              <a:buFont typeface="Arial" pitchFamily="34" charset="0"/>
              <a:buChar char="•"/>
            </a:pPr>
            <a:endParaRPr lang="ro-RO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o-RO" sz="3600" dirty="0">
                <a:solidFill>
                  <a:schemeClr val="bg1"/>
                </a:solidFill>
              </a:rPr>
              <a:t>identity </a:t>
            </a:r>
            <a:r>
              <a:rPr lang="ro-RO" sz="3600" dirty="0" smtClean="0">
                <a:solidFill>
                  <a:schemeClr val="bg1"/>
                </a:solidFill>
              </a:rPr>
              <a:t>exposure</a:t>
            </a:r>
          </a:p>
          <a:p>
            <a:pPr marL="285750" indent="-285750">
              <a:buFont typeface="Arial" pitchFamily="34" charset="0"/>
              <a:buChar char="•"/>
            </a:pPr>
            <a:endParaRPr lang="ro-RO" sz="3600" dirty="0">
              <a:solidFill>
                <a:schemeClr val="bg1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o-RO" sz="3600" dirty="0" smtClean="0">
                <a:solidFill>
                  <a:schemeClr val="bg1"/>
                </a:solidFill>
              </a:rPr>
              <a:t>confidențialitate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85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22368" y="3647420"/>
            <a:ext cx="137467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800" b="1" dirty="0" smtClean="0">
                <a:solidFill>
                  <a:schemeClr val="bg1"/>
                </a:solidFill>
              </a:rPr>
              <a:t>That</a:t>
            </a:r>
            <a:r>
              <a:rPr lang="en-GB" sz="2800" b="1" dirty="0" smtClean="0">
                <a:solidFill>
                  <a:schemeClr val="bg1"/>
                </a:solidFill>
              </a:rPr>
              <a:t>’s</a:t>
            </a:r>
            <a:r>
              <a:rPr lang="ro-RO" sz="2800" b="1" dirty="0" smtClean="0">
                <a:solidFill>
                  <a:schemeClr val="bg1"/>
                </a:solidFill>
              </a:rPr>
              <a:t> it</a:t>
            </a:r>
          </a:p>
          <a:p>
            <a:endParaRPr lang="ro-RO" sz="2800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22080" y="4124473"/>
            <a:ext cx="27499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err="1">
                <a:solidFill>
                  <a:schemeClr val="bg1"/>
                </a:solidFill>
              </a:rPr>
              <a:t>Mul</a:t>
            </a:r>
            <a:r>
              <a:rPr lang="ro-RO" b="1" dirty="0">
                <a:solidFill>
                  <a:schemeClr val="bg1"/>
                </a:solidFill>
              </a:rPr>
              <a:t>țumesc pentru atenție.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79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2540</TotalTime>
  <Words>642</Words>
  <Application>Microsoft Office PowerPoint</Application>
  <PresentationFormat>On-screen Show (4:3)</PresentationFormat>
  <Paragraphs>153</Paragraphs>
  <Slides>45</Slides>
  <Notes>1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Ce sunt serviciile bazate pe locație?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GSM Association</vt:lpstr>
      <vt:lpstr>PowerPoint Presentation</vt:lpstr>
      <vt:lpstr>PowerPoint Presentation</vt:lpstr>
      <vt:lpstr>PowerPoint Presentation</vt:lpstr>
      <vt:lpstr>twist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 sunt serviciile bazate pe locație?</dc:title>
  <dc:creator>Robert Ille</dc:creator>
  <cp:lastModifiedBy>Robert Ille</cp:lastModifiedBy>
  <cp:revision>141</cp:revision>
  <dcterms:created xsi:type="dcterms:W3CDTF">2006-08-16T00:00:00Z</dcterms:created>
  <dcterms:modified xsi:type="dcterms:W3CDTF">2012-11-23T06:49:04Z</dcterms:modified>
</cp:coreProperties>
</file>