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56" r:id="rId2"/>
    <p:sldId id="257" r:id="rId3"/>
    <p:sldId id="258" r:id="rId4"/>
    <p:sldId id="275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432" y="-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8F8D4-1725-4363-A034-C81A70421F58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7F5AB-9CA0-42CB-977F-C4DE1F7502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932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Experienta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munca</a:t>
            </a:r>
            <a:r>
              <a:rPr lang="en-US" dirty="0" smtClean="0"/>
              <a:t> din </a:t>
            </a:r>
            <a:r>
              <a:rPr lang="en-US" dirty="0" err="1" smtClean="0"/>
              <a:t>spatele</a:t>
            </a:r>
            <a:r>
              <a:rPr lang="en-US" dirty="0" smtClean="0"/>
              <a:t> </a:t>
            </a:r>
            <a:r>
              <a:rPr lang="en-US" dirty="0" err="1" smtClean="0"/>
              <a:t>realizarii</a:t>
            </a:r>
            <a:r>
              <a:rPr lang="en-US" dirty="0" smtClean="0"/>
              <a:t> </a:t>
            </a:r>
            <a:r>
              <a:rPr lang="en-US" dirty="0" err="1" smtClean="0"/>
              <a:t>unei</a:t>
            </a:r>
            <a:r>
              <a:rPr lang="en-US" dirty="0" smtClean="0"/>
              <a:t> </a:t>
            </a:r>
            <a:r>
              <a:rPr lang="en-US" dirty="0" err="1" smtClean="0"/>
              <a:t>harti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7F5AB-9CA0-42CB-977F-C4DE1F7502C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386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Nu se </a:t>
            </a:r>
            <a:r>
              <a:rPr lang="en-US" dirty="0" err="1" smtClean="0"/>
              <a:t>poate</a:t>
            </a:r>
            <a:r>
              <a:rPr lang="en-US" dirty="0" smtClean="0"/>
              <a:t> </a:t>
            </a:r>
            <a:r>
              <a:rPr lang="en-US" dirty="0" err="1" smtClean="0"/>
              <a:t>fara</a:t>
            </a:r>
            <a:r>
              <a:rPr lang="en-US" dirty="0" smtClean="0"/>
              <a:t> o </a:t>
            </a:r>
            <a:r>
              <a:rPr lang="en-US" dirty="0" err="1" smtClean="0"/>
              <a:t>baie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7F5AB-9CA0-42CB-977F-C4DE1F7502C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41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7F5AB-9CA0-42CB-977F-C4DE1F7502C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451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CE6CD1A-8860-471A-9940-154AD5FC133B}" type="datetimeFigureOut">
              <a:rPr lang="en-US" smtClean="0"/>
              <a:t>12.10.2012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FBF0EA3-B870-4202-8EE9-DC40EEDEE153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3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3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3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3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3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581400"/>
            <a:ext cx="8229600" cy="18288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 smtClean="0">
                <a:solidFill>
                  <a:srgbClr val="0000FF"/>
                </a:solidFill>
              </a:rPr>
              <a:t>Harta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rezerva</a:t>
            </a:r>
            <a:r>
              <a:rPr lang="ro-RO" dirty="0" smtClean="0">
                <a:solidFill>
                  <a:srgbClr val="0000FF"/>
                </a:solidFill>
              </a:rPr>
              <a:t>ţ</a:t>
            </a:r>
            <a:r>
              <a:rPr lang="en-US" dirty="0" err="1" smtClean="0">
                <a:solidFill>
                  <a:srgbClr val="0000FF"/>
                </a:solidFill>
              </a:rPr>
              <a:t>iei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ro-RO" dirty="0" smtClean="0">
                <a:solidFill>
                  <a:srgbClr val="0000FF"/>
                </a:solidFill>
              </a:rPr>
              <a:t>BIOSFEREI </a:t>
            </a:r>
            <a:r>
              <a:rPr lang="en-US" dirty="0" smtClean="0">
                <a:solidFill>
                  <a:srgbClr val="0000FF"/>
                </a:solidFill>
              </a:rPr>
              <a:t>Delta Dun</a:t>
            </a:r>
            <a:r>
              <a:rPr lang="ro-RO" dirty="0" smtClean="0">
                <a:solidFill>
                  <a:srgbClr val="0000FF"/>
                </a:solidFill>
              </a:rPr>
              <a:t>Ă</a:t>
            </a:r>
            <a:r>
              <a:rPr lang="en-US" dirty="0" err="1" smtClean="0">
                <a:solidFill>
                  <a:srgbClr val="0000FF"/>
                </a:solidFill>
              </a:rPr>
              <a:t>rii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486400"/>
            <a:ext cx="6400800" cy="706902"/>
          </a:xfrm>
        </p:spPr>
        <p:txBody>
          <a:bodyPr/>
          <a:lstStyle/>
          <a:p>
            <a:pPr algn="l"/>
            <a:r>
              <a:rPr lang="ro-RO" dirty="0" smtClean="0">
                <a:solidFill>
                  <a:schemeClr val="bg1"/>
                </a:solidFill>
              </a:rPr>
              <a:t>Etapele realizării şi tehnicile folosite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00" y="6400800"/>
            <a:ext cx="59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Mihai IONIŢĂ – TeamNet International</a:t>
            </a:r>
            <a:endParaRPr lang="en-US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995678"/>
            <a:ext cx="8763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Realizată în urma proiectului informatic</a:t>
            </a:r>
          </a:p>
          <a:p>
            <a:endParaRPr lang="ro-RO" dirty="0" smtClean="0"/>
          </a:p>
          <a:p>
            <a:endParaRPr lang="en-US" dirty="0"/>
          </a:p>
          <a:p>
            <a:r>
              <a:rPr lang="en-US" b="1" dirty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b="1" dirty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“SISTEM INFORMATIC INTEGRAT - SUPORT PENTRU MANAGEMENTUL ARBDD ÎN VEDEREA ÎMBUNĂTĂŢIRII STĂRII DE CONSERVARE A ECOSISTEMELOR” </a:t>
            </a:r>
            <a:endParaRPr lang="ro-RO" b="1" dirty="0" smtClean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o-RO" b="1" dirty="0" smtClean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o-RO" b="1" dirty="0" smtClean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o-RO" b="1" dirty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o-RO" b="1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Beneficiar fiind Administraţia  Rezervaţiei Biosferei Delta Dunarii</a:t>
            </a:r>
            <a:endParaRPr lang="en-US" b="1" dirty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3581400"/>
            <a:ext cx="8610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Date generale :</a:t>
            </a:r>
          </a:p>
          <a:p>
            <a:pPr lvl="1">
              <a:buClr>
                <a:schemeClr val="bg1"/>
              </a:buClr>
              <a:buFont typeface="Arial" pitchFamily="34" charset="0"/>
              <a:buChar char="•"/>
            </a:pP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Regiunea administrativa a Bisferei 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“</a:t>
            </a: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Delta Dunarii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” </a:t>
            </a:r>
          </a:p>
          <a:p>
            <a:pPr lvl="2">
              <a:buClr>
                <a:schemeClr val="bg1"/>
              </a:buClr>
              <a:buFont typeface="Arial" pitchFamily="34" charset="0"/>
              <a:buChar char="•"/>
            </a:pP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Suprafa</a:t>
            </a: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ţă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– 5757.791721 </a:t>
            </a:r>
            <a:r>
              <a:rPr lang="en-US" sz="24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kmp</a:t>
            </a:r>
            <a:endParaRPr lang="en-US" sz="2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lvl="2">
              <a:buClr>
                <a:schemeClr val="bg1"/>
              </a:buClr>
              <a:buFont typeface="Arial" pitchFamily="34" charset="0"/>
              <a:buChar char="•"/>
            </a:pP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Perimetru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– 790.910287 km</a:t>
            </a:r>
          </a:p>
          <a:p>
            <a:pPr lvl="2">
              <a:buClr>
                <a:schemeClr val="bg1"/>
              </a:buClr>
              <a:buFont typeface="Arial" pitchFamily="34" charset="0"/>
              <a:buChar char="•"/>
            </a:pP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R</a:t>
            </a: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âuri 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– 1429 </a:t>
            </a:r>
            <a:r>
              <a:rPr lang="en-US" sz="24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cumul</a:t>
            </a: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ând o lungime de 2632,69930 km</a:t>
            </a:r>
          </a:p>
          <a:p>
            <a:pPr lvl="2">
              <a:buClr>
                <a:schemeClr val="bg1"/>
              </a:buClr>
              <a:buFont typeface="Arial" pitchFamily="34" charset="0"/>
              <a:buChar char="•"/>
            </a:pP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Canale – 4452 cumulând o lungime de 3717,82924 km</a:t>
            </a:r>
          </a:p>
          <a:p>
            <a:pPr lvl="2">
              <a:buClr>
                <a:schemeClr val="bg1"/>
              </a:buClr>
              <a:buFont typeface="Arial" pitchFamily="34" charset="0"/>
              <a:buChar char="•"/>
            </a:pP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Lacuri – 1071 cu suprafaţă de 1053,118907 kmp </a:t>
            </a:r>
          </a:p>
          <a:p>
            <a:pPr lvl="2">
              <a:buClr>
                <a:schemeClr val="bg1"/>
              </a:buClr>
              <a:buFont typeface="Arial" pitchFamily="34" charset="0"/>
              <a:buChar char="•"/>
            </a:pPr>
            <a:r>
              <a:rPr lang="ro-RO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Diguri – 1807 cumulând o lungime de 1803,733 km</a:t>
            </a:r>
            <a:endParaRPr lang="en-US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3733800"/>
            <a:ext cx="7924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000000"/>
                </a:solidFill>
              </a:rPr>
              <a:t>Scopul</a:t>
            </a:r>
            <a:r>
              <a:rPr lang="en-US" sz="2400" dirty="0" smtClean="0">
                <a:solidFill>
                  <a:srgbClr val="000000"/>
                </a:solidFill>
              </a:rPr>
              <a:t>: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 err="1" smtClean="0">
                <a:solidFill>
                  <a:srgbClr val="000000"/>
                </a:solidFill>
              </a:rPr>
              <a:t>Actualizarea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ș</a:t>
            </a:r>
            <a:r>
              <a:rPr lang="en-US" sz="2400" dirty="0" err="1" smtClean="0">
                <a:solidFill>
                  <a:srgbClr val="000000"/>
                </a:solidFill>
              </a:rPr>
              <a:t>i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îmbunătățirea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calității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datelor</a:t>
            </a:r>
            <a:r>
              <a:rPr lang="en-US" sz="2400" dirty="0" smtClean="0">
                <a:solidFill>
                  <a:srgbClr val="000000"/>
                </a:solidFill>
              </a:rPr>
              <a:t> din </a:t>
            </a:r>
            <a:r>
              <a:rPr lang="en-US" sz="2400" dirty="0" err="1" smtClean="0">
                <a:solidFill>
                  <a:srgbClr val="000000"/>
                </a:solidFill>
              </a:rPr>
              <a:t>Rezervația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Biosferei</a:t>
            </a:r>
            <a:r>
              <a:rPr lang="en-US" sz="2400" dirty="0" smtClean="0">
                <a:solidFill>
                  <a:srgbClr val="000000"/>
                </a:solidFill>
              </a:rPr>
              <a:t> Delta </a:t>
            </a:r>
            <a:r>
              <a:rPr lang="en-US" sz="2400" dirty="0" err="1" smtClean="0">
                <a:solidFill>
                  <a:srgbClr val="000000"/>
                </a:solidFill>
              </a:rPr>
              <a:t>Dunării</a:t>
            </a:r>
            <a:r>
              <a:rPr lang="en-US" sz="2400" dirty="0" smtClean="0">
                <a:solidFill>
                  <a:srgbClr val="000000"/>
                </a:solidFill>
              </a:rPr>
              <a:t>;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err="1" smtClean="0">
                <a:solidFill>
                  <a:srgbClr val="000000"/>
                </a:solidFill>
              </a:rPr>
              <a:t>Definirea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suportului</a:t>
            </a:r>
            <a:r>
              <a:rPr lang="en-US" sz="2400" dirty="0" smtClean="0">
                <a:solidFill>
                  <a:srgbClr val="000000"/>
                </a:solidFill>
              </a:rPr>
              <a:t> de date </a:t>
            </a:r>
            <a:r>
              <a:rPr lang="en-US" sz="2400" dirty="0" err="1" smtClean="0">
                <a:solidFill>
                  <a:srgbClr val="000000"/>
                </a:solidFill>
              </a:rPr>
              <a:t>generale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pentru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scopul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instituției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Beneficiare</a:t>
            </a:r>
            <a:r>
              <a:rPr lang="en-US" sz="2400" dirty="0" smtClean="0">
                <a:solidFill>
                  <a:srgbClr val="000000"/>
                </a:solidFill>
              </a:rPr>
              <a:t>;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err="1" smtClean="0">
                <a:solidFill>
                  <a:srgbClr val="000000"/>
                </a:solidFill>
              </a:rPr>
              <a:t>Realizarea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analizelor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istorice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în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</a:rPr>
              <a:t>zona</a:t>
            </a:r>
            <a:r>
              <a:rPr lang="en-US" sz="2400" dirty="0" smtClean="0">
                <a:solidFill>
                  <a:srgbClr val="000000"/>
                </a:solidFill>
              </a:rPr>
              <a:t> de </a:t>
            </a:r>
            <a:r>
              <a:rPr lang="en-US" sz="2400" dirty="0" err="1" smtClean="0">
                <a:solidFill>
                  <a:srgbClr val="000000"/>
                </a:solidFill>
              </a:rPr>
              <a:t>desfașurare</a:t>
            </a:r>
            <a:r>
              <a:rPr lang="en-US" sz="2400" dirty="0" smtClean="0">
                <a:solidFill>
                  <a:srgbClr val="000000"/>
                </a:solidFill>
              </a:rPr>
              <a:t> a </a:t>
            </a:r>
            <a:r>
              <a:rPr lang="en-US" sz="2400" dirty="0" err="1" smtClean="0">
                <a:solidFill>
                  <a:srgbClr val="000000"/>
                </a:solidFill>
              </a:rPr>
              <a:t>proiectului</a:t>
            </a:r>
            <a:r>
              <a:rPr lang="en-US" sz="2400" dirty="0" smtClean="0">
                <a:solidFill>
                  <a:srgbClr val="000000"/>
                </a:solidFill>
              </a:rPr>
              <a:t>;</a:t>
            </a:r>
          </a:p>
          <a:p>
            <a:pPr marL="285750" indent="-285750">
              <a:buFont typeface="Arial"/>
              <a:buChar char="•"/>
            </a:pP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00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152400"/>
            <a:ext cx="4572000" cy="6986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Etapele realizării hărții:</a:t>
            </a:r>
          </a:p>
          <a:p>
            <a:endParaRPr lang="ro-RO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Analiza zonei de cartografiere;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Planificarea metodologiei de realizare;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Stabilirea etapelor determinante;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Colectarea suportului de date/imagini  necesar pentru analiză şi colectarea date;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Etapa de teren;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Validarea datelor din/în teren;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Prelucrarea datelor 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Strangerea de date prin digitizare de pe diferite suporturi;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Agragarea datelor strânse;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Validare date cu beneficiarul;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Realizare Layout hartă;</a:t>
            </a:r>
          </a:p>
          <a:p>
            <a:pPr lvl="1">
              <a:buFont typeface="Arial" pitchFamily="34" charset="0"/>
              <a:buChar char="•"/>
            </a:pPr>
            <a:r>
              <a:rPr lang="ro-RO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Realizare hartă;</a:t>
            </a:r>
          </a:p>
          <a:p>
            <a:pPr lvl="1"/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ro-RO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lvl="1"/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5" name="Picture 4" descr="HartaTNI_arbdd_prezenta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29200" y="685800"/>
            <a:ext cx="3882533" cy="548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304800"/>
            <a:ext cx="4953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Etapa de analiză:</a:t>
            </a:r>
          </a:p>
          <a:p>
            <a:pPr lvl="1">
              <a:buFont typeface="Arial" pitchFamily="34" charset="0"/>
              <a:buChar char="•"/>
            </a:pPr>
            <a:r>
              <a:rPr lang="ro-RO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Pregătirea activiaţilor  şi strângerea de matriale şi date;</a:t>
            </a:r>
          </a:p>
          <a:p>
            <a:pPr lvl="2"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s-au folosit imagni satelitare 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(SPOT)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diferite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edi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ţii pentru verificarea istoricului şi evoluţiei;</a:t>
            </a:r>
          </a:p>
          <a:p>
            <a:pPr lvl="2"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Imagini satelitare LANDSAT, editie 2000;</a:t>
            </a: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lvl="2"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ortofotoplanuri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(ANCPI – 0.5m),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editii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2005, 2008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;</a:t>
            </a:r>
          </a:p>
          <a:p>
            <a:pPr lvl="2"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Hărţi topografice Romania 1:25000;</a:t>
            </a:r>
          </a:p>
          <a:p>
            <a:pPr lvl="2"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Hărţi topografice Romania 1:50000;</a:t>
            </a:r>
          </a:p>
          <a:p>
            <a:pPr lvl="2"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Hărţi topografice URSS 1:50000; </a:t>
            </a:r>
          </a:p>
          <a:p>
            <a:pPr lvl="2"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Hărţi istorice 1910;</a:t>
            </a:r>
          </a:p>
          <a:p>
            <a:pPr lvl="2"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Hărţi Austriece;</a:t>
            </a:r>
          </a:p>
          <a:p>
            <a:pPr lvl="1"/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Harţile vechi au fost folosite pentru toponime şi pentru realizarea altor harţi istorice.</a:t>
            </a:r>
          </a:p>
          <a:p>
            <a:pPr lvl="2"/>
            <a:endParaRPr lang="en-US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Picture 4" descr="Capture_20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1600" y="0"/>
            <a:ext cx="3962400" cy="3370385"/>
          </a:xfrm>
          <a:prstGeom prst="rect">
            <a:avLst/>
          </a:prstGeom>
        </p:spPr>
      </p:pic>
      <p:pic>
        <p:nvPicPr>
          <p:cNvPr id="6" name="Picture 5" descr="Capture_20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7059" y="3429000"/>
            <a:ext cx="3986941" cy="3276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pture_Landsa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1066800"/>
            <a:ext cx="7528865" cy="55883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3400" y="3810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Folosirea imaginilor LANDSAT - 2000</a:t>
            </a:r>
            <a:endParaRPr lang="en-US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3810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Folosirea imaginilor SPOT</a:t>
            </a:r>
            <a:endParaRPr lang="en-US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apture_spo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1143000"/>
            <a:ext cx="7750996" cy="5562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38100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Folosirea imaginilor Topografice 1:25000, editie 1982</a:t>
            </a:r>
            <a:endParaRPr lang="en-US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apture_topo_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1219200"/>
            <a:ext cx="8068117" cy="54101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_topo_URS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1295400"/>
            <a:ext cx="8368648" cy="533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" y="30480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Folosirea hărţilor topografice 1:50000, URSS</a:t>
            </a:r>
            <a:endParaRPr lang="en-US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_Austriac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1066800"/>
            <a:ext cx="8318978" cy="5638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" y="30480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Folosirea hărţilor topografice Austriece</a:t>
            </a:r>
            <a:endParaRPr lang="en-US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_19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838200"/>
            <a:ext cx="8391573" cy="5791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8600" y="30480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Folosirea hărţilor topografice 1910</a:t>
            </a:r>
            <a:endParaRPr lang="en-US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533400"/>
            <a:ext cx="6400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Activitatea de teren</a:t>
            </a:r>
          </a:p>
          <a:p>
            <a:endParaRPr lang="ro-RO" sz="20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Verificarea poziţionării elementelor din teren; </a:t>
            </a: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Actualizarea/verificare cursurilor de apă;</a:t>
            </a: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Confirmarea de toponimelor pentru elementele existente;</a:t>
            </a: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Actualizarea limitelor de situri/rezervaţii;</a:t>
            </a:r>
            <a:endParaRPr lang="en-US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3276600"/>
            <a:ext cx="2895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S-au realiza deplasări în teren in perioade diferite ala anului;</a:t>
            </a: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S-au acoperit luciurile de apă dar şi zonele de uscat;</a:t>
            </a: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Pentru inregistrarea datelor spaţiale s-a folosit echipamente GPS Trimble</a:t>
            </a:r>
          </a:p>
          <a:p>
            <a:endParaRPr lang="en-US" dirty="0"/>
          </a:p>
        </p:txBody>
      </p:sp>
      <p:pic>
        <p:nvPicPr>
          <p:cNvPr id="5" name="Picture 4" descr="trimble y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05400" y="3962400"/>
            <a:ext cx="3505200" cy="2471615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6" name="Picture 5" descr="ju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05600" y="1295400"/>
            <a:ext cx="2286000" cy="228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457200"/>
            <a:ext cx="617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total de 1836 de km parcursi pe apa </a:t>
            </a: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şi 464 pe uscat (Pădurea Letea, Caraorman, Grindul Lupilor, ...)</a:t>
            </a:r>
            <a:endParaRPr lang="en-US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PENX0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743200"/>
            <a:ext cx="4038600" cy="3723361"/>
          </a:xfrm>
          <a:prstGeom prst="rect">
            <a:avLst/>
          </a:prstGeom>
        </p:spPr>
      </p:pic>
      <p:pic>
        <p:nvPicPr>
          <p:cNvPr id="5" name="Picture 4" descr="PENX0783.JPG"/>
          <p:cNvPicPr>
            <a:picLocks noChangeAspect="1"/>
          </p:cNvPicPr>
          <p:nvPr/>
        </p:nvPicPr>
        <p:blipFill>
          <a:blip r:embed="rId3" cstate="print"/>
          <a:srcRect r="21527"/>
          <a:stretch>
            <a:fillRect/>
          </a:stretch>
        </p:blipFill>
        <p:spPr>
          <a:xfrm rot="16200000">
            <a:off x="4520913" y="1956087"/>
            <a:ext cx="4641131" cy="39293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ENX0007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32"/>
          <a:stretch/>
        </p:blipFill>
        <p:spPr>
          <a:xfrm>
            <a:off x="381000" y="2209800"/>
            <a:ext cx="7162800" cy="44252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" y="533400"/>
            <a:ext cx="601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 dirty="0" err="1" smtClean="0">
                <a:solidFill>
                  <a:schemeClr val="bg1"/>
                </a:solidFill>
              </a:rPr>
              <a:t>Utilizarea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unui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mijloc</a:t>
            </a:r>
            <a:r>
              <a:rPr lang="en-US" b="1" dirty="0" smtClean="0">
                <a:solidFill>
                  <a:schemeClr val="bg1"/>
                </a:solidFill>
              </a:rPr>
              <a:t> de transport </a:t>
            </a:r>
            <a:r>
              <a:rPr lang="en-US" b="1" dirty="0" err="1" smtClean="0">
                <a:solidFill>
                  <a:schemeClr val="bg1"/>
                </a:solidFill>
              </a:rPr>
              <a:t>mic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și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ușor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va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permite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parcurgerea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celor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mai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putin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adânci</a:t>
            </a:r>
            <a:r>
              <a:rPr lang="en-US" b="1" dirty="0" smtClean="0">
                <a:solidFill>
                  <a:schemeClr val="bg1"/>
                </a:solidFill>
              </a:rPr>
              <a:t> zone </a:t>
            </a:r>
            <a:r>
              <a:rPr lang="en-US" b="1" dirty="0" err="1" smtClean="0">
                <a:solidFill>
                  <a:schemeClr val="bg1"/>
                </a:solidFill>
              </a:rPr>
              <a:t>și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inguste</a:t>
            </a:r>
            <a:r>
              <a:rPr lang="en-US" b="1" dirty="0" smtClean="0">
                <a:solidFill>
                  <a:schemeClr val="bg1"/>
                </a:solidFill>
              </a:rPr>
              <a:t>;</a:t>
            </a:r>
          </a:p>
          <a:p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ENX982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995" y="152400"/>
            <a:ext cx="5359138" cy="3560523"/>
          </a:xfrm>
          <a:prstGeom prst="rect">
            <a:avLst/>
          </a:prstGeom>
        </p:spPr>
      </p:pic>
      <p:pic>
        <p:nvPicPr>
          <p:cNvPr id="2" name="Picture 1" descr="PENX982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" y="3200400"/>
            <a:ext cx="5244445" cy="34843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8800" y="4038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Zona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canalelor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Periteașca</a:t>
            </a:r>
            <a:r>
              <a:rPr lang="en-US" dirty="0" smtClean="0">
                <a:solidFill>
                  <a:srgbClr val="000000"/>
                </a:solidFill>
              </a:rPr>
              <a:t> – Mila 35, </a:t>
            </a:r>
            <a:r>
              <a:rPr lang="en-US" dirty="0" err="1" smtClean="0">
                <a:solidFill>
                  <a:srgbClr val="000000"/>
                </a:solidFill>
              </a:rPr>
              <a:t>Șireasa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07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ENX985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143000"/>
            <a:ext cx="8305800" cy="55182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95400" y="381000"/>
            <a:ext cx="548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chemeClr val="bg1"/>
                </a:solidFill>
              </a:rPr>
              <a:t>Așezări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pescărești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temporare</a:t>
            </a:r>
            <a:r>
              <a:rPr lang="en-US" dirty="0">
                <a:solidFill>
                  <a:schemeClr val="bg1"/>
                </a:solidFill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3331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ENX989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43000"/>
            <a:ext cx="7924800" cy="52651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3400" y="304800"/>
            <a:ext cx="739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Informațiile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primite</a:t>
            </a:r>
            <a:r>
              <a:rPr lang="en-US" dirty="0" smtClean="0">
                <a:solidFill>
                  <a:srgbClr val="000000"/>
                </a:solidFill>
              </a:rPr>
              <a:t> de la </a:t>
            </a:r>
            <a:r>
              <a:rPr lang="en-US" dirty="0" err="1" smtClean="0">
                <a:solidFill>
                  <a:srgbClr val="000000"/>
                </a:solidFill>
              </a:rPr>
              <a:t>localnici</a:t>
            </a:r>
            <a:r>
              <a:rPr lang="en-US" dirty="0" smtClean="0">
                <a:solidFill>
                  <a:srgbClr val="000000"/>
                </a:solidFill>
              </a:rPr>
              <a:t> au </a:t>
            </a:r>
            <a:r>
              <a:rPr lang="en-US" dirty="0" err="1" smtClean="0">
                <a:solidFill>
                  <a:srgbClr val="000000"/>
                </a:solidFill>
              </a:rPr>
              <a:t>fost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esențiale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pentru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realizarea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harții</a:t>
            </a:r>
            <a:r>
              <a:rPr lang="en-US" dirty="0" smtClean="0">
                <a:solidFill>
                  <a:srgbClr val="000000"/>
                </a:solidFill>
              </a:rPr>
              <a:t>;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4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ENX989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19200"/>
            <a:ext cx="8455843" cy="53131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" y="381000"/>
            <a:ext cx="777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Datele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digitizate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în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birou</a:t>
            </a:r>
            <a:r>
              <a:rPr lang="en-US" dirty="0" smtClean="0">
                <a:solidFill>
                  <a:srgbClr val="000000"/>
                </a:solidFill>
              </a:rPr>
              <a:t> au </a:t>
            </a:r>
            <a:r>
              <a:rPr lang="en-US" dirty="0" err="1" smtClean="0">
                <a:solidFill>
                  <a:srgbClr val="000000"/>
                </a:solidFill>
              </a:rPr>
              <a:t>fost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confruntate</a:t>
            </a:r>
            <a:r>
              <a:rPr lang="en-US" dirty="0" smtClean="0">
                <a:solidFill>
                  <a:srgbClr val="000000"/>
                </a:solidFill>
              </a:rPr>
              <a:t>/</a:t>
            </a:r>
            <a:r>
              <a:rPr lang="en-US" dirty="0" err="1" smtClean="0">
                <a:solidFill>
                  <a:srgbClr val="000000"/>
                </a:solidFill>
              </a:rPr>
              <a:t>verificate</a:t>
            </a:r>
            <a:r>
              <a:rPr lang="en-US" dirty="0" smtClean="0">
                <a:solidFill>
                  <a:srgbClr val="000000"/>
                </a:solidFill>
              </a:rPr>
              <a:t> in </a:t>
            </a:r>
            <a:r>
              <a:rPr lang="en-US" dirty="0" err="1" smtClean="0">
                <a:solidFill>
                  <a:srgbClr val="000000"/>
                </a:solidFill>
              </a:rPr>
              <a:t>teren</a:t>
            </a:r>
            <a:r>
              <a:rPr lang="en-US" dirty="0" smtClean="0">
                <a:solidFill>
                  <a:srgbClr val="000000"/>
                </a:solidFill>
              </a:rPr>
              <a:t>.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22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457200"/>
            <a:ext cx="3048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Strângere</a:t>
            </a:r>
            <a:r>
              <a:rPr lang="en-US" dirty="0" smtClean="0">
                <a:solidFill>
                  <a:srgbClr val="000000"/>
                </a:solidFill>
              </a:rPr>
              <a:t> date </a:t>
            </a:r>
            <a:r>
              <a:rPr lang="en-US" dirty="0" err="1" smtClean="0">
                <a:solidFill>
                  <a:srgbClr val="000000"/>
                </a:solidFill>
              </a:rPr>
              <a:t>teren</a:t>
            </a:r>
            <a:r>
              <a:rPr lang="en-US" dirty="0" smtClean="0">
                <a:solidFill>
                  <a:srgbClr val="000000"/>
                </a:solidFill>
              </a:rPr>
              <a:t> – </a:t>
            </a:r>
            <a:r>
              <a:rPr lang="en-US" dirty="0" err="1" smtClean="0">
                <a:solidFill>
                  <a:srgbClr val="000000"/>
                </a:solidFill>
              </a:rPr>
              <a:t>aproximativ</a:t>
            </a:r>
            <a:r>
              <a:rPr lang="en-US" dirty="0" smtClean="0">
                <a:solidFill>
                  <a:srgbClr val="000000"/>
                </a:solidFill>
              </a:rPr>
              <a:t> 30 de </a:t>
            </a:r>
            <a:r>
              <a:rPr lang="en-US" dirty="0" err="1" smtClean="0">
                <a:solidFill>
                  <a:srgbClr val="000000"/>
                </a:solidFill>
              </a:rPr>
              <a:t>zile</a:t>
            </a:r>
            <a:endParaRPr lang="en-US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Prelucrare</a:t>
            </a:r>
            <a:r>
              <a:rPr lang="en-US" dirty="0" smtClean="0">
                <a:solidFill>
                  <a:srgbClr val="000000"/>
                </a:solidFill>
              </a:rPr>
              <a:t> dare </a:t>
            </a:r>
            <a:r>
              <a:rPr lang="en-US" dirty="0" err="1" smtClean="0">
                <a:solidFill>
                  <a:srgbClr val="000000"/>
                </a:solidFill>
              </a:rPr>
              <a:t>birou</a:t>
            </a:r>
            <a:r>
              <a:rPr lang="en-US" dirty="0" smtClean="0">
                <a:solidFill>
                  <a:srgbClr val="000000"/>
                </a:solidFill>
              </a:rPr>
              <a:t> – </a:t>
            </a:r>
            <a:r>
              <a:rPr lang="en-US" dirty="0" err="1" smtClean="0">
                <a:solidFill>
                  <a:srgbClr val="000000"/>
                </a:solidFill>
              </a:rPr>
              <a:t>aproximativ</a:t>
            </a:r>
            <a:r>
              <a:rPr lang="en-US" dirty="0" smtClean="0">
                <a:solidFill>
                  <a:srgbClr val="000000"/>
                </a:solidFill>
              </a:rPr>
              <a:t> 6-7 </a:t>
            </a:r>
            <a:r>
              <a:rPr lang="en-US" dirty="0" err="1" smtClean="0">
                <a:solidFill>
                  <a:srgbClr val="000000"/>
                </a:solidFill>
              </a:rPr>
              <a:t>luni</a:t>
            </a:r>
            <a:endParaRPr lang="en-US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Agregare</a:t>
            </a:r>
            <a:r>
              <a:rPr lang="en-US" dirty="0" smtClean="0">
                <a:solidFill>
                  <a:srgbClr val="000000"/>
                </a:solidFill>
              </a:rPr>
              <a:t> date  - 1 </a:t>
            </a:r>
            <a:r>
              <a:rPr lang="en-US" dirty="0" err="1" smtClean="0">
                <a:solidFill>
                  <a:srgbClr val="000000"/>
                </a:solidFill>
              </a:rPr>
              <a:t>luna</a:t>
            </a:r>
            <a:endParaRPr lang="en-US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Bază</a:t>
            </a:r>
            <a:r>
              <a:rPr lang="en-US" dirty="0" smtClean="0">
                <a:solidFill>
                  <a:srgbClr val="000000"/>
                </a:solidFill>
              </a:rPr>
              <a:t> de date GIS</a:t>
            </a:r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Servicii</a:t>
            </a:r>
            <a:r>
              <a:rPr lang="en-US" dirty="0" smtClean="0">
                <a:solidFill>
                  <a:srgbClr val="000000"/>
                </a:solidFill>
              </a:rPr>
              <a:t> de </a:t>
            </a:r>
            <a:r>
              <a:rPr lang="en-US" dirty="0" err="1" smtClean="0">
                <a:solidFill>
                  <a:srgbClr val="000000"/>
                </a:solidFill>
              </a:rPr>
              <a:t>Hartă</a:t>
            </a:r>
            <a:endParaRPr lang="en-US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Layout </a:t>
            </a:r>
            <a:r>
              <a:rPr lang="en-US" dirty="0" err="1" smtClean="0">
                <a:solidFill>
                  <a:srgbClr val="000000"/>
                </a:solidFill>
              </a:rPr>
              <a:t>Hartă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3" name="Picture 2" descr="PENX010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228600"/>
            <a:ext cx="4556288" cy="3027123"/>
          </a:xfrm>
          <a:prstGeom prst="rect">
            <a:avLst/>
          </a:prstGeom>
        </p:spPr>
      </p:pic>
      <p:pic>
        <p:nvPicPr>
          <p:cNvPr id="4" name="Picture 3" descr="PENX002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3429000"/>
            <a:ext cx="4785674" cy="317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45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457200"/>
            <a:ext cx="3962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Realizarea</a:t>
            </a:r>
            <a:r>
              <a:rPr lang="en-US" dirty="0" smtClean="0">
                <a:solidFill>
                  <a:srgbClr val="000000"/>
                </a:solidFill>
              </a:rPr>
              <a:t> de </a:t>
            </a:r>
            <a:r>
              <a:rPr lang="en-US" dirty="0" err="1" smtClean="0">
                <a:solidFill>
                  <a:srgbClr val="000000"/>
                </a:solidFill>
              </a:rPr>
              <a:t>masuratori</a:t>
            </a:r>
            <a:r>
              <a:rPr lang="en-US" dirty="0" smtClean="0">
                <a:solidFill>
                  <a:srgbClr val="000000"/>
                </a:solidFill>
              </a:rPr>
              <a:t> in </a:t>
            </a:r>
            <a:r>
              <a:rPr lang="en-US" dirty="0" err="1" smtClean="0">
                <a:solidFill>
                  <a:srgbClr val="000000"/>
                </a:solidFill>
              </a:rPr>
              <a:t>zonele</a:t>
            </a:r>
            <a:r>
              <a:rPr lang="en-US" dirty="0" smtClean="0">
                <a:solidFill>
                  <a:srgbClr val="000000"/>
                </a:solidFill>
              </a:rPr>
              <a:t> de </a:t>
            </a:r>
            <a:r>
              <a:rPr lang="en-US" dirty="0" err="1" smtClean="0">
                <a:solidFill>
                  <a:srgbClr val="000000"/>
                </a:solidFill>
              </a:rPr>
              <a:t>uscat</a:t>
            </a:r>
            <a:r>
              <a:rPr lang="en-US" dirty="0" smtClean="0">
                <a:solidFill>
                  <a:srgbClr val="000000"/>
                </a:solidFill>
              </a:rPr>
              <a:t> , </a:t>
            </a:r>
            <a:r>
              <a:rPr lang="en-US" dirty="0" err="1" smtClean="0">
                <a:solidFill>
                  <a:srgbClr val="000000"/>
                </a:solidFill>
              </a:rPr>
              <a:t>respectiv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Grinduri</a:t>
            </a:r>
            <a:r>
              <a:rPr lang="en-US" dirty="0" smtClean="0">
                <a:solidFill>
                  <a:srgbClr val="000000"/>
                </a:solidFill>
              </a:rPr>
              <a:t>, </a:t>
            </a:r>
            <a:r>
              <a:rPr lang="en-US" dirty="0" err="1" smtClean="0">
                <a:solidFill>
                  <a:srgbClr val="000000"/>
                </a:solidFill>
              </a:rPr>
              <a:t>Paduri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(</a:t>
            </a:r>
            <a:r>
              <a:rPr lang="en-US" dirty="0" err="1" smtClean="0">
                <a:solidFill>
                  <a:srgbClr val="000000"/>
                </a:solidFill>
              </a:rPr>
              <a:t>Letea</a:t>
            </a:r>
            <a:r>
              <a:rPr lang="en-US" dirty="0" smtClean="0">
                <a:solidFill>
                  <a:srgbClr val="000000"/>
                </a:solidFill>
              </a:rPr>
              <a:t>, </a:t>
            </a:r>
            <a:r>
              <a:rPr lang="en-US" dirty="0" err="1" smtClean="0">
                <a:solidFill>
                  <a:srgbClr val="000000"/>
                </a:solidFill>
              </a:rPr>
              <a:t>Caraorman</a:t>
            </a:r>
            <a:r>
              <a:rPr lang="en-US" dirty="0" smtClean="0">
                <a:solidFill>
                  <a:srgbClr val="000000"/>
                </a:solidFill>
              </a:rPr>
              <a:t>)</a:t>
            </a:r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A </a:t>
            </a:r>
            <a:r>
              <a:rPr lang="en-US" dirty="0" err="1" smtClean="0">
                <a:solidFill>
                  <a:srgbClr val="000000"/>
                </a:solidFill>
              </a:rPr>
              <a:t>presupus</a:t>
            </a:r>
            <a:r>
              <a:rPr lang="en-US" dirty="0" smtClean="0">
                <a:solidFill>
                  <a:srgbClr val="000000"/>
                </a:solidFill>
              </a:rPr>
              <a:t> un </a:t>
            </a:r>
            <a:r>
              <a:rPr lang="en-US" dirty="0" err="1" smtClean="0">
                <a:solidFill>
                  <a:srgbClr val="000000"/>
                </a:solidFill>
              </a:rPr>
              <a:t>sprijin</a:t>
            </a:r>
            <a:r>
              <a:rPr lang="en-US" dirty="0" smtClean="0">
                <a:solidFill>
                  <a:srgbClr val="000000"/>
                </a:solidFill>
              </a:rPr>
              <a:t> o </a:t>
            </a:r>
            <a:r>
              <a:rPr lang="en-US" dirty="0" err="1" smtClean="0">
                <a:solidFill>
                  <a:srgbClr val="000000"/>
                </a:solidFill>
              </a:rPr>
              <a:t>logistica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diferita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față</a:t>
            </a:r>
            <a:r>
              <a:rPr lang="en-US" dirty="0" smtClean="0">
                <a:solidFill>
                  <a:srgbClr val="000000"/>
                </a:solidFill>
              </a:rPr>
              <a:t> de </a:t>
            </a:r>
            <a:r>
              <a:rPr lang="en-US" dirty="0" err="1" smtClean="0">
                <a:solidFill>
                  <a:srgbClr val="000000"/>
                </a:solidFill>
              </a:rPr>
              <a:t>apă</a:t>
            </a:r>
            <a:endParaRPr lang="en-US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3" name="Picture 2" descr="PENX025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224930"/>
            <a:ext cx="5181600" cy="3442570"/>
          </a:xfrm>
          <a:prstGeom prst="rect">
            <a:avLst/>
          </a:prstGeom>
        </p:spPr>
      </p:pic>
      <p:pic>
        <p:nvPicPr>
          <p:cNvPr id="4" name="Picture 3" descr="PENX023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933" y="304800"/>
            <a:ext cx="4682067" cy="348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4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533400"/>
            <a:ext cx="7162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Limita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Sitului</a:t>
            </a:r>
            <a:r>
              <a:rPr lang="en-US" dirty="0" smtClean="0">
                <a:solidFill>
                  <a:srgbClr val="000000"/>
                </a:solidFill>
              </a:rPr>
              <a:t> Natural </a:t>
            </a:r>
            <a:r>
              <a:rPr lang="en-US" dirty="0" err="1" smtClean="0">
                <a:solidFill>
                  <a:srgbClr val="000000"/>
                </a:solidFill>
              </a:rPr>
              <a:t>Pădurea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Letea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3" name="Picture 2" descr="PENX026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538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15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810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Caii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și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Vacile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  <a:sym typeface="Wingdings"/>
              </a:rPr>
              <a:t></a:t>
            </a:r>
            <a:r>
              <a:rPr lang="en-US" dirty="0" smtClean="0">
                <a:solidFill>
                  <a:srgbClr val="000000"/>
                </a:solidFill>
              </a:rPr>
              <a:t> din </a:t>
            </a:r>
            <a:r>
              <a:rPr lang="en-US" dirty="0" err="1" smtClean="0">
                <a:solidFill>
                  <a:srgbClr val="000000"/>
                </a:solidFill>
              </a:rPr>
              <a:t>Pădurea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Letea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3" name="Picture 2" descr="PENX029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9144000" cy="561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06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ENX031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914400"/>
            <a:ext cx="8610600" cy="572074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400" y="3810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Nisip</a:t>
            </a:r>
            <a:r>
              <a:rPr lang="en-US" dirty="0" smtClean="0">
                <a:solidFill>
                  <a:srgbClr val="000000"/>
                </a:solidFill>
              </a:rPr>
              <a:t>, dune, </a:t>
            </a:r>
            <a:r>
              <a:rPr lang="en-US" dirty="0" err="1" smtClean="0">
                <a:solidFill>
                  <a:srgbClr val="000000"/>
                </a:solidFill>
              </a:rPr>
              <a:t>Viperă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și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obligatoriu</a:t>
            </a:r>
            <a:r>
              <a:rPr lang="en-US" dirty="0" smtClean="0">
                <a:solidFill>
                  <a:srgbClr val="000000"/>
                </a:solidFill>
              </a:rPr>
              <a:t> 4x4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2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8100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Pădurea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Caraorman</a:t>
            </a:r>
            <a:r>
              <a:rPr lang="en-US" dirty="0" smtClean="0">
                <a:solidFill>
                  <a:srgbClr val="000000"/>
                </a:solidFill>
              </a:rPr>
              <a:t> – Transport </a:t>
            </a:r>
            <a:r>
              <a:rPr lang="en-US" dirty="0" err="1" smtClean="0">
                <a:solidFill>
                  <a:srgbClr val="000000"/>
                </a:solidFill>
              </a:rPr>
              <a:t>alternativ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3" name="Picture 2" descr="PENX077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8200"/>
            <a:ext cx="8229600" cy="546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59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ENX078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9144000" cy="55417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" y="228600"/>
            <a:ext cx="3581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>
                <a:solidFill>
                  <a:srgbClr val="000000"/>
                </a:solidFill>
              </a:rPr>
              <a:t>Vegetație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greu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accesibilă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8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ENX036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66939" y="1757541"/>
            <a:ext cx="5932601" cy="3941522"/>
          </a:xfrm>
          <a:prstGeom prst="rect">
            <a:avLst/>
          </a:prstGeom>
        </p:spPr>
      </p:pic>
      <p:pic>
        <p:nvPicPr>
          <p:cNvPr id="3" name="Picture 2" descr="PENX039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561306" y="1315494"/>
            <a:ext cx="6477000" cy="43032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" y="304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 dirty="0" err="1" smtClean="0">
                <a:solidFill>
                  <a:srgbClr val="000000"/>
                </a:solidFill>
              </a:rPr>
              <a:t>Sulina</a:t>
            </a:r>
            <a:r>
              <a:rPr lang="en-US" b="1" dirty="0" smtClean="0">
                <a:solidFill>
                  <a:srgbClr val="000000"/>
                </a:solidFill>
              </a:rPr>
              <a:t>, </a:t>
            </a:r>
            <a:r>
              <a:rPr lang="en-US" b="1" dirty="0" err="1" smtClean="0">
                <a:solidFill>
                  <a:srgbClr val="000000"/>
                </a:solidFill>
              </a:rPr>
              <a:t>pe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plajă</a:t>
            </a: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44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ENX082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914400"/>
            <a:ext cx="8610600" cy="572074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304800"/>
            <a:ext cx="6400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 dirty="0" err="1" smtClean="0">
                <a:solidFill>
                  <a:srgbClr val="000000"/>
                </a:solidFill>
              </a:rPr>
              <a:t>Plajă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Periteașca</a:t>
            </a: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17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_038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9144000" cy="5562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228600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 dirty="0" err="1" smtClean="0">
                <a:solidFill>
                  <a:srgbClr val="000000"/>
                </a:solidFill>
              </a:rPr>
              <a:t>Grindul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Lupilor</a:t>
            </a: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40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04800"/>
            <a:ext cx="4267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rgbClr val="000000"/>
                </a:solidFill>
              </a:rPr>
              <a:t>Rezultatul</a:t>
            </a:r>
            <a:r>
              <a:rPr lang="en-US" b="1" dirty="0" smtClean="0">
                <a:solidFill>
                  <a:srgbClr val="000000"/>
                </a:solidFill>
              </a:rPr>
              <a:t> final:</a:t>
            </a:r>
          </a:p>
          <a:p>
            <a:endParaRPr lang="en-US" b="1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 err="1" smtClean="0">
                <a:solidFill>
                  <a:srgbClr val="000000"/>
                </a:solidFill>
              </a:rPr>
              <a:t>Harțile</a:t>
            </a:r>
            <a:r>
              <a:rPr lang="en-US" b="1" dirty="0" smtClean="0">
                <a:solidFill>
                  <a:srgbClr val="000000"/>
                </a:solidFill>
              </a:rPr>
              <a:t> de </a:t>
            </a:r>
            <a:r>
              <a:rPr lang="en-US" b="1" dirty="0" err="1" smtClean="0">
                <a:solidFill>
                  <a:srgbClr val="000000"/>
                </a:solidFill>
              </a:rPr>
              <a:t>distribuție</a:t>
            </a:r>
            <a:r>
              <a:rPr lang="en-US" b="1" dirty="0" smtClean="0">
                <a:solidFill>
                  <a:srgbClr val="000000"/>
                </a:solidFill>
              </a:rPr>
              <a:t>,</a:t>
            </a:r>
          </a:p>
          <a:p>
            <a:pPr marL="285750" indent="-285750">
              <a:buFont typeface="Arial"/>
              <a:buChar char="•"/>
            </a:pPr>
            <a:endParaRPr lang="en-US" b="1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 err="1" smtClean="0">
                <a:solidFill>
                  <a:srgbClr val="000000"/>
                </a:solidFill>
              </a:rPr>
              <a:t>Harta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Ecositemelor</a:t>
            </a:r>
            <a:r>
              <a:rPr lang="en-US" b="1" dirty="0" smtClean="0">
                <a:solidFill>
                  <a:srgbClr val="000000"/>
                </a:solidFill>
              </a:rPr>
              <a:t>,</a:t>
            </a:r>
          </a:p>
          <a:p>
            <a:pPr marL="285750" indent="-285750">
              <a:buFont typeface="Arial"/>
              <a:buChar char="•"/>
            </a:pPr>
            <a:endParaRPr lang="en-US" b="1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 err="1" smtClean="0">
                <a:solidFill>
                  <a:srgbClr val="000000"/>
                </a:solidFill>
              </a:rPr>
              <a:t>Aplicație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și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serviciu</a:t>
            </a:r>
            <a:r>
              <a:rPr lang="en-US" b="1" dirty="0" smtClean="0">
                <a:solidFill>
                  <a:srgbClr val="000000"/>
                </a:solidFill>
              </a:rPr>
              <a:t> de </a:t>
            </a:r>
            <a:r>
              <a:rPr lang="en-US" b="1" dirty="0" err="1" smtClean="0">
                <a:solidFill>
                  <a:srgbClr val="000000"/>
                </a:solidFill>
              </a:rPr>
              <a:t>hartă</a:t>
            </a:r>
            <a:endParaRPr lang="en-US" b="1" dirty="0">
              <a:solidFill>
                <a:srgbClr val="000000"/>
              </a:solidFill>
            </a:endParaRPr>
          </a:p>
        </p:txBody>
      </p:sp>
      <p:pic>
        <p:nvPicPr>
          <p:cNvPr id="3" name="Picture 2" descr="HartaTNI_arbdd_prezenta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4400" y="609600"/>
            <a:ext cx="388253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59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5486400"/>
            <a:ext cx="48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000000"/>
                </a:solidFill>
              </a:rPr>
              <a:t>Mulțumesc</a:t>
            </a:r>
            <a:r>
              <a:rPr lang="en-US" sz="2000" b="1" dirty="0" smtClean="0">
                <a:solidFill>
                  <a:srgbClr val="000000"/>
                </a:solidFill>
              </a:rPr>
              <a:t>!</a:t>
            </a:r>
            <a:endParaRPr lang="en-US" sz="2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8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2225</TotalTime>
  <Words>646</Words>
  <Application>Microsoft Macintosh PowerPoint</Application>
  <PresentationFormat>On-screen Show (4:3)</PresentationFormat>
  <Paragraphs>110</Paragraphs>
  <Slides>31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Apex</vt:lpstr>
      <vt:lpstr>Harta rezervaţiei BIOSFEREI Delta DunĂrii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Mihai Ionita</dc:creator>
  <cp:lastModifiedBy>Mihai Ionita</cp:lastModifiedBy>
  <cp:revision>160</cp:revision>
  <dcterms:created xsi:type="dcterms:W3CDTF">2012-10-10T17:34:07Z</dcterms:created>
  <dcterms:modified xsi:type="dcterms:W3CDTF">2012-10-12T11:52:53Z</dcterms:modified>
</cp:coreProperties>
</file>