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1"/>
  </p:sldMasterIdLst>
  <p:notesMasterIdLst>
    <p:notesMasterId r:id="rId47"/>
  </p:notesMasterIdLst>
  <p:handoutMasterIdLst>
    <p:handoutMasterId r:id="rId48"/>
  </p:handoutMasterIdLst>
  <p:sldIdLst>
    <p:sldId id="297" r:id="rId2"/>
    <p:sldId id="300" r:id="rId3"/>
    <p:sldId id="256" r:id="rId4"/>
    <p:sldId id="257" r:id="rId5"/>
    <p:sldId id="264" r:id="rId6"/>
    <p:sldId id="258" r:id="rId7"/>
    <p:sldId id="259" r:id="rId8"/>
    <p:sldId id="261" r:id="rId9"/>
    <p:sldId id="265" r:id="rId10"/>
    <p:sldId id="266" r:id="rId11"/>
    <p:sldId id="268" r:id="rId12"/>
    <p:sldId id="267" r:id="rId13"/>
    <p:sldId id="263" r:id="rId14"/>
    <p:sldId id="298" r:id="rId15"/>
    <p:sldId id="299" r:id="rId16"/>
    <p:sldId id="269" r:id="rId17"/>
    <p:sldId id="270" r:id="rId18"/>
    <p:sldId id="271" r:id="rId19"/>
    <p:sldId id="272" r:id="rId20"/>
    <p:sldId id="273" r:id="rId21"/>
    <p:sldId id="274" r:id="rId22"/>
    <p:sldId id="275" r:id="rId23"/>
    <p:sldId id="276" r:id="rId24"/>
    <p:sldId id="277" r:id="rId25"/>
    <p:sldId id="301" r:id="rId26"/>
    <p:sldId id="279" r:id="rId27"/>
    <p:sldId id="280" r:id="rId28"/>
    <p:sldId id="281" r:id="rId29"/>
    <p:sldId id="282" r:id="rId30"/>
    <p:sldId id="283" r:id="rId31"/>
    <p:sldId id="284" r:id="rId32"/>
    <p:sldId id="286" r:id="rId33"/>
    <p:sldId id="287" r:id="rId34"/>
    <p:sldId id="288" r:id="rId35"/>
    <p:sldId id="289" r:id="rId36"/>
    <p:sldId id="290" r:id="rId37"/>
    <p:sldId id="295" r:id="rId38"/>
    <p:sldId id="291" r:id="rId39"/>
    <p:sldId id="296" r:id="rId40"/>
    <p:sldId id="302" r:id="rId41"/>
    <p:sldId id="303" r:id="rId42"/>
    <p:sldId id="304" r:id="rId43"/>
    <p:sldId id="292" r:id="rId44"/>
    <p:sldId id="293" r:id="rId45"/>
    <p:sldId id="294" r:id="rId46"/>
  </p:sldIdLst>
  <p:sldSz cx="9144000" cy="6858000" type="screen4x3"/>
  <p:notesSz cx="6797675" cy="9926638"/>
  <p:defaultTextStyle>
    <a:defPPr>
      <a:defRPr lang="ro-RO"/>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90" autoAdjust="0"/>
    <p:restoredTop sz="94660"/>
  </p:normalViewPr>
  <p:slideViewPr>
    <p:cSldViewPr>
      <p:cViewPr>
        <p:scale>
          <a:sx n="80" d="100"/>
          <a:sy n="80" d="100"/>
        </p:scale>
        <p:origin x="-1302" y="-26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image" Target="../media/image7.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pPr>
              <a:defRPr/>
            </a:pPr>
            <a:endParaRPr lang="ro-RO"/>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pPr>
              <a:defRPr/>
            </a:pPr>
            <a:fld id="{0AE7AC8C-09BC-4C4C-8A67-53A2A1218D8E}" type="datetimeFigureOut">
              <a:rPr lang="ro-RO"/>
              <a:pPr>
                <a:defRPr/>
              </a:pPr>
              <a:t>12.10.2012</a:t>
            </a:fld>
            <a:endParaRPr lang="ro-RO"/>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pPr>
              <a:defRPr/>
            </a:pPr>
            <a:endParaRPr lang="ro-RO"/>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pPr>
              <a:defRPr/>
            </a:pPr>
            <a:fld id="{B4F47006-6715-4469-943D-B8D77D5D65B9}" type="slidenum">
              <a:rPr lang="ro-RO"/>
              <a:pPr>
                <a:defRPr/>
              </a:pPr>
              <a:t>‹#›</a:t>
            </a:fld>
            <a:endParaRPr lang="ro-RO"/>
          </a:p>
        </p:txBody>
      </p:sp>
    </p:spTree>
    <p:extLst>
      <p:ext uri="{BB962C8B-B14F-4D97-AF65-F5344CB8AC3E}">
        <p14:creationId xmlns:p14="http://schemas.microsoft.com/office/powerpoint/2010/main" val="4140396955"/>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ro-RO"/>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C50CA1BC-1A07-4737-8926-365A8C329C31}" type="datetimeFigureOut">
              <a:rPr lang="ro-RO"/>
              <a:pPr>
                <a:defRPr/>
              </a:pPr>
              <a:t>12.10.2012</a:t>
            </a:fld>
            <a:endParaRPr lang="ro-RO"/>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ro-RO" noProof="0"/>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ro-RO" noProof="0"/>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ro-RO"/>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8046A904-2337-4DD3-A924-1022B4561D24}" type="slidenum">
              <a:rPr lang="ro-RO"/>
              <a:pPr>
                <a:defRPr/>
              </a:pPr>
              <a:t>‹#›</a:t>
            </a:fld>
            <a:endParaRPr lang="ro-RO"/>
          </a:p>
        </p:txBody>
      </p:sp>
    </p:spTree>
    <p:extLst>
      <p:ext uri="{BB962C8B-B14F-4D97-AF65-F5344CB8AC3E}">
        <p14:creationId xmlns:p14="http://schemas.microsoft.com/office/powerpoint/2010/main" val="683062719"/>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o-RO" smtClean="0"/>
          </a:p>
        </p:txBody>
      </p:sp>
      <p:sp>
        <p:nvSpPr>
          <p:cNvPr id="4" name="Slide Number Placeholder 3"/>
          <p:cNvSpPr>
            <a:spLocks noGrp="1"/>
          </p:cNvSpPr>
          <p:nvPr>
            <p:ph type="sldNum" sz="quarter" idx="5"/>
          </p:nvPr>
        </p:nvSpPr>
        <p:spPr/>
        <p:txBody>
          <a:bodyPr/>
          <a:lstStyle/>
          <a:p>
            <a:pPr>
              <a:defRPr/>
            </a:pPr>
            <a:fld id="{E2756D6A-9DA9-4DD9-B579-461ACF84A2C1}" type="slidenum">
              <a:rPr lang="ro-RO" smtClean="0"/>
              <a:pPr>
                <a:defRPr/>
              </a:pPr>
              <a:t>1</a:t>
            </a:fld>
            <a:endParaRPr lang="ro-RO"/>
          </a:p>
        </p:txBody>
      </p:sp>
      <p:sp>
        <p:nvSpPr>
          <p:cNvPr id="5" name="Footer Placeholder 4"/>
          <p:cNvSpPr>
            <a:spLocks noGrp="1"/>
          </p:cNvSpPr>
          <p:nvPr>
            <p:ph type="ftr" sz="quarter" idx="4"/>
          </p:nvPr>
        </p:nvSpPr>
        <p:spPr/>
        <p:txBody>
          <a:bodyPr/>
          <a:lstStyle/>
          <a:p>
            <a:pPr>
              <a:defRPr/>
            </a:pPr>
            <a:endParaRPr lang="ro-RO"/>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o-RO" smtClean="0"/>
          </a:p>
        </p:txBody>
      </p:sp>
      <p:sp>
        <p:nvSpPr>
          <p:cNvPr id="4" name="Slide Number Placeholder 3"/>
          <p:cNvSpPr>
            <a:spLocks noGrp="1"/>
          </p:cNvSpPr>
          <p:nvPr>
            <p:ph type="sldNum" sz="quarter" idx="5"/>
          </p:nvPr>
        </p:nvSpPr>
        <p:spPr/>
        <p:txBody>
          <a:bodyPr/>
          <a:lstStyle/>
          <a:p>
            <a:pPr>
              <a:defRPr/>
            </a:pPr>
            <a:fld id="{E3C2B4F2-A2A2-424B-9699-F1B578C83E11}" type="slidenum">
              <a:rPr lang="ro-RO" smtClean="0"/>
              <a:pPr>
                <a:defRPr/>
              </a:pPr>
              <a:t>2</a:t>
            </a:fld>
            <a:endParaRPr lang="ro-RO"/>
          </a:p>
        </p:txBody>
      </p:sp>
      <p:sp>
        <p:nvSpPr>
          <p:cNvPr id="5" name="Footer Placeholder 4"/>
          <p:cNvSpPr>
            <a:spLocks noGrp="1"/>
          </p:cNvSpPr>
          <p:nvPr>
            <p:ph type="ftr" sz="quarter" idx="4"/>
          </p:nvPr>
        </p:nvSpPr>
        <p:spPr/>
        <p:txBody>
          <a:bodyPr/>
          <a:lstStyle/>
          <a:p>
            <a:pPr>
              <a:defRPr/>
            </a:pPr>
            <a:endParaRPr lang="ro-RO"/>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pPr>
              <a:defRPr/>
            </a:pPr>
            <a:fld id="{B7053283-DA2B-435B-AABC-390044DF5B16}" type="datetime1">
              <a:rPr lang="ro-RO" smtClean="0"/>
              <a:pPr>
                <a:defRPr/>
              </a:pPr>
              <a:t>12.10.2012</a:t>
            </a:fld>
            <a:endParaRPr lang="ro-RO"/>
          </a:p>
        </p:txBody>
      </p:sp>
      <p:sp>
        <p:nvSpPr>
          <p:cNvPr id="8" name="Slide Number Placeholder 7"/>
          <p:cNvSpPr>
            <a:spLocks noGrp="1"/>
          </p:cNvSpPr>
          <p:nvPr>
            <p:ph type="sldNum" sz="quarter" idx="11"/>
          </p:nvPr>
        </p:nvSpPr>
        <p:spPr/>
        <p:txBody>
          <a:bodyPr/>
          <a:lstStyle/>
          <a:p>
            <a:pPr>
              <a:defRPr/>
            </a:pPr>
            <a:fld id="{A6DB6291-EA3A-46B6-9326-2FCC90972E7F}" type="slidenum">
              <a:rPr lang="ro-RO" smtClean="0"/>
              <a:pPr>
                <a:defRPr/>
              </a:pPr>
              <a:t>‹#›</a:t>
            </a:fld>
            <a:endParaRPr lang="ro-RO"/>
          </a:p>
        </p:txBody>
      </p:sp>
      <p:sp>
        <p:nvSpPr>
          <p:cNvPr id="9" name="Footer Placeholder 8"/>
          <p:cNvSpPr>
            <a:spLocks noGrp="1"/>
          </p:cNvSpPr>
          <p:nvPr>
            <p:ph type="ftr" sz="quarter" idx="12"/>
          </p:nvPr>
        </p:nvSpPr>
        <p:spPr/>
        <p:txBody>
          <a:bodyPr/>
          <a:lstStyle/>
          <a:p>
            <a:pPr>
              <a:defRPr/>
            </a:pPr>
            <a:endParaRPr lang="ro-RO"/>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pPr>
              <a:defRPr/>
            </a:pPr>
            <a:fld id="{3BCC628F-A282-4CE1-947F-B36EE055DDBC}" type="datetime1">
              <a:rPr lang="ro-RO" smtClean="0"/>
              <a:pPr>
                <a:defRPr/>
              </a:pPr>
              <a:t>12.10.2012</a:t>
            </a:fld>
            <a:endParaRPr lang="ro-RO"/>
          </a:p>
        </p:txBody>
      </p:sp>
      <p:sp>
        <p:nvSpPr>
          <p:cNvPr id="5" name="Footer Placeholder 4"/>
          <p:cNvSpPr>
            <a:spLocks noGrp="1"/>
          </p:cNvSpPr>
          <p:nvPr>
            <p:ph type="ftr" sz="quarter" idx="11"/>
          </p:nvPr>
        </p:nvSpPr>
        <p:spPr/>
        <p:txBody>
          <a:bodyPr/>
          <a:lstStyle/>
          <a:p>
            <a:pPr>
              <a:defRPr/>
            </a:pPr>
            <a:endParaRPr lang="ro-RO"/>
          </a:p>
        </p:txBody>
      </p:sp>
      <p:sp>
        <p:nvSpPr>
          <p:cNvPr id="6" name="Slide Number Placeholder 5"/>
          <p:cNvSpPr>
            <a:spLocks noGrp="1"/>
          </p:cNvSpPr>
          <p:nvPr>
            <p:ph type="sldNum" sz="quarter" idx="12"/>
          </p:nvPr>
        </p:nvSpPr>
        <p:spPr/>
        <p:txBody>
          <a:bodyPr/>
          <a:lstStyle/>
          <a:p>
            <a:pPr>
              <a:defRPr/>
            </a:pPr>
            <a:fld id="{A508F628-638F-4325-BA5F-C74313A693B7}" type="slidenum">
              <a:rPr lang="ro-RO" smtClean="0"/>
              <a:pPr>
                <a:defRPr/>
              </a:pPr>
              <a:t>‹#›</a:t>
            </a:fld>
            <a:endParaRPr lang="ro-RO"/>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0E765595-B0DF-4F41-917F-35EFD6C05A99}" type="datetime1">
              <a:rPr lang="ro-RO" smtClean="0"/>
              <a:pPr>
                <a:defRPr/>
              </a:pPr>
              <a:t>12.10.2012</a:t>
            </a:fld>
            <a:endParaRPr lang="ro-RO"/>
          </a:p>
        </p:txBody>
      </p:sp>
      <p:sp>
        <p:nvSpPr>
          <p:cNvPr id="5" name="Footer Placeholder 4"/>
          <p:cNvSpPr>
            <a:spLocks noGrp="1"/>
          </p:cNvSpPr>
          <p:nvPr>
            <p:ph type="ftr" sz="quarter" idx="11"/>
          </p:nvPr>
        </p:nvSpPr>
        <p:spPr/>
        <p:txBody>
          <a:bodyPr/>
          <a:lstStyle/>
          <a:p>
            <a:pPr>
              <a:defRPr/>
            </a:pPr>
            <a:endParaRPr lang="ro-RO"/>
          </a:p>
        </p:txBody>
      </p:sp>
      <p:sp>
        <p:nvSpPr>
          <p:cNvPr id="6" name="Slide Number Placeholder 5"/>
          <p:cNvSpPr>
            <a:spLocks noGrp="1"/>
          </p:cNvSpPr>
          <p:nvPr>
            <p:ph type="sldNum" sz="quarter" idx="12"/>
          </p:nvPr>
        </p:nvSpPr>
        <p:spPr/>
        <p:txBody>
          <a:bodyPr/>
          <a:lstStyle/>
          <a:p>
            <a:pPr>
              <a:defRPr/>
            </a:pPr>
            <a:fld id="{B5BA243A-A4D9-47EF-9748-2EA89350AB66}" type="slidenum">
              <a:rPr lang="ro-RO" smtClean="0"/>
              <a:pPr>
                <a:defRPr/>
              </a:pPr>
              <a:t>‹#›</a:t>
            </a:fld>
            <a:endParaRPr lang="ro-RO"/>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Date Placeholder 4"/>
          <p:cNvSpPr>
            <a:spLocks noGrp="1"/>
          </p:cNvSpPr>
          <p:nvPr>
            <p:ph type="dt" sz="half" idx="10"/>
          </p:nvPr>
        </p:nvSpPr>
        <p:spPr/>
        <p:txBody>
          <a:bodyPr/>
          <a:lstStyle/>
          <a:p>
            <a:pPr>
              <a:defRPr/>
            </a:pPr>
            <a:fld id="{B7694F22-6974-4229-A2E6-F39E39F83A20}" type="datetime1">
              <a:rPr lang="ro-RO" smtClean="0"/>
              <a:pPr>
                <a:defRPr/>
              </a:pPr>
              <a:t>12.10.2012</a:t>
            </a:fld>
            <a:endParaRPr lang="ro-RO"/>
          </a:p>
        </p:txBody>
      </p:sp>
      <p:sp>
        <p:nvSpPr>
          <p:cNvPr id="6" name="Footer Placeholder 5"/>
          <p:cNvSpPr>
            <a:spLocks noGrp="1"/>
          </p:cNvSpPr>
          <p:nvPr>
            <p:ph type="ftr" sz="quarter" idx="11"/>
          </p:nvPr>
        </p:nvSpPr>
        <p:spPr/>
        <p:txBody>
          <a:bodyPr/>
          <a:lstStyle/>
          <a:p>
            <a:pPr>
              <a:defRPr/>
            </a:pPr>
            <a:endParaRPr lang="ro-RO"/>
          </a:p>
        </p:txBody>
      </p:sp>
      <p:sp>
        <p:nvSpPr>
          <p:cNvPr id="7" name="Slide Number Placeholder 6"/>
          <p:cNvSpPr>
            <a:spLocks noGrp="1"/>
          </p:cNvSpPr>
          <p:nvPr>
            <p:ph type="sldNum" sz="quarter" idx="12"/>
          </p:nvPr>
        </p:nvSpPr>
        <p:spPr/>
        <p:txBody>
          <a:bodyPr/>
          <a:lstStyle/>
          <a:p>
            <a:pPr>
              <a:defRPr/>
            </a:pPr>
            <a:fld id="{91882337-F707-4FBF-B306-F0A75FE0B41B}" type="slidenum">
              <a:rPr lang="ro-RO" smtClean="0"/>
              <a:pPr>
                <a:defRPr/>
              </a:pPr>
              <a:t>‹#›</a:t>
            </a:fld>
            <a:endParaRPr lang="ro-RO"/>
          </a:p>
        </p:txBody>
      </p:sp>
      <p:sp>
        <p:nvSpPr>
          <p:cNvPr id="9" name="Content Placeholder 8"/>
          <p:cNvSpPr>
            <a:spLocks noGrp="1"/>
          </p:cNvSpPr>
          <p:nvPr>
            <p:ph sz="quarter" idx="13"/>
          </p:nvPr>
        </p:nvSpPr>
        <p:spPr>
          <a:xfrm>
            <a:off x="365760" y="1600200"/>
            <a:ext cx="4041648" cy="45262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pPr>
              <a:defRPr/>
            </a:pPr>
            <a:fld id="{5299294F-F1D2-488F-8923-564D995D7A86}" type="datetime1">
              <a:rPr lang="ro-RO" smtClean="0"/>
              <a:pPr>
                <a:defRPr/>
              </a:pPr>
              <a:t>12.10.2012</a:t>
            </a:fld>
            <a:endParaRPr lang="ro-RO"/>
          </a:p>
        </p:txBody>
      </p:sp>
      <p:sp>
        <p:nvSpPr>
          <p:cNvPr id="8" name="Footer Placeholder 7"/>
          <p:cNvSpPr>
            <a:spLocks noGrp="1"/>
          </p:cNvSpPr>
          <p:nvPr>
            <p:ph type="ftr" sz="quarter" idx="11"/>
          </p:nvPr>
        </p:nvSpPr>
        <p:spPr/>
        <p:txBody>
          <a:bodyPr/>
          <a:lstStyle/>
          <a:p>
            <a:pPr>
              <a:defRPr/>
            </a:pPr>
            <a:endParaRPr lang="ro-RO"/>
          </a:p>
        </p:txBody>
      </p:sp>
      <p:sp>
        <p:nvSpPr>
          <p:cNvPr id="9" name="Slide Number Placeholder 8"/>
          <p:cNvSpPr>
            <a:spLocks noGrp="1"/>
          </p:cNvSpPr>
          <p:nvPr>
            <p:ph type="sldNum" sz="quarter" idx="12"/>
          </p:nvPr>
        </p:nvSpPr>
        <p:spPr/>
        <p:txBody>
          <a:bodyPr/>
          <a:lstStyle/>
          <a:p>
            <a:pPr>
              <a:defRPr/>
            </a:pPr>
            <a:fld id="{92CD21B0-4BCA-47C4-AEB5-13291EC7756F}" type="slidenum">
              <a:rPr lang="ro-RO" smtClean="0"/>
              <a:pPr>
                <a:defRPr/>
              </a:pPr>
              <a:t>‹#›</a:t>
            </a:fld>
            <a:endParaRPr lang="ro-RO"/>
          </a:p>
        </p:txBody>
      </p:sp>
      <p:sp>
        <p:nvSpPr>
          <p:cNvPr id="11" name="Content Placeholder 10"/>
          <p:cNvSpPr>
            <a:spLocks noGrp="1"/>
          </p:cNvSpPr>
          <p:nvPr>
            <p:ph sz="quarter" idx="13"/>
          </p:nvPr>
        </p:nvSpPr>
        <p:spPr>
          <a:xfrm>
            <a:off x="457200" y="2212848"/>
            <a:ext cx="4041648"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fld id="{38F06F3B-46AC-42B0-B201-2F52FDD72D3D}" type="datetime1">
              <a:rPr lang="ro-RO" smtClean="0"/>
              <a:pPr>
                <a:defRPr/>
              </a:pPr>
              <a:t>12.10.2012</a:t>
            </a:fld>
            <a:endParaRPr lang="ro-RO"/>
          </a:p>
        </p:txBody>
      </p:sp>
      <p:sp>
        <p:nvSpPr>
          <p:cNvPr id="4" name="Footer Placeholder 3"/>
          <p:cNvSpPr>
            <a:spLocks noGrp="1"/>
          </p:cNvSpPr>
          <p:nvPr>
            <p:ph type="ftr" sz="quarter" idx="11"/>
          </p:nvPr>
        </p:nvSpPr>
        <p:spPr/>
        <p:txBody>
          <a:bodyPr/>
          <a:lstStyle/>
          <a:p>
            <a:pPr>
              <a:defRPr/>
            </a:pPr>
            <a:endParaRPr lang="ro-RO"/>
          </a:p>
        </p:txBody>
      </p:sp>
      <p:sp>
        <p:nvSpPr>
          <p:cNvPr id="5" name="Slide Number Placeholder 4"/>
          <p:cNvSpPr>
            <a:spLocks noGrp="1"/>
          </p:cNvSpPr>
          <p:nvPr>
            <p:ph type="sldNum" sz="quarter" idx="12"/>
          </p:nvPr>
        </p:nvSpPr>
        <p:spPr/>
        <p:txBody>
          <a:bodyPr/>
          <a:lstStyle/>
          <a:p>
            <a:pPr>
              <a:defRPr/>
            </a:pPr>
            <a:fld id="{B8B3787B-EB25-4642-B015-7DC2B7543619}" type="slidenum">
              <a:rPr lang="ro-RO" smtClean="0"/>
              <a:pPr>
                <a:defRPr/>
              </a:pPr>
              <a:t>‹#›</a:t>
            </a:fld>
            <a:endParaRPr lang="ro-R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CA10DE57-0D4B-4D1D-9855-4E795D0EED60}" type="datetime1">
              <a:rPr lang="ro-RO" smtClean="0"/>
              <a:pPr>
                <a:defRPr/>
              </a:pPr>
              <a:t>12.10.2012</a:t>
            </a:fld>
            <a:endParaRPr lang="ro-RO"/>
          </a:p>
        </p:txBody>
      </p:sp>
      <p:sp>
        <p:nvSpPr>
          <p:cNvPr id="3" name="Footer Placeholder 2"/>
          <p:cNvSpPr>
            <a:spLocks noGrp="1"/>
          </p:cNvSpPr>
          <p:nvPr>
            <p:ph type="ftr" sz="quarter" idx="11"/>
          </p:nvPr>
        </p:nvSpPr>
        <p:spPr/>
        <p:txBody>
          <a:bodyPr/>
          <a:lstStyle/>
          <a:p>
            <a:pPr>
              <a:defRPr/>
            </a:pPr>
            <a:endParaRPr lang="ro-RO"/>
          </a:p>
        </p:txBody>
      </p:sp>
      <p:sp>
        <p:nvSpPr>
          <p:cNvPr id="4" name="Slide Number Placeholder 3"/>
          <p:cNvSpPr>
            <a:spLocks noGrp="1"/>
          </p:cNvSpPr>
          <p:nvPr>
            <p:ph type="sldNum" sz="quarter" idx="12"/>
          </p:nvPr>
        </p:nvSpPr>
        <p:spPr/>
        <p:txBody>
          <a:bodyPr/>
          <a:lstStyle/>
          <a:p>
            <a:pPr>
              <a:defRPr/>
            </a:pPr>
            <a:fld id="{B72281C9-3354-42F9-92F3-0FE4E54C00AA}" type="slidenum">
              <a:rPr lang="ro-RO" smtClean="0"/>
              <a:pPr>
                <a:defRPr/>
              </a:pPr>
              <a:t>‹#›</a:t>
            </a:fld>
            <a:endParaRPr lang="ro-R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4BEF8900-D798-4068-B2B1-139A5AEF4C30}" type="datetime1">
              <a:rPr lang="ro-RO" smtClean="0"/>
              <a:pPr>
                <a:defRPr/>
              </a:pPr>
              <a:t>12.10.2012</a:t>
            </a:fld>
            <a:endParaRPr lang="ro-RO"/>
          </a:p>
        </p:txBody>
      </p:sp>
      <p:sp>
        <p:nvSpPr>
          <p:cNvPr id="6" name="Footer Placeholder 5"/>
          <p:cNvSpPr>
            <a:spLocks noGrp="1"/>
          </p:cNvSpPr>
          <p:nvPr>
            <p:ph type="ftr" sz="quarter" idx="11"/>
          </p:nvPr>
        </p:nvSpPr>
        <p:spPr/>
        <p:txBody>
          <a:bodyPr/>
          <a:lstStyle/>
          <a:p>
            <a:pPr>
              <a:defRPr/>
            </a:pPr>
            <a:endParaRPr lang="ro-RO"/>
          </a:p>
        </p:txBody>
      </p:sp>
      <p:sp>
        <p:nvSpPr>
          <p:cNvPr id="7" name="Slide Number Placeholder 6"/>
          <p:cNvSpPr>
            <a:spLocks noGrp="1"/>
          </p:cNvSpPr>
          <p:nvPr>
            <p:ph type="sldNum" sz="quarter" idx="12"/>
          </p:nvPr>
        </p:nvSpPr>
        <p:spPr/>
        <p:txBody>
          <a:bodyPr/>
          <a:lstStyle/>
          <a:p>
            <a:pPr>
              <a:defRPr/>
            </a:pPr>
            <a:fld id="{053D0A06-4549-4339-9619-975334720AA4}" type="slidenum">
              <a:rPr lang="ro-RO" smtClean="0"/>
              <a:pPr>
                <a:defRPr/>
              </a:pPr>
              <a:t>‹#›</a:t>
            </a:fld>
            <a:endParaRPr lang="ro-RO"/>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A7EAEC2C-195E-46D7-82E3-70F440C2CEC4}" type="datetime1">
              <a:rPr lang="ro-RO" smtClean="0"/>
              <a:pPr>
                <a:defRPr/>
              </a:pPr>
              <a:t>12.10.2012</a:t>
            </a:fld>
            <a:endParaRPr lang="ro-RO"/>
          </a:p>
        </p:txBody>
      </p:sp>
      <p:sp>
        <p:nvSpPr>
          <p:cNvPr id="6" name="Footer Placeholder 5"/>
          <p:cNvSpPr>
            <a:spLocks noGrp="1"/>
          </p:cNvSpPr>
          <p:nvPr>
            <p:ph type="ftr" sz="quarter" idx="11"/>
          </p:nvPr>
        </p:nvSpPr>
        <p:spPr/>
        <p:txBody>
          <a:bodyPr/>
          <a:lstStyle/>
          <a:p>
            <a:pPr>
              <a:defRPr/>
            </a:pPr>
            <a:endParaRPr lang="ro-RO"/>
          </a:p>
        </p:txBody>
      </p:sp>
      <p:sp>
        <p:nvSpPr>
          <p:cNvPr id="7" name="Slide Number Placeholder 6"/>
          <p:cNvSpPr>
            <a:spLocks noGrp="1"/>
          </p:cNvSpPr>
          <p:nvPr>
            <p:ph type="sldNum" sz="quarter" idx="12"/>
          </p:nvPr>
        </p:nvSpPr>
        <p:spPr/>
        <p:txBody>
          <a:bodyPr/>
          <a:lstStyle/>
          <a:p>
            <a:pPr>
              <a:defRPr/>
            </a:pPr>
            <a:fld id="{2E650D4B-E827-46EC-BB55-08D393838F6A}" type="slidenum">
              <a:rPr lang="ro-RO" smtClean="0"/>
              <a:pPr>
                <a:defRPr/>
              </a:pPr>
              <a:t>‹#›</a:t>
            </a:fld>
            <a:endParaRPr lang="ro-RO"/>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20F589B4-DDA1-4D6F-85E5-CFD024891D93}" type="datetime1">
              <a:rPr lang="ro-RO" smtClean="0"/>
              <a:pPr>
                <a:defRPr/>
              </a:pPr>
              <a:t>12.10.2012</a:t>
            </a:fld>
            <a:endParaRPr lang="ro-RO"/>
          </a:p>
        </p:txBody>
      </p:sp>
      <p:sp>
        <p:nvSpPr>
          <p:cNvPr id="5" name="Footer Placeholder 4"/>
          <p:cNvSpPr>
            <a:spLocks noGrp="1"/>
          </p:cNvSpPr>
          <p:nvPr>
            <p:ph type="ftr" sz="quarter" idx="11"/>
          </p:nvPr>
        </p:nvSpPr>
        <p:spPr/>
        <p:txBody>
          <a:bodyPr/>
          <a:lstStyle/>
          <a:p>
            <a:pPr>
              <a:defRPr/>
            </a:pPr>
            <a:endParaRPr lang="ro-RO"/>
          </a:p>
        </p:txBody>
      </p:sp>
      <p:sp>
        <p:nvSpPr>
          <p:cNvPr id="6" name="Slide Number Placeholder 5"/>
          <p:cNvSpPr>
            <a:spLocks noGrp="1"/>
          </p:cNvSpPr>
          <p:nvPr>
            <p:ph type="sldNum" sz="quarter" idx="12"/>
          </p:nvPr>
        </p:nvSpPr>
        <p:spPr/>
        <p:txBody>
          <a:bodyPr/>
          <a:lstStyle/>
          <a:p>
            <a:pPr>
              <a:defRPr/>
            </a:pPr>
            <a:fld id="{ABD66E5F-CEC4-44CC-8C6C-5D4670EA8804}" type="slidenum">
              <a:rPr lang="ro-RO" smtClean="0"/>
              <a:pPr>
                <a:defRPr/>
              </a:pPr>
              <a:t>‹#›</a:t>
            </a:fld>
            <a:endParaRPr lang="ro-R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457C0A59-BBF0-4D92-8028-BA425193C0ED}" type="datetime1">
              <a:rPr lang="ro-RO" smtClean="0"/>
              <a:pPr>
                <a:defRPr/>
              </a:pPr>
              <a:t>12.10.2012</a:t>
            </a:fld>
            <a:endParaRPr lang="ro-RO"/>
          </a:p>
        </p:txBody>
      </p:sp>
      <p:sp>
        <p:nvSpPr>
          <p:cNvPr id="5" name="Footer Placeholder 4"/>
          <p:cNvSpPr>
            <a:spLocks noGrp="1"/>
          </p:cNvSpPr>
          <p:nvPr>
            <p:ph type="ftr" sz="quarter" idx="11"/>
          </p:nvPr>
        </p:nvSpPr>
        <p:spPr/>
        <p:txBody>
          <a:bodyPr/>
          <a:lstStyle/>
          <a:p>
            <a:pPr>
              <a:defRPr/>
            </a:pPr>
            <a:endParaRPr lang="ro-RO"/>
          </a:p>
        </p:txBody>
      </p:sp>
      <p:sp>
        <p:nvSpPr>
          <p:cNvPr id="6" name="Slide Number Placeholder 5"/>
          <p:cNvSpPr>
            <a:spLocks noGrp="1"/>
          </p:cNvSpPr>
          <p:nvPr>
            <p:ph type="sldNum" sz="quarter" idx="12"/>
          </p:nvPr>
        </p:nvSpPr>
        <p:spPr/>
        <p:txBody>
          <a:bodyPr/>
          <a:lstStyle/>
          <a:p>
            <a:pPr>
              <a:defRPr/>
            </a:pPr>
            <a:fld id="{4A339744-06E3-49B5-BB00-777569BD5B36}" type="slidenum">
              <a:rPr lang="ro-RO" smtClean="0"/>
              <a:pPr>
                <a:defRPr/>
              </a:pPr>
              <a:t>‹#›</a:t>
            </a:fld>
            <a:endParaRPr lang="ro-RO"/>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pPr>
              <a:defRPr/>
            </a:pPr>
            <a:fld id="{735F309A-ACB1-467F-8EE2-6998858C4C26}" type="datetime1">
              <a:rPr lang="ro-RO" smtClean="0"/>
              <a:pPr>
                <a:defRPr/>
              </a:pPr>
              <a:t>12.10.2012</a:t>
            </a:fld>
            <a:endParaRPr lang="ro-RO"/>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pPr>
              <a:defRPr/>
            </a:pPr>
            <a:endParaRPr lang="ro-RO"/>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pPr>
              <a:defRPr/>
            </a:pPr>
            <a:fld id="{1CB089F2-D1C7-4B18-BE7C-7DD2040462BD}" type="slidenum">
              <a:rPr lang="ro-RO" smtClean="0"/>
              <a:pPr>
                <a:defRPr/>
              </a:pPr>
              <a:t>‹#›</a:t>
            </a:fld>
            <a:endParaRPr lang="ro-RO"/>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hf hdr="0" dt="0"/>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8.wmf"/><Relationship Id="rId3" Type="http://schemas.openxmlformats.org/officeDocument/2006/relationships/image" Target="../media/image9.png"/><Relationship Id="rId7"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7.wmf"/><Relationship Id="rId5" Type="http://schemas.openxmlformats.org/officeDocument/2006/relationships/oleObject" Target="../embeddings/oleObject1.bin"/><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Image_161" TargetMode="External"/><Relationship Id="rId2" Type="http://schemas.openxmlformats.org/officeDocument/2006/relationships/image" Target="../media/image15.jpeg"/><Relationship Id="rId1" Type="http://schemas.openxmlformats.org/officeDocument/2006/relationships/slideLayout" Target="../slideLayouts/slideLayout4.xml"/><Relationship Id="rId5" Type="http://schemas.openxmlformats.org/officeDocument/2006/relationships/image" Target="Image_155" TargetMode="Externa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file:///C:\Users\John\Desktop\Image_81" TargetMode="External"/><Relationship Id="rId2" Type="http://schemas.openxmlformats.org/officeDocument/2006/relationships/image" Target="../media/image17.jpeg"/><Relationship Id="rId1" Type="http://schemas.openxmlformats.org/officeDocument/2006/relationships/slideLayout" Target="../slideLayouts/slideLayout4.xml"/><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Image_160" TargetMode="External"/><Relationship Id="rId2" Type="http://schemas.openxmlformats.org/officeDocument/2006/relationships/image" Target="../media/image19.jpeg"/><Relationship Id="rId1" Type="http://schemas.openxmlformats.org/officeDocument/2006/relationships/slideLayout" Target="../slideLayouts/slideLayout4.xml"/><Relationship Id="rId5" Type="http://schemas.openxmlformats.org/officeDocument/2006/relationships/image" Target="Image_46" TargetMode="External"/><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x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Image_126" TargetMode="External"/><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Image_148" TargetMode="External"/><Relationship Id="rId2" Type="http://schemas.openxmlformats.org/officeDocument/2006/relationships/image" Target="../media/image25.png"/><Relationship Id="rId1" Type="http://schemas.openxmlformats.org/officeDocument/2006/relationships/slideLayout" Target="../slideLayouts/slideLayout4.xml"/><Relationship Id="rId5" Type="http://schemas.openxmlformats.org/officeDocument/2006/relationships/image" Target="Image_39" TargetMode="Externa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Image_53" TargetMode="External"/><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image" Target="Image_142" TargetMode="Externa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Image_68" TargetMode="External"/><Relationship Id="rId2" Type="http://schemas.openxmlformats.org/officeDocument/2006/relationships/image" Target="../media/image29.png"/><Relationship Id="rId1" Type="http://schemas.openxmlformats.org/officeDocument/2006/relationships/slideLayout" Target="../slideLayouts/slideLayout2.xml"/><Relationship Id="rId5" Type="http://schemas.openxmlformats.org/officeDocument/2006/relationships/image" Target="Image_41" TargetMode="External"/><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Image_70" TargetMode="External"/><Relationship Id="rId2" Type="http://schemas.openxmlformats.org/officeDocument/2006/relationships/image" Target="../media/image31.jpeg"/><Relationship Id="rId1" Type="http://schemas.openxmlformats.org/officeDocument/2006/relationships/slideLayout" Target="../slideLayouts/slideLayout2.xml"/><Relationship Id="rId5" Type="http://schemas.openxmlformats.org/officeDocument/2006/relationships/image" Target="Image_79" TargetMode="External"/><Relationship Id="rId4" Type="http://schemas.openxmlformats.org/officeDocument/2006/relationships/image" Target="../media/image32.jpeg"/></Relationships>
</file>

<file path=ppt/slides/_rels/slide2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Image_72" TargetMode="External"/><Relationship Id="rId2" Type="http://schemas.openxmlformats.org/officeDocument/2006/relationships/image" Target="../media/image34.jpeg"/><Relationship Id="rId1" Type="http://schemas.openxmlformats.org/officeDocument/2006/relationships/slideLayout" Target="../slideLayouts/slideLayout2.xml"/><Relationship Id="rId5" Type="http://schemas.openxmlformats.org/officeDocument/2006/relationships/image" Target="Image_88" TargetMode="External"/><Relationship Id="rId4" Type="http://schemas.openxmlformats.org/officeDocument/2006/relationships/image" Target="../media/image35.jpeg"/></Relationships>
</file>

<file path=ppt/slides/_rels/slide2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image" Target="Image_67"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3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xml"/><Relationship Id="rId4" Type="http://schemas.openxmlformats.org/officeDocument/2006/relationships/image" Target="../media/image54.jpeg"/></Relationships>
</file>

<file path=ppt/slides/_rels/slide4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file:///C:\Users\John\Desktop\Image_81" TargetMode="External"/><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4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slideLayout" Target="../slideLayouts/slideLayout2.xml"/><Relationship Id="rId1" Type="http://schemas.openxmlformats.org/officeDocument/2006/relationships/video" Target="file:///H:\_pers\facultate\AN%204\LICENTA\SfM\prezentare\test.swf"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slideLayout" Target="../slideLayouts/slideLayout2.xml"/><Relationship Id="rId1" Type="http://schemas.openxmlformats.org/officeDocument/2006/relationships/video" Target="file:///H:\_pers\facultate\AN%204\LICENTA\SfM\prezentare\baraj.sw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07950" y="1557338"/>
            <a:ext cx="8928100" cy="2159000"/>
          </a:xfrm>
          <a:prstGeom prst="rect">
            <a:avLst/>
          </a:prstGeom>
          <a:effectLst/>
        </p:spPr>
        <p:txBody>
          <a:bodyPr anchor="b"/>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marL="182880" fontAlgn="auto">
              <a:spcAft>
                <a:spcPts val="0"/>
              </a:spcAft>
              <a:defRPr/>
            </a:pPr>
            <a:r>
              <a:rPr lang="en-US" sz="3000" b="1" dirty="0" err="1" smtClean="0">
                <a:solidFill>
                  <a:srgbClr val="0070C0"/>
                </a:solidFill>
                <a:effectLst/>
              </a:rPr>
              <a:t>Structuri</a:t>
            </a:r>
            <a:r>
              <a:rPr lang="en-US" sz="3000" b="1" dirty="0" smtClean="0">
                <a:solidFill>
                  <a:srgbClr val="0070C0"/>
                </a:solidFill>
                <a:effectLst/>
              </a:rPr>
              <a:t> din </a:t>
            </a:r>
            <a:r>
              <a:rPr lang="en-US" sz="3000" b="1" dirty="0" err="1" smtClean="0">
                <a:solidFill>
                  <a:srgbClr val="0070C0"/>
                </a:solidFill>
                <a:effectLst/>
              </a:rPr>
              <a:t>Mi</a:t>
            </a:r>
            <a:r>
              <a:rPr lang="ro-RO" sz="3000" b="1" dirty="0" smtClean="0">
                <a:solidFill>
                  <a:srgbClr val="0070C0"/>
                </a:solidFill>
                <a:effectLst/>
              </a:rPr>
              <a:t>şcare </a:t>
            </a:r>
            <a:r>
              <a:rPr lang="en-US" sz="3000" b="1" dirty="0" smtClean="0">
                <a:effectLst/>
              </a:rPr>
              <a:t/>
            </a:r>
            <a:br>
              <a:rPr lang="en-US" sz="3000" b="1" dirty="0" smtClean="0">
                <a:effectLst/>
              </a:rPr>
            </a:br>
            <a:r>
              <a:rPr lang="en-US" sz="3000" dirty="0" err="1" smtClean="0">
                <a:effectLst/>
              </a:rPr>
              <a:t>studiu</a:t>
            </a:r>
            <a:r>
              <a:rPr lang="en-US" sz="3000" dirty="0" smtClean="0">
                <a:effectLst/>
              </a:rPr>
              <a:t> </a:t>
            </a:r>
            <a:r>
              <a:rPr lang="en-US" sz="3000" dirty="0" err="1" smtClean="0">
                <a:effectLst/>
              </a:rPr>
              <a:t>comparativ</a:t>
            </a:r>
            <a:endParaRPr lang="ro-RO" sz="3000" dirty="0"/>
          </a:p>
        </p:txBody>
      </p:sp>
      <p:sp>
        <p:nvSpPr>
          <p:cNvPr id="3" name="Slide Number Placeholder 2"/>
          <p:cNvSpPr>
            <a:spLocks noGrp="1"/>
          </p:cNvSpPr>
          <p:nvPr>
            <p:ph type="sldNum" sz="quarter" idx="12"/>
          </p:nvPr>
        </p:nvSpPr>
        <p:spPr/>
        <p:txBody>
          <a:bodyPr/>
          <a:lstStyle/>
          <a:p>
            <a:pPr>
              <a:defRPr/>
            </a:pPr>
            <a:fld id="{6A2D350C-F899-4EDF-91AB-3A15D1B37ACA}" type="slidenum">
              <a:rPr lang="ro-RO" smtClean="0"/>
              <a:pPr>
                <a:defRPr/>
              </a:pPr>
              <a:t>1</a:t>
            </a:fld>
            <a:endParaRPr lang="ro-RO"/>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531813" y="1412875"/>
            <a:ext cx="8280400" cy="4248150"/>
          </a:xfrm>
          <a:prstGeom prst="rect">
            <a:avLst/>
          </a:prstGeom>
        </p:spPr>
        <p:txBody>
          <a:bodyPr/>
          <a:lst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a:lstStyle>
          <a:p>
            <a:pPr marL="0" indent="0" algn="just" fontAlgn="auto">
              <a:spcAft>
                <a:spcPts val="0"/>
              </a:spcAft>
              <a:buFont typeface="Arial" pitchFamily="34" charset="0"/>
              <a:buNone/>
              <a:defRPr/>
            </a:pPr>
            <a:r>
              <a:rPr lang="en-US" sz="1700" b="1" dirty="0" err="1" smtClean="0">
                <a:solidFill>
                  <a:srgbClr val="0070C0"/>
                </a:solidFill>
              </a:rPr>
              <a:t>Introducere</a:t>
            </a:r>
            <a:r>
              <a:rPr lang="en-US" sz="1700" b="1" dirty="0" smtClean="0">
                <a:solidFill>
                  <a:srgbClr val="0070C0"/>
                </a:solidFill>
              </a:rPr>
              <a:t> </a:t>
            </a:r>
            <a:r>
              <a:rPr lang="ro-RO" sz="1700" b="1" dirty="0" smtClean="0">
                <a:solidFill>
                  <a:srgbClr val="0070C0"/>
                </a:solidFill>
              </a:rPr>
              <a:t>în SfM </a:t>
            </a:r>
            <a:r>
              <a:rPr lang="en-US" sz="1700" dirty="0" smtClean="0">
                <a:solidFill>
                  <a:schemeClr val="bg2">
                    <a:lumMod val="25000"/>
                  </a:schemeClr>
                </a:solidFill>
              </a:rPr>
              <a:t>- </a:t>
            </a:r>
            <a:r>
              <a:rPr lang="en-US" sz="1700" dirty="0" err="1">
                <a:solidFill>
                  <a:schemeClr val="bg2">
                    <a:lumMod val="25000"/>
                  </a:schemeClr>
                </a:solidFill>
              </a:rPr>
              <a:t>A</a:t>
            </a:r>
            <a:r>
              <a:rPr lang="en-US" sz="1700" dirty="0" err="1" smtClean="0">
                <a:solidFill>
                  <a:schemeClr val="bg2">
                    <a:lumMod val="25000"/>
                  </a:schemeClr>
                </a:solidFill>
              </a:rPr>
              <a:t>specte</a:t>
            </a:r>
            <a:r>
              <a:rPr lang="en-US" sz="1700" dirty="0" smtClean="0">
                <a:solidFill>
                  <a:schemeClr val="bg2">
                    <a:lumMod val="25000"/>
                  </a:schemeClr>
                </a:solidFill>
              </a:rPr>
              <a:t> </a:t>
            </a:r>
            <a:r>
              <a:rPr lang="en-US" sz="1700" dirty="0" err="1" smtClean="0">
                <a:solidFill>
                  <a:schemeClr val="bg2">
                    <a:lumMod val="25000"/>
                  </a:schemeClr>
                </a:solidFill>
              </a:rPr>
              <a:t>teoretice</a:t>
            </a:r>
            <a:endParaRPr lang="en-US" sz="1700" dirty="0" smtClean="0">
              <a:solidFill>
                <a:schemeClr val="bg2">
                  <a:lumMod val="25000"/>
                </a:schemeClr>
              </a:solidFill>
            </a:endParaRPr>
          </a:p>
          <a:p>
            <a:pPr marL="0" indent="0" algn="just" fontAlgn="auto">
              <a:spcAft>
                <a:spcPts val="0"/>
              </a:spcAft>
              <a:buFont typeface="Arial" pitchFamily="34" charset="0"/>
              <a:buNone/>
              <a:defRPr/>
            </a:pPr>
            <a:r>
              <a:rPr lang="en-US" sz="1700" dirty="0">
                <a:solidFill>
                  <a:schemeClr val="bg2">
                    <a:lumMod val="25000"/>
                  </a:schemeClr>
                </a:solidFill>
              </a:rPr>
              <a:t>	</a:t>
            </a:r>
            <a:r>
              <a:rPr lang="en-US" sz="1700" dirty="0" smtClean="0">
                <a:solidFill>
                  <a:schemeClr val="bg2">
                    <a:lumMod val="25000"/>
                  </a:schemeClr>
                </a:solidFill>
              </a:rPr>
              <a:t>	</a:t>
            </a:r>
            <a:r>
              <a:rPr lang="ro-RO" sz="1700" dirty="0" smtClean="0">
                <a:solidFill>
                  <a:schemeClr val="bg2">
                    <a:lumMod val="25000"/>
                  </a:schemeClr>
                </a:solidFill>
              </a:rPr>
              <a:t> </a:t>
            </a:r>
            <a:r>
              <a:rPr lang="ro-RO" sz="1700" dirty="0" smtClean="0">
                <a:solidFill>
                  <a:schemeClr val="bg2">
                    <a:lumMod val="25000"/>
                  </a:schemeClr>
                </a:solidFill>
              </a:rPr>
              <a:t> </a:t>
            </a:r>
            <a:r>
              <a:rPr lang="en-US" sz="1700" dirty="0" smtClean="0">
                <a:solidFill>
                  <a:schemeClr val="bg2">
                    <a:lumMod val="25000"/>
                  </a:schemeClr>
                </a:solidFill>
              </a:rPr>
              <a:t>- </a:t>
            </a:r>
            <a:r>
              <a:rPr lang="en-US" sz="1700" dirty="0" err="1" smtClean="0">
                <a:solidFill>
                  <a:schemeClr val="bg2">
                    <a:lumMod val="25000"/>
                  </a:schemeClr>
                </a:solidFill>
              </a:rPr>
              <a:t>Suportul</a:t>
            </a:r>
            <a:r>
              <a:rPr lang="en-US" sz="1700" dirty="0" smtClean="0">
                <a:solidFill>
                  <a:schemeClr val="bg2">
                    <a:lumMod val="25000"/>
                  </a:schemeClr>
                </a:solidFill>
              </a:rPr>
              <a:t> </a:t>
            </a:r>
            <a:r>
              <a:rPr lang="en-US" sz="1700" dirty="0" err="1" smtClean="0">
                <a:solidFill>
                  <a:schemeClr val="bg2">
                    <a:lumMod val="25000"/>
                  </a:schemeClr>
                </a:solidFill>
              </a:rPr>
              <a:t>metodei</a:t>
            </a:r>
            <a:endParaRPr lang="en-US" sz="1700" dirty="0" smtClean="0">
              <a:solidFill>
                <a:schemeClr val="bg2">
                  <a:lumMod val="25000"/>
                </a:schemeClr>
              </a:solidFill>
            </a:endParaRPr>
          </a:p>
          <a:p>
            <a:pPr marL="0" indent="0" algn="just" fontAlgn="auto">
              <a:spcAft>
                <a:spcPts val="0"/>
              </a:spcAft>
              <a:buFont typeface="Arial" pitchFamily="34" charset="0"/>
              <a:buNone/>
              <a:defRPr/>
            </a:pPr>
            <a:r>
              <a:rPr lang="en-US" sz="1700" dirty="0">
                <a:solidFill>
                  <a:schemeClr val="bg2">
                    <a:lumMod val="25000"/>
                  </a:schemeClr>
                </a:solidFill>
              </a:rPr>
              <a:t>	</a:t>
            </a:r>
            <a:r>
              <a:rPr lang="en-US" sz="1700" dirty="0" smtClean="0">
                <a:solidFill>
                  <a:schemeClr val="bg2">
                    <a:lumMod val="25000"/>
                  </a:schemeClr>
                </a:solidFill>
              </a:rPr>
              <a:t>	</a:t>
            </a:r>
            <a:r>
              <a:rPr lang="ro-RO" sz="1700" dirty="0" smtClean="0">
                <a:solidFill>
                  <a:schemeClr val="bg2">
                    <a:lumMod val="25000"/>
                  </a:schemeClr>
                </a:solidFill>
              </a:rPr>
              <a:t>  </a:t>
            </a:r>
            <a:r>
              <a:rPr lang="en-US" sz="1700" dirty="0" smtClean="0">
                <a:solidFill>
                  <a:schemeClr val="bg2">
                    <a:lumMod val="25000"/>
                  </a:schemeClr>
                </a:solidFill>
              </a:rPr>
              <a:t>- </a:t>
            </a:r>
            <a:r>
              <a:rPr lang="en-US" sz="1700" dirty="0" err="1" smtClean="0">
                <a:solidFill>
                  <a:schemeClr val="bg2">
                    <a:lumMod val="25000"/>
                  </a:schemeClr>
                </a:solidFill>
              </a:rPr>
              <a:t>Modul</a:t>
            </a:r>
            <a:r>
              <a:rPr lang="en-US" sz="1700" dirty="0" smtClean="0">
                <a:solidFill>
                  <a:schemeClr val="bg2">
                    <a:lumMod val="25000"/>
                  </a:schemeClr>
                </a:solidFill>
              </a:rPr>
              <a:t> de </a:t>
            </a:r>
            <a:r>
              <a:rPr lang="en-US" sz="1700" dirty="0" err="1" smtClean="0">
                <a:solidFill>
                  <a:schemeClr val="bg2">
                    <a:lumMod val="25000"/>
                  </a:schemeClr>
                </a:solidFill>
              </a:rPr>
              <a:t>formare</a:t>
            </a:r>
            <a:r>
              <a:rPr lang="en-US" sz="1700" dirty="0" smtClean="0">
                <a:solidFill>
                  <a:schemeClr val="bg2">
                    <a:lumMod val="25000"/>
                  </a:schemeClr>
                </a:solidFill>
              </a:rPr>
              <a:t> al </a:t>
            </a:r>
            <a:r>
              <a:rPr lang="en-US" sz="1700" dirty="0" err="1" smtClean="0">
                <a:solidFill>
                  <a:schemeClr val="bg2">
                    <a:lumMod val="25000"/>
                  </a:schemeClr>
                </a:solidFill>
              </a:rPr>
              <a:t>imaginii</a:t>
            </a:r>
            <a:endParaRPr lang="en-US" sz="1700" dirty="0" smtClean="0">
              <a:solidFill>
                <a:schemeClr val="bg2">
                  <a:lumMod val="25000"/>
                </a:schemeClr>
              </a:solidFill>
            </a:endParaRPr>
          </a:p>
          <a:p>
            <a:pPr marL="0" indent="0" algn="just" fontAlgn="auto">
              <a:spcAft>
                <a:spcPts val="0"/>
              </a:spcAft>
              <a:buFont typeface="Arial" pitchFamily="34" charset="0"/>
              <a:buNone/>
              <a:defRPr/>
            </a:pPr>
            <a:r>
              <a:rPr lang="en-US" sz="1700" dirty="0">
                <a:solidFill>
                  <a:schemeClr val="bg2">
                    <a:lumMod val="25000"/>
                  </a:schemeClr>
                </a:solidFill>
              </a:rPr>
              <a:t>	</a:t>
            </a:r>
            <a:r>
              <a:rPr lang="en-US" sz="1700" dirty="0" smtClean="0">
                <a:solidFill>
                  <a:schemeClr val="bg2">
                    <a:lumMod val="25000"/>
                  </a:schemeClr>
                </a:solidFill>
              </a:rPr>
              <a:t>	</a:t>
            </a:r>
            <a:r>
              <a:rPr lang="ro-RO" sz="1700" dirty="0" smtClean="0">
                <a:solidFill>
                  <a:schemeClr val="bg2">
                    <a:lumMod val="25000"/>
                  </a:schemeClr>
                </a:solidFill>
              </a:rPr>
              <a:t>  </a:t>
            </a:r>
            <a:r>
              <a:rPr lang="en-US" sz="1700" dirty="0" smtClean="0">
                <a:solidFill>
                  <a:schemeClr val="bg2">
                    <a:lumMod val="25000"/>
                  </a:schemeClr>
                </a:solidFill>
              </a:rPr>
              <a:t>- </a:t>
            </a:r>
            <a:r>
              <a:rPr lang="en-US" sz="1700" dirty="0" err="1" smtClean="0">
                <a:solidFill>
                  <a:schemeClr val="bg2">
                    <a:lumMod val="25000"/>
                  </a:schemeClr>
                </a:solidFill>
              </a:rPr>
              <a:t>Principalele</a:t>
            </a:r>
            <a:r>
              <a:rPr lang="en-US" sz="1700" dirty="0" smtClean="0">
                <a:solidFill>
                  <a:schemeClr val="bg2">
                    <a:lumMod val="25000"/>
                  </a:schemeClr>
                </a:solidFill>
              </a:rPr>
              <a:t> </a:t>
            </a:r>
            <a:r>
              <a:rPr lang="en-US" sz="1700" dirty="0" err="1" smtClean="0">
                <a:solidFill>
                  <a:schemeClr val="bg2">
                    <a:lumMod val="25000"/>
                  </a:schemeClr>
                </a:solidFill>
              </a:rPr>
              <a:t>etape</a:t>
            </a:r>
            <a:r>
              <a:rPr lang="en-US" sz="1700" dirty="0" smtClean="0">
                <a:solidFill>
                  <a:schemeClr val="bg2">
                    <a:lumMod val="25000"/>
                  </a:schemeClr>
                </a:solidFill>
              </a:rPr>
              <a:t> </a:t>
            </a:r>
            <a:r>
              <a:rPr lang="en-US" sz="1700" dirty="0" err="1" smtClean="0">
                <a:solidFill>
                  <a:schemeClr val="bg2">
                    <a:lumMod val="25000"/>
                  </a:schemeClr>
                </a:solidFill>
              </a:rPr>
              <a:t>SfM</a:t>
            </a:r>
            <a:endParaRPr lang="en-US" sz="1700" dirty="0" smtClean="0">
              <a:solidFill>
                <a:schemeClr val="bg2">
                  <a:lumMod val="25000"/>
                </a:schemeClr>
              </a:solidFill>
            </a:endParaRPr>
          </a:p>
          <a:p>
            <a:pPr marL="0" indent="0" algn="just" fontAlgn="auto">
              <a:spcAft>
                <a:spcPts val="0"/>
              </a:spcAft>
              <a:buFont typeface="Arial" pitchFamily="34" charset="0"/>
              <a:buNone/>
              <a:defRPr/>
            </a:pPr>
            <a:r>
              <a:rPr lang="en-US" sz="1700" dirty="0">
                <a:solidFill>
                  <a:schemeClr val="bg2">
                    <a:lumMod val="25000"/>
                  </a:schemeClr>
                </a:solidFill>
              </a:rPr>
              <a:t>	</a:t>
            </a:r>
            <a:r>
              <a:rPr lang="en-US" sz="1700" dirty="0" smtClean="0">
                <a:solidFill>
                  <a:schemeClr val="bg2">
                    <a:lumMod val="25000"/>
                  </a:schemeClr>
                </a:solidFill>
              </a:rPr>
              <a:t>	</a:t>
            </a:r>
            <a:r>
              <a:rPr lang="ro-RO" sz="1700" dirty="0" smtClean="0">
                <a:solidFill>
                  <a:schemeClr val="bg2">
                    <a:lumMod val="25000"/>
                  </a:schemeClr>
                </a:solidFill>
              </a:rPr>
              <a:t>  </a:t>
            </a:r>
            <a:r>
              <a:rPr lang="en-US" sz="1700" dirty="0" smtClean="0">
                <a:solidFill>
                  <a:schemeClr val="bg2">
                    <a:lumMod val="25000"/>
                  </a:schemeClr>
                </a:solidFill>
              </a:rPr>
              <a:t>- </a:t>
            </a:r>
            <a:r>
              <a:rPr lang="en-US" sz="1700" dirty="0" err="1" smtClean="0">
                <a:solidFill>
                  <a:schemeClr val="bg2">
                    <a:lumMod val="25000"/>
                  </a:schemeClr>
                </a:solidFill>
              </a:rPr>
              <a:t>Compararea</a:t>
            </a:r>
            <a:r>
              <a:rPr lang="en-US" sz="1700" dirty="0" smtClean="0">
                <a:solidFill>
                  <a:schemeClr val="bg2">
                    <a:lumMod val="25000"/>
                  </a:schemeClr>
                </a:solidFill>
              </a:rPr>
              <a:t> </a:t>
            </a:r>
            <a:r>
              <a:rPr lang="en-US" sz="1700" dirty="0" err="1" smtClean="0">
                <a:solidFill>
                  <a:schemeClr val="bg2">
                    <a:lumMod val="25000"/>
                  </a:schemeClr>
                </a:solidFill>
              </a:rPr>
              <a:t>descriptorilor</a:t>
            </a:r>
            <a:endParaRPr lang="ro-RO" sz="1700" dirty="0" smtClean="0">
              <a:solidFill>
                <a:schemeClr val="bg2">
                  <a:lumMod val="25000"/>
                </a:schemeClr>
              </a:solidFill>
            </a:endParaRPr>
          </a:p>
          <a:p>
            <a:pPr marL="0" indent="0" algn="just" fontAlgn="auto">
              <a:spcAft>
                <a:spcPts val="0"/>
              </a:spcAft>
              <a:buFont typeface="Arial" pitchFamily="34" charset="0"/>
              <a:buNone/>
              <a:defRPr/>
            </a:pPr>
            <a:r>
              <a:rPr lang="ro-RO" sz="1700" b="1" dirty="0" smtClean="0">
                <a:solidFill>
                  <a:srgbClr val="0070C0"/>
                </a:solidFill>
              </a:rPr>
              <a:t>Desfășurarea etapei de teren </a:t>
            </a:r>
            <a:r>
              <a:rPr lang="ro-RO" sz="1700" dirty="0" smtClean="0">
                <a:solidFill>
                  <a:schemeClr val="bg2">
                    <a:lumMod val="25000"/>
                  </a:schemeClr>
                </a:solidFill>
              </a:rPr>
              <a:t>-</a:t>
            </a:r>
            <a:r>
              <a:rPr lang="en-US" sz="1700" dirty="0" smtClean="0">
                <a:solidFill>
                  <a:schemeClr val="bg2">
                    <a:lumMod val="25000"/>
                  </a:schemeClr>
                </a:solidFill>
              </a:rPr>
              <a:t> </a:t>
            </a:r>
            <a:r>
              <a:rPr lang="ro-RO" sz="1700" dirty="0" smtClean="0">
                <a:solidFill>
                  <a:schemeClr val="bg2">
                    <a:lumMod val="25000"/>
                  </a:schemeClr>
                </a:solidFill>
              </a:rPr>
              <a:t>Măsurătoarea cu stația totală</a:t>
            </a:r>
          </a:p>
          <a:p>
            <a:pPr marL="0" indent="0" algn="just" fontAlgn="auto">
              <a:spcAft>
                <a:spcPts val="0"/>
              </a:spcAft>
              <a:buFont typeface="Arial" pitchFamily="34" charset="0"/>
              <a:buNone/>
              <a:defRPr/>
            </a:pPr>
            <a:r>
              <a:rPr lang="ro-RO" sz="1700" dirty="0">
                <a:solidFill>
                  <a:schemeClr val="bg2">
                    <a:lumMod val="25000"/>
                  </a:schemeClr>
                </a:solidFill>
              </a:rPr>
              <a:t>	</a:t>
            </a:r>
            <a:r>
              <a:rPr lang="ro-RO" sz="1700" dirty="0" smtClean="0">
                <a:solidFill>
                  <a:schemeClr val="bg2">
                    <a:lumMod val="25000"/>
                  </a:schemeClr>
                </a:solidFill>
              </a:rPr>
              <a:t>	</a:t>
            </a:r>
            <a:r>
              <a:rPr lang="ro-RO" sz="1700" dirty="0">
                <a:solidFill>
                  <a:schemeClr val="bg2">
                    <a:lumMod val="25000"/>
                  </a:schemeClr>
                </a:solidFill>
              </a:rPr>
              <a:t> </a:t>
            </a:r>
            <a:r>
              <a:rPr lang="ro-RO" sz="1700" dirty="0" smtClean="0">
                <a:solidFill>
                  <a:schemeClr val="bg2">
                    <a:lumMod val="25000"/>
                  </a:schemeClr>
                </a:solidFill>
              </a:rPr>
              <a:t>          </a:t>
            </a:r>
            <a:r>
              <a:rPr lang="en-US" sz="1700" dirty="0" smtClean="0">
                <a:solidFill>
                  <a:schemeClr val="bg2">
                    <a:lumMod val="25000"/>
                  </a:schemeClr>
                </a:solidFill>
              </a:rPr>
              <a:t> </a:t>
            </a:r>
            <a:r>
              <a:rPr lang="ro-RO" sz="1700" dirty="0" smtClean="0">
                <a:solidFill>
                  <a:schemeClr val="bg2">
                    <a:lumMod val="25000"/>
                  </a:schemeClr>
                </a:solidFill>
              </a:rPr>
              <a:t>         </a:t>
            </a:r>
            <a:r>
              <a:rPr lang="ro-RO" sz="1700" dirty="0" smtClean="0">
                <a:solidFill>
                  <a:schemeClr val="bg2">
                    <a:lumMod val="25000"/>
                  </a:schemeClr>
                </a:solidFill>
              </a:rPr>
              <a:t>- </a:t>
            </a:r>
            <a:r>
              <a:rPr lang="en-US" sz="1700" dirty="0" smtClean="0">
                <a:solidFill>
                  <a:schemeClr val="bg2">
                    <a:lumMod val="25000"/>
                  </a:schemeClr>
                </a:solidFill>
              </a:rPr>
              <a:t>M</a:t>
            </a:r>
            <a:r>
              <a:rPr lang="ro-RO" sz="1700" dirty="0" smtClean="0">
                <a:solidFill>
                  <a:schemeClr val="bg2">
                    <a:lumMod val="25000"/>
                  </a:schemeClr>
                </a:solidFill>
              </a:rPr>
              <a:t>ăsurătoarea cu aparatul foto</a:t>
            </a:r>
          </a:p>
          <a:p>
            <a:pPr marL="0" indent="0" algn="just" fontAlgn="auto">
              <a:spcAft>
                <a:spcPts val="0"/>
              </a:spcAft>
              <a:buFont typeface="Arial" pitchFamily="34" charset="0"/>
              <a:buNone/>
              <a:defRPr/>
            </a:pPr>
            <a:r>
              <a:rPr lang="ro-RO" sz="1700" b="1" dirty="0">
                <a:solidFill>
                  <a:srgbClr val="0070C0"/>
                </a:solidFill>
              </a:rPr>
              <a:t>Obţinerea modelului propriu</a:t>
            </a:r>
            <a:r>
              <a:rPr lang="en-US" sz="1700" b="1" dirty="0">
                <a:solidFill>
                  <a:srgbClr val="0070C0"/>
                </a:solidFill>
              </a:rPr>
              <a:t>-</a:t>
            </a:r>
            <a:r>
              <a:rPr lang="en-US" sz="1700" b="1" dirty="0" err="1">
                <a:solidFill>
                  <a:srgbClr val="0070C0"/>
                </a:solidFill>
              </a:rPr>
              <a:t>zis</a:t>
            </a:r>
            <a:r>
              <a:rPr lang="ro-RO" sz="1700" b="1" dirty="0">
                <a:solidFill>
                  <a:srgbClr val="0070C0"/>
                </a:solidFill>
              </a:rPr>
              <a:t> </a:t>
            </a:r>
            <a:r>
              <a:rPr lang="ro-RO" sz="1700" b="1" dirty="0" smtClean="0">
                <a:solidFill>
                  <a:srgbClr val="0070C0"/>
                </a:solidFill>
              </a:rPr>
              <a:t>SfM</a:t>
            </a:r>
          </a:p>
          <a:p>
            <a:pPr marL="0" indent="0" algn="just" fontAlgn="auto">
              <a:spcAft>
                <a:spcPts val="0"/>
              </a:spcAft>
              <a:buFont typeface="Arial" pitchFamily="34" charset="0"/>
              <a:buNone/>
              <a:defRPr/>
            </a:pPr>
            <a:r>
              <a:rPr lang="ro-RO" sz="1700" b="1" dirty="0">
                <a:solidFill>
                  <a:srgbClr val="0070C0"/>
                </a:solidFill>
              </a:rPr>
              <a:t>Verificarea metodei SfM. Studiu comparativ  </a:t>
            </a:r>
            <a:r>
              <a:rPr lang="ro-RO" sz="1700" dirty="0">
                <a:solidFill>
                  <a:schemeClr val="bg2">
                    <a:lumMod val="25000"/>
                  </a:schemeClr>
                </a:solidFill>
              </a:rPr>
              <a:t>- Precizie</a:t>
            </a:r>
          </a:p>
          <a:p>
            <a:pPr marL="0" indent="0" algn="just" fontAlgn="auto">
              <a:spcAft>
                <a:spcPts val="0"/>
              </a:spcAft>
              <a:buFont typeface="Arial" pitchFamily="34" charset="0"/>
              <a:buNone/>
              <a:defRPr/>
            </a:pPr>
            <a:r>
              <a:rPr lang="ro-RO" sz="1700" dirty="0">
                <a:solidFill>
                  <a:schemeClr val="bg2">
                    <a:lumMod val="25000"/>
                  </a:schemeClr>
                </a:solidFill>
              </a:rPr>
              <a:t>				</a:t>
            </a:r>
            <a:r>
              <a:rPr lang="ro-RO" sz="1700" dirty="0" smtClean="0">
                <a:solidFill>
                  <a:schemeClr val="bg2">
                    <a:lumMod val="25000"/>
                  </a:schemeClr>
                </a:solidFill>
              </a:rPr>
              <a:t>            </a:t>
            </a:r>
            <a:r>
              <a:rPr lang="en-US" sz="1700" dirty="0" smtClean="0">
                <a:solidFill>
                  <a:schemeClr val="bg2">
                    <a:lumMod val="25000"/>
                  </a:schemeClr>
                </a:solidFill>
              </a:rPr>
              <a:t>  </a:t>
            </a:r>
            <a:r>
              <a:rPr lang="ro-RO" sz="1700" dirty="0" smtClean="0">
                <a:solidFill>
                  <a:schemeClr val="bg2">
                    <a:lumMod val="25000"/>
                  </a:schemeClr>
                </a:solidFill>
              </a:rPr>
              <a:t>   </a:t>
            </a:r>
            <a:r>
              <a:rPr lang="ro-RO" sz="1700" dirty="0" smtClean="0">
                <a:solidFill>
                  <a:schemeClr val="bg2">
                    <a:lumMod val="25000"/>
                  </a:schemeClr>
                </a:solidFill>
              </a:rPr>
              <a:t>- </a:t>
            </a:r>
            <a:r>
              <a:rPr lang="ro-RO" sz="1700" dirty="0">
                <a:solidFill>
                  <a:schemeClr val="bg2">
                    <a:lumMod val="25000"/>
                  </a:schemeClr>
                </a:solidFill>
              </a:rPr>
              <a:t>Analiză </a:t>
            </a:r>
            <a:r>
              <a:rPr lang="ro-RO" sz="1700" dirty="0" smtClean="0">
                <a:solidFill>
                  <a:schemeClr val="bg2">
                    <a:lumMod val="25000"/>
                  </a:schemeClr>
                </a:solidFill>
              </a:rPr>
              <a:t>multicriterială</a:t>
            </a:r>
          </a:p>
          <a:p>
            <a:pPr marL="0" indent="0" algn="just" fontAlgn="auto">
              <a:spcAft>
                <a:spcPts val="0"/>
              </a:spcAft>
              <a:buFont typeface="Arial" pitchFamily="34" charset="0"/>
              <a:buNone/>
              <a:defRPr/>
            </a:pPr>
            <a:r>
              <a:rPr lang="ro-RO" sz="1700" b="1" dirty="0">
                <a:solidFill>
                  <a:srgbClr val="0070C0"/>
                </a:solidFill>
              </a:rPr>
              <a:t>Produsele SfM </a:t>
            </a:r>
            <a:r>
              <a:rPr lang="ro-RO" sz="1700" dirty="0">
                <a:solidFill>
                  <a:schemeClr val="bg2">
                    <a:lumMod val="25000"/>
                  </a:schemeClr>
                </a:solidFill>
              </a:rPr>
              <a:t>- Clasice</a:t>
            </a:r>
          </a:p>
          <a:p>
            <a:pPr marL="0" indent="0" algn="just" fontAlgn="auto">
              <a:spcAft>
                <a:spcPts val="0"/>
              </a:spcAft>
              <a:buFont typeface="Arial" pitchFamily="34" charset="0"/>
              <a:buNone/>
              <a:defRPr/>
            </a:pPr>
            <a:r>
              <a:rPr lang="ro-RO" sz="1700" dirty="0">
                <a:solidFill>
                  <a:schemeClr val="bg2">
                    <a:lumMod val="25000"/>
                  </a:schemeClr>
                </a:solidFill>
              </a:rPr>
              <a:t>	    </a:t>
            </a:r>
            <a:r>
              <a:rPr lang="ro-RO" sz="1700" dirty="0" smtClean="0">
                <a:solidFill>
                  <a:schemeClr val="bg2">
                    <a:lumMod val="25000"/>
                  </a:schemeClr>
                </a:solidFill>
              </a:rPr>
              <a:t>      </a:t>
            </a:r>
            <a:r>
              <a:rPr lang="ro-RO" sz="1700" dirty="0">
                <a:solidFill>
                  <a:schemeClr val="bg2">
                    <a:lumMod val="25000"/>
                  </a:schemeClr>
                </a:solidFill>
              </a:rPr>
              <a:t>- Alternative</a:t>
            </a:r>
          </a:p>
          <a:p>
            <a:pPr marL="0" indent="0" algn="just" fontAlgn="auto">
              <a:spcAft>
                <a:spcPts val="0"/>
              </a:spcAft>
              <a:buFont typeface="Arial" pitchFamily="34" charset="0"/>
              <a:buNone/>
              <a:defRPr/>
            </a:pPr>
            <a:endParaRPr lang="ro-RO" sz="1700" dirty="0">
              <a:solidFill>
                <a:schemeClr val="bg2">
                  <a:lumMod val="25000"/>
                </a:schemeClr>
              </a:solidFill>
            </a:endParaRPr>
          </a:p>
          <a:p>
            <a:pPr marL="0" indent="0" algn="just" fontAlgn="auto">
              <a:spcAft>
                <a:spcPts val="0"/>
              </a:spcAft>
              <a:buFont typeface="Arial" pitchFamily="34" charset="0"/>
              <a:buNone/>
              <a:defRPr/>
            </a:pPr>
            <a:r>
              <a:rPr lang="ro-RO" sz="1700" dirty="0" smtClean="0">
                <a:solidFill>
                  <a:schemeClr val="bg2">
                    <a:lumMod val="25000"/>
                  </a:schemeClr>
                </a:solidFill>
              </a:rPr>
              <a:t> </a:t>
            </a:r>
            <a:endParaRPr lang="en-US" sz="1700" dirty="0" smtClean="0">
              <a:solidFill>
                <a:schemeClr val="bg2">
                  <a:lumMod val="25000"/>
                </a:schemeClr>
              </a:solidFill>
            </a:endParaRPr>
          </a:p>
          <a:p>
            <a:pPr marL="0" indent="0" algn="just" fontAlgn="auto">
              <a:spcAft>
                <a:spcPts val="0"/>
              </a:spcAft>
              <a:buFont typeface="Arial" pitchFamily="34" charset="0"/>
              <a:buNone/>
              <a:defRPr/>
            </a:pPr>
            <a:endParaRPr lang="en-US" sz="1700" dirty="0" smtClean="0">
              <a:solidFill>
                <a:schemeClr val="bg2">
                  <a:lumMod val="25000"/>
                </a:schemeClr>
              </a:solidFill>
            </a:endParaRPr>
          </a:p>
          <a:p>
            <a:pPr marL="0" indent="0" algn="just" fontAlgn="auto">
              <a:spcAft>
                <a:spcPts val="0"/>
              </a:spcAft>
              <a:buFont typeface="Arial" pitchFamily="34" charset="0"/>
              <a:buNone/>
              <a:defRPr/>
            </a:pPr>
            <a:endParaRPr lang="ro-RO" sz="1700" dirty="0">
              <a:solidFill>
                <a:schemeClr val="bg2">
                  <a:lumMod val="25000"/>
                </a:schemeClr>
              </a:solidFill>
            </a:endParaRPr>
          </a:p>
        </p:txBody>
      </p:sp>
      <p:sp>
        <p:nvSpPr>
          <p:cNvPr id="5" name="Footer Placeholder 4"/>
          <p:cNvSpPr>
            <a:spLocks noGrp="1"/>
          </p:cNvSpPr>
          <p:nvPr>
            <p:ph type="ftr" sz="quarter" idx="11"/>
          </p:nvPr>
        </p:nvSpPr>
        <p:spPr/>
        <p:txBody>
          <a:bodyPr/>
          <a:lstStyle/>
          <a:p>
            <a:pPr>
              <a:defRPr/>
            </a:pPr>
            <a:r>
              <a:rPr lang="en-US" dirty="0"/>
              <a:t>c</a:t>
            </a:r>
            <a:r>
              <a:rPr lang="ro-RO" dirty="0" smtClean="0"/>
              <a:t>uprinsul </a:t>
            </a:r>
            <a:r>
              <a:rPr lang="ro-RO" dirty="0" smtClean="0"/>
              <a:t>prezent</a:t>
            </a:r>
            <a:r>
              <a:rPr lang="ro-RO" dirty="0"/>
              <a:t>ă</a:t>
            </a:r>
            <a:r>
              <a:rPr lang="en-US" dirty="0" err="1" smtClean="0"/>
              <a:t>rii</a:t>
            </a:r>
            <a:endParaRPr lang="ro-RO" dirty="0"/>
          </a:p>
        </p:txBody>
      </p:sp>
      <p:sp>
        <p:nvSpPr>
          <p:cNvPr id="3" name="Slide Number Placeholder 2"/>
          <p:cNvSpPr>
            <a:spLocks noGrp="1"/>
          </p:cNvSpPr>
          <p:nvPr>
            <p:ph type="sldNum" sz="quarter" idx="12"/>
          </p:nvPr>
        </p:nvSpPr>
        <p:spPr/>
        <p:txBody>
          <a:bodyPr/>
          <a:lstStyle/>
          <a:p>
            <a:pPr>
              <a:defRPr/>
            </a:pPr>
            <a:fld id="{25AD36B1-30B4-4A9B-AF67-0D6B8CFD1E1B}" type="slidenum">
              <a:rPr lang="ro-RO" smtClean="0"/>
              <a:pPr>
                <a:defRPr/>
              </a:pPr>
              <a:t>2</a:t>
            </a:fld>
            <a:endParaRPr lang="ro-RO"/>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28457" y="4471012"/>
            <a:ext cx="2808039" cy="238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107950" y="44450"/>
            <a:ext cx="8928100" cy="1800225"/>
          </a:xfrm>
        </p:spPr>
        <p:txBody>
          <a:bodyPr/>
          <a:lstStyle/>
          <a:p>
            <a:pPr marL="182880" eaLnBrk="1" fontAlgn="auto" hangingPunct="1">
              <a:spcAft>
                <a:spcPts val="0"/>
              </a:spcAft>
              <a:defRPr/>
            </a:pPr>
            <a:r>
              <a:rPr lang="en-US" sz="3000" dirty="0" err="1" smtClean="0">
                <a:effectLst/>
              </a:rPr>
              <a:t>Structuri</a:t>
            </a:r>
            <a:r>
              <a:rPr lang="en-US" sz="3000" dirty="0" smtClean="0">
                <a:effectLst/>
              </a:rPr>
              <a:t> </a:t>
            </a:r>
            <a:r>
              <a:rPr lang="en-US" sz="3000" dirty="0">
                <a:effectLst/>
              </a:rPr>
              <a:t>din </a:t>
            </a:r>
            <a:r>
              <a:rPr lang="en-US" sz="3000" dirty="0" err="1" smtClean="0">
                <a:effectLst/>
              </a:rPr>
              <a:t>Mi</a:t>
            </a:r>
            <a:r>
              <a:rPr lang="ro-RO" sz="3000" dirty="0">
                <a:effectLst/>
              </a:rPr>
              <a:t>şcare </a:t>
            </a:r>
            <a:r>
              <a:rPr lang="en-US" sz="3000" b="1" dirty="0" smtClean="0">
                <a:effectLst/>
              </a:rPr>
              <a:t/>
            </a:r>
            <a:br>
              <a:rPr lang="en-US" sz="3000" b="1" dirty="0" smtClean="0">
                <a:effectLst/>
              </a:rPr>
            </a:br>
            <a:endParaRPr lang="ro-RO" sz="3000" dirty="0"/>
          </a:p>
        </p:txBody>
      </p:sp>
      <p:sp>
        <p:nvSpPr>
          <p:cNvPr id="3" name="Subtitle 2"/>
          <p:cNvSpPr>
            <a:spLocks noGrp="1"/>
          </p:cNvSpPr>
          <p:nvPr>
            <p:ph type="subTitle" idx="1"/>
          </p:nvPr>
        </p:nvSpPr>
        <p:spPr>
          <a:xfrm>
            <a:off x="539750" y="2205038"/>
            <a:ext cx="8280400" cy="3095625"/>
          </a:xfrm>
        </p:spPr>
        <p:txBody>
          <a:bodyPr rtlCol="0">
            <a:normAutofit/>
          </a:bodyPr>
          <a:lstStyle/>
          <a:p>
            <a:pPr algn="just" eaLnBrk="1" fontAlgn="auto" hangingPunct="1">
              <a:spcAft>
                <a:spcPts val="0"/>
              </a:spcAft>
              <a:buFont typeface="Arial" pitchFamily="34" charset="0"/>
              <a:buNone/>
              <a:defRPr/>
            </a:pPr>
            <a:r>
              <a:rPr lang="ro-RO" dirty="0" smtClean="0"/>
              <a:t>	</a:t>
            </a:r>
            <a:r>
              <a:rPr lang="en-US" dirty="0" err="1" smtClean="0">
                <a:solidFill>
                  <a:schemeClr val="bg2">
                    <a:lumMod val="25000"/>
                  </a:schemeClr>
                </a:solidFill>
              </a:rPr>
              <a:t>Structuri</a:t>
            </a:r>
            <a:r>
              <a:rPr lang="en-US" dirty="0" smtClean="0">
                <a:solidFill>
                  <a:schemeClr val="bg2">
                    <a:lumMod val="25000"/>
                  </a:schemeClr>
                </a:solidFill>
              </a:rPr>
              <a:t> din </a:t>
            </a:r>
            <a:r>
              <a:rPr lang="en-US" dirty="0" err="1" smtClean="0">
                <a:solidFill>
                  <a:schemeClr val="bg2">
                    <a:lumMod val="25000"/>
                  </a:schemeClr>
                </a:solidFill>
              </a:rPr>
              <a:t>Mi</a:t>
            </a:r>
            <a:r>
              <a:rPr lang="ro-RO" dirty="0" smtClean="0">
                <a:solidFill>
                  <a:schemeClr val="bg2">
                    <a:lumMod val="25000"/>
                  </a:schemeClr>
                </a:solidFill>
              </a:rPr>
              <a:t>şcare (</a:t>
            </a:r>
            <a:r>
              <a:rPr lang="ro-RO" b="1" dirty="0" smtClean="0">
                <a:solidFill>
                  <a:srgbClr val="0070C0"/>
                </a:solidFill>
              </a:rPr>
              <a:t>SfM</a:t>
            </a:r>
            <a:r>
              <a:rPr lang="ro-RO" dirty="0" smtClean="0">
                <a:solidFill>
                  <a:schemeClr val="bg2">
                    <a:lumMod val="25000"/>
                  </a:schemeClr>
                </a:solidFill>
              </a:rPr>
              <a:t>) </a:t>
            </a:r>
            <a:r>
              <a:rPr lang="en-US" dirty="0">
                <a:solidFill>
                  <a:schemeClr val="bg2">
                    <a:lumMod val="25000"/>
                  </a:schemeClr>
                </a:solidFill>
              </a:rPr>
              <a:t>se </a:t>
            </a:r>
            <a:r>
              <a:rPr lang="en-US" dirty="0" err="1">
                <a:solidFill>
                  <a:schemeClr val="bg2">
                    <a:lumMod val="25000"/>
                  </a:schemeClr>
                </a:solidFill>
              </a:rPr>
              <a:t>referă</a:t>
            </a:r>
            <a:r>
              <a:rPr lang="en-US" dirty="0">
                <a:solidFill>
                  <a:schemeClr val="bg2">
                    <a:lumMod val="25000"/>
                  </a:schemeClr>
                </a:solidFill>
              </a:rPr>
              <a:t> la </a:t>
            </a:r>
            <a:r>
              <a:rPr lang="en-US" dirty="0" err="1">
                <a:solidFill>
                  <a:schemeClr val="bg2">
                    <a:lumMod val="25000"/>
                  </a:schemeClr>
                </a:solidFill>
              </a:rPr>
              <a:t>procesul</a:t>
            </a:r>
            <a:r>
              <a:rPr lang="en-US" dirty="0">
                <a:solidFill>
                  <a:schemeClr val="bg2">
                    <a:lumMod val="25000"/>
                  </a:schemeClr>
                </a:solidFill>
              </a:rPr>
              <a:t> de </a:t>
            </a:r>
            <a:r>
              <a:rPr lang="en-US" dirty="0" err="1">
                <a:solidFill>
                  <a:schemeClr val="bg2">
                    <a:lumMod val="25000"/>
                  </a:schemeClr>
                </a:solidFill>
              </a:rPr>
              <a:t>determinare</a:t>
            </a:r>
            <a:r>
              <a:rPr lang="en-US" dirty="0">
                <a:solidFill>
                  <a:schemeClr val="bg2">
                    <a:lumMod val="25000"/>
                  </a:schemeClr>
                </a:solidFill>
              </a:rPr>
              <a:t> al </a:t>
            </a:r>
            <a:r>
              <a:rPr lang="en-US" dirty="0" err="1">
                <a:solidFill>
                  <a:schemeClr val="bg2">
                    <a:lumMod val="25000"/>
                  </a:schemeClr>
                </a:solidFill>
              </a:rPr>
              <a:t>structurii</a:t>
            </a:r>
            <a:r>
              <a:rPr lang="en-US" dirty="0">
                <a:solidFill>
                  <a:schemeClr val="bg2">
                    <a:lumMod val="25000"/>
                  </a:schemeClr>
                </a:solidFill>
              </a:rPr>
              <a:t> </a:t>
            </a:r>
            <a:r>
              <a:rPr lang="en-US" dirty="0" err="1">
                <a:solidFill>
                  <a:schemeClr val="bg2">
                    <a:lumMod val="25000"/>
                  </a:schemeClr>
                </a:solidFill>
              </a:rPr>
              <a:t>tridimensionale</a:t>
            </a:r>
            <a:r>
              <a:rPr lang="en-US" dirty="0">
                <a:solidFill>
                  <a:schemeClr val="bg2">
                    <a:lumMod val="25000"/>
                  </a:schemeClr>
                </a:solidFill>
              </a:rPr>
              <a:t> </a:t>
            </a:r>
            <a:r>
              <a:rPr lang="en-US" dirty="0" smtClean="0">
                <a:solidFill>
                  <a:schemeClr val="bg2">
                    <a:lumMod val="25000"/>
                  </a:schemeClr>
                </a:solidFill>
              </a:rPr>
              <a:t>a</a:t>
            </a:r>
            <a:r>
              <a:rPr lang="ro-RO" dirty="0" smtClean="0">
                <a:solidFill>
                  <a:schemeClr val="bg2">
                    <a:lumMod val="25000"/>
                  </a:schemeClr>
                </a:solidFill>
              </a:rPr>
              <a:t>l</a:t>
            </a:r>
            <a:r>
              <a:rPr lang="en-US" dirty="0" smtClean="0">
                <a:solidFill>
                  <a:schemeClr val="bg2">
                    <a:lumMod val="25000"/>
                  </a:schemeClr>
                </a:solidFill>
              </a:rPr>
              <a:t> </a:t>
            </a:r>
            <a:r>
              <a:rPr lang="ro-RO" dirty="0" smtClean="0">
                <a:solidFill>
                  <a:schemeClr val="bg2">
                    <a:lumMod val="25000"/>
                  </a:schemeClr>
                </a:solidFill>
              </a:rPr>
              <a:t>scenelor</a:t>
            </a:r>
            <a:r>
              <a:rPr lang="en-US" dirty="0" smtClean="0">
                <a:solidFill>
                  <a:schemeClr val="bg2">
                    <a:lumMod val="25000"/>
                  </a:schemeClr>
                </a:solidFill>
              </a:rPr>
              <a:t> </a:t>
            </a:r>
            <a:r>
              <a:rPr lang="en-US" dirty="0" err="1">
                <a:solidFill>
                  <a:schemeClr val="bg2">
                    <a:lumMod val="25000"/>
                  </a:schemeClr>
                </a:solidFill>
              </a:rPr>
              <a:t>pe</a:t>
            </a:r>
            <a:r>
              <a:rPr lang="en-US" dirty="0">
                <a:solidFill>
                  <a:schemeClr val="bg2">
                    <a:lumMod val="25000"/>
                  </a:schemeClr>
                </a:solidFill>
              </a:rPr>
              <a:t> </a:t>
            </a:r>
            <a:r>
              <a:rPr lang="en-US" dirty="0" err="1">
                <a:solidFill>
                  <a:schemeClr val="bg2">
                    <a:lumMod val="25000"/>
                  </a:schemeClr>
                </a:solidFill>
              </a:rPr>
              <a:t>baza</a:t>
            </a:r>
            <a:r>
              <a:rPr lang="en-US" dirty="0">
                <a:solidFill>
                  <a:schemeClr val="bg2">
                    <a:lumMod val="25000"/>
                  </a:schemeClr>
                </a:solidFill>
              </a:rPr>
              <a:t> </a:t>
            </a:r>
            <a:r>
              <a:rPr lang="en-US" dirty="0" err="1">
                <a:solidFill>
                  <a:schemeClr val="bg2">
                    <a:lumMod val="25000"/>
                  </a:schemeClr>
                </a:solidFill>
              </a:rPr>
              <a:t>schimbărilor</a:t>
            </a:r>
            <a:r>
              <a:rPr lang="en-US" dirty="0">
                <a:solidFill>
                  <a:schemeClr val="bg2">
                    <a:lumMod val="25000"/>
                  </a:schemeClr>
                </a:solidFill>
              </a:rPr>
              <a:t> </a:t>
            </a:r>
            <a:r>
              <a:rPr lang="en-US" dirty="0" err="1">
                <a:solidFill>
                  <a:schemeClr val="bg2">
                    <a:lumMod val="25000"/>
                  </a:schemeClr>
                </a:solidFill>
              </a:rPr>
              <a:t>suferite</a:t>
            </a:r>
            <a:r>
              <a:rPr lang="en-US" dirty="0">
                <a:solidFill>
                  <a:schemeClr val="bg2">
                    <a:lumMod val="25000"/>
                  </a:schemeClr>
                </a:solidFill>
              </a:rPr>
              <a:t> </a:t>
            </a:r>
            <a:r>
              <a:rPr lang="en-US" dirty="0" err="1">
                <a:solidFill>
                  <a:schemeClr val="bg2">
                    <a:lumMod val="25000"/>
                  </a:schemeClr>
                </a:solidFill>
              </a:rPr>
              <a:t>în</a:t>
            </a:r>
            <a:r>
              <a:rPr lang="en-US" dirty="0">
                <a:solidFill>
                  <a:schemeClr val="bg2">
                    <a:lumMod val="25000"/>
                  </a:schemeClr>
                </a:solidFill>
              </a:rPr>
              <a:t> </a:t>
            </a:r>
            <a:r>
              <a:rPr lang="en-US" dirty="0" err="1" smtClean="0">
                <a:solidFill>
                  <a:schemeClr val="bg2">
                    <a:lumMod val="25000"/>
                  </a:schemeClr>
                </a:solidFill>
              </a:rPr>
              <a:t>timp</a:t>
            </a:r>
            <a:r>
              <a:rPr lang="en-US" dirty="0" smtClean="0">
                <a:solidFill>
                  <a:schemeClr val="bg2">
                    <a:lumMod val="25000"/>
                  </a:schemeClr>
                </a:solidFill>
              </a:rPr>
              <a:t>.</a:t>
            </a:r>
            <a:r>
              <a:rPr lang="ro-RO" dirty="0" smtClean="0">
                <a:solidFill>
                  <a:schemeClr val="bg2">
                    <a:lumMod val="25000"/>
                  </a:schemeClr>
                </a:solidFill>
              </a:rPr>
              <a:t> Ca </a:t>
            </a:r>
            <a:r>
              <a:rPr lang="ro-RO" dirty="0">
                <a:solidFill>
                  <a:schemeClr val="bg2">
                    <a:lumMod val="25000"/>
                  </a:schemeClr>
                </a:solidFill>
              </a:rPr>
              <a:t>şi model de referinţă studiază cum anume ochiul sau </a:t>
            </a:r>
            <a:r>
              <a:rPr lang="ro-RO" b="1" dirty="0">
                <a:solidFill>
                  <a:srgbClr val="0070C0"/>
                </a:solidFill>
              </a:rPr>
              <a:t>viziunea umană</a:t>
            </a:r>
            <a:r>
              <a:rPr lang="ro-RO" dirty="0">
                <a:solidFill>
                  <a:schemeClr val="bg2">
                    <a:lumMod val="25000"/>
                  </a:schemeClr>
                </a:solidFill>
              </a:rPr>
              <a:t> poate percepe şi procesa conceptul “</a:t>
            </a:r>
            <a:r>
              <a:rPr lang="ro-RO" b="1" dirty="0">
                <a:solidFill>
                  <a:srgbClr val="0070C0"/>
                </a:solidFill>
              </a:rPr>
              <a:t>spaţiu</a:t>
            </a:r>
            <a:r>
              <a:rPr lang="ro-RO" dirty="0">
                <a:solidFill>
                  <a:schemeClr val="bg2">
                    <a:lumMod val="25000"/>
                  </a:schemeClr>
                </a:solidFill>
              </a:rPr>
              <a:t>”, iar prin analogie încearcă sa găsească metodele numerice fezabile pe un </a:t>
            </a:r>
            <a:r>
              <a:rPr lang="ro-RO" b="1" dirty="0">
                <a:solidFill>
                  <a:srgbClr val="0070C0"/>
                </a:solidFill>
              </a:rPr>
              <a:t>sistem de </a:t>
            </a:r>
            <a:r>
              <a:rPr lang="ro-RO" b="1" dirty="0" smtClean="0">
                <a:solidFill>
                  <a:srgbClr val="0070C0"/>
                </a:solidFill>
              </a:rPr>
              <a:t>calcul</a:t>
            </a:r>
            <a:r>
              <a:rPr lang="ro-RO" dirty="0" smtClean="0">
                <a:solidFill>
                  <a:schemeClr val="bg2">
                    <a:lumMod val="25000"/>
                  </a:schemeClr>
                </a:solidFill>
              </a:rPr>
              <a:t>.</a:t>
            </a:r>
            <a:endParaRPr lang="ro-RO" dirty="0">
              <a:solidFill>
                <a:schemeClr val="bg2">
                  <a:lumMod val="25000"/>
                </a:schemeClr>
              </a:solidFill>
            </a:endParaRPr>
          </a:p>
        </p:txBody>
      </p:sp>
      <p:sp>
        <p:nvSpPr>
          <p:cNvPr id="4" name="Slide Number Placeholder 3"/>
          <p:cNvSpPr>
            <a:spLocks noGrp="1"/>
          </p:cNvSpPr>
          <p:nvPr>
            <p:ph type="sldNum" sz="quarter" idx="11"/>
          </p:nvPr>
        </p:nvSpPr>
        <p:spPr/>
        <p:txBody>
          <a:bodyPr/>
          <a:lstStyle/>
          <a:p>
            <a:pPr>
              <a:defRPr/>
            </a:pPr>
            <a:fld id="{6375EBBD-9578-4ADD-A4FB-5CD3CE49EF69}" type="slidenum">
              <a:rPr lang="ro-RO" smtClean="0"/>
              <a:pPr>
                <a:defRPr/>
              </a:pPr>
              <a:t>3</a:t>
            </a:fld>
            <a:endParaRPr lang="ro-RO"/>
          </a:p>
        </p:txBody>
      </p:sp>
      <p:sp>
        <p:nvSpPr>
          <p:cNvPr id="5" name="Footer Placeholder 4"/>
          <p:cNvSpPr>
            <a:spLocks noGrp="1"/>
          </p:cNvSpPr>
          <p:nvPr>
            <p:ph type="ftr" sz="quarter" idx="12"/>
          </p:nvPr>
        </p:nvSpPr>
        <p:spPr/>
        <p:txBody>
          <a:bodyPr/>
          <a:lstStyle/>
          <a:p>
            <a:pPr>
              <a:defRPr/>
            </a:pPr>
            <a:r>
              <a:rPr lang="en-US" dirty="0"/>
              <a:t>d</a:t>
            </a:r>
            <a:r>
              <a:rPr lang="ro-RO" dirty="0" smtClean="0"/>
              <a:t>efinirea </a:t>
            </a:r>
            <a:r>
              <a:rPr lang="ro-RO" dirty="0" smtClean="0"/>
              <a:t>SfM</a:t>
            </a:r>
            <a:endParaRPr lang="ro-RO"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329506" y="90748"/>
            <a:ext cx="6842894" cy="6842894"/>
          </a:xfrm>
        </p:spPr>
      </p:pic>
      <p:sp>
        <p:nvSpPr>
          <p:cNvPr id="4" name="Footer Placeholder 3"/>
          <p:cNvSpPr>
            <a:spLocks noGrp="1"/>
          </p:cNvSpPr>
          <p:nvPr>
            <p:ph type="ftr" sz="quarter" idx="11"/>
          </p:nvPr>
        </p:nvSpPr>
        <p:spPr/>
        <p:txBody>
          <a:bodyPr/>
          <a:lstStyle/>
          <a:p>
            <a:pPr>
              <a:defRPr/>
            </a:pPr>
            <a:r>
              <a:rPr lang="en-US" dirty="0"/>
              <a:t>e</a:t>
            </a:r>
            <a:r>
              <a:rPr lang="ro-RO" dirty="0" smtClean="0"/>
              <a:t>tapele </a:t>
            </a:r>
            <a:r>
              <a:rPr lang="ro-RO" dirty="0" smtClean="0"/>
              <a:t>SfM</a:t>
            </a:r>
            <a:endParaRPr lang="ro-RO" dirty="0"/>
          </a:p>
        </p:txBody>
      </p:sp>
      <p:sp>
        <p:nvSpPr>
          <p:cNvPr id="3" name="Slide Number Placeholder 2"/>
          <p:cNvSpPr>
            <a:spLocks noGrp="1"/>
          </p:cNvSpPr>
          <p:nvPr>
            <p:ph type="sldNum" sz="quarter" idx="12"/>
          </p:nvPr>
        </p:nvSpPr>
        <p:spPr/>
        <p:txBody>
          <a:bodyPr/>
          <a:lstStyle/>
          <a:p>
            <a:pPr>
              <a:defRPr/>
            </a:pPr>
            <a:fld id="{5343C9AA-D0C1-48D8-8D15-3BAB1CA9D8F2}" type="slidenum">
              <a:rPr lang="ro-RO" smtClean="0"/>
              <a:pPr>
                <a:defRPr/>
              </a:pPr>
              <a:t>4</a:t>
            </a:fld>
            <a:endParaRPr lang="ro-RO"/>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457200" y="0"/>
            <a:ext cx="8229600" cy="3357563"/>
          </a:xfrm>
        </p:spPr>
        <p:txBody>
          <a:bodyPr/>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marL="182880" fontAlgn="auto">
              <a:lnSpc>
                <a:spcPct val="100000"/>
              </a:lnSpc>
              <a:spcAft>
                <a:spcPts val="0"/>
              </a:spcAft>
              <a:defRPr/>
            </a:pPr>
            <a:r>
              <a:rPr lang="ro-RO" sz="3000" b="1" dirty="0" smtClean="0">
                <a:solidFill>
                  <a:srgbClr val="0070C0"/>
                </a:solidFill>
                <a:effectLst/>
              </a:rPr>
              <a:t>Introducere în SfM</a:t>
            </a:r>
            <a:endParaRPr lang="ro-RO" sz="3000" b="1" dirty="0">
              <a:solidFill>
                <a:srgbClr val="0070C0"/>
              </a:solidFill>
            </a:endParaRPr>
          </a:p>
        </p:txBody>
      </p:sp>
      <p:sp>
        <p:nvSpPr>
          <p:cNvPr id="3" name="Slide Number Placeholder 2"/>
          <p:cNvSpPr>
            <a:spLocks noGrp="1"/>
          </p:cNvSpPr>
          <p:nvPr>
            <p:ph type="sldNum" sz="quarter" idx="12"/>
          </p:nvPr>
        </p:nvSpPr>
        <p:spPr/>
        <p:txBody>
          <a:bodyPr/>
          <a:lstStyle/>
          <a:p>
            <a:pPr>
              <a:defRPr/>
            </a:pPr>
            <a:fld id="{02679796-2A8C-4B95-A34C-0EE1204032A7}" type="slidenum">
              <a:rPr lang="ro-RO" smtClean="0"/>
              <a:pPr>
                <a:defRPr/>
              </a:pPr>
              <a:t>5</a:t>
            </a:fld>
            <a:endParaRPr lang="ro-RO"/>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2"/>
          <p:cNvSpPr txBox="1">
            <a:spLocks/>
          </p:cNvSpPr>
          <p:nvPr/>
        </p:nvSpPr>
        <p:spPr>
          <a:xfrm>
            <a:off x="539750" y="765175"/>
            <a:ext cx="8343900" cy="2303463"/>
          </a:xfrm>
          <a:prstGeom prst="rect">
            <a:avLst/>
          </a:prstGeom>
        </p:spPr>
        <p:txBody>
          <a:bodyPr>
            <a:normAutofit fontScale="70000" lnSpcReduction="20000"/>
          </a:bodyPr>
          <a:lst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a:lstStyle>
          <a:p>
            <a:pPr marL="0" indent="0" algn="just" fontAlgn="auto">
              <a:spcAft>
                <a:spcPts val="0"/>
              </a:spcAft>
              <a:buFont typeface="Arial" pitchFamily="34" charset="0"/>
              <a:buNone/>
              <a:defRPr/>
            </a:pPr>
            <a:r>
              <a:rPr lang="ro-RO" dirty="0" smtClean="0">
                <a:solidFill>
                  <a:schemeClr val="bg2">
                    <a:lumMod val="25000"/>
                  </a:schemeClr>
                </a:solidFill>
              </a:rPr>
              <a:t>	</a:t>
            </a:r>
            <a:r>
              <a:rPr lang="ro-RO" b="1" dirty="0" smtClean="0">
                <a:solidFill>
                  <a:srgbClr val="0070C0"/>
                </a:solidFill>
              </a:rPr>
              <a:t>Metoda </a:t>
            </a:r>
            <a:r>
              <a:rPr lang="ro-RO" b="1" dirty="0">
                <a:solidFill>
                  <a:srgbClr val="0070C0"/>
                </a:solidFill>
              </a:rPr>
              <a:t>actuală</a:t>
            </a:r>
            <a:r>
              <a:rPr lang="ro-RO" dirty="0">
                <a:solidFill>
                  <a:schemeClr val="bg2">
                    <a:lumMod val="25000"/>
                  </a:schemeClr>
                </a:solidFill>
              </a:rPr>
              <a:t> de monitorizare a construcţiilor hidrotehnice presupune măsurători geo-topografice. Acestea constau în realizarea de determinări, la intervale regulate, asupra punctelor reprezentative ce compun obiectivul </a:t>
            </a:r>
            <a:r>
              <a:rPr lang="ro-RO" dirty="0" smtClean="0">
                <a:solidFill>
                  <a:schemeClr val="bg2">
                    <a:lumMod val="25000"/>
                  </a:schemeClr>
                </a:solidFill>
              </a:rPr>
              <a:t>studiat. Aceste puncte pe lângă faptul că sunt </a:t>
            </a:r>
            <a:r>
              <a:rPr lang="ro-RO" b="1" dirty="0" smtClean="0">
                <a:solidFill>
                  <a:srgbClr val="0070C0"/>
                </a:solidFill>
              </a:rPr>
              <a:t>eşantioane eterogene</a:t>
            </a:r>
            <a:r>
              <a:rPr lang="ro-RO" dirty="0" smtClean="0">
                <a:solidFill>
                  <a:schemeClr val="bg2">
                    <a:lumMod val="25000"/>
                  </a:schemeClr>
                </a:solidFill>
              </a:rPr>
              <a:t>, nu iau în considerare nici interacţiunea construcţiei cu terenul limitrof. </a:t>
            </a:r>
          </a:p>
          <a:p>
            <a:pPr marL="0" indent="0" algn="just" fontAlgn="auto">
              <a:spcAft>
                <a:spcPts val="0"/>
              </a:spcAft>
              <a:buFont typeface="Arial" pitchFamily="34" charset="0"/>
              <a:buNone/>
              <a:defRPr/>
            </a:pPr>
            <a:r>
              <a:rPr lang="ro-RO" dirty="0">
                <a:solidFill>
                  <a:schemeClr val="bg2">
                    <a:lumMod val="25000"/>
                  </a:schemeClr>
                </a:solidFill>
              </a:rPr>
              <a:t>	</a:t>
            </a:r>
            <a:r>
              <a:rPr lang="ro-RO" dirty="0" smtClean="0">
                <a:solidFill>
                  <a:schemeClr val="bg2">
                    <a:lumMod val="25000"/>
                  </a:schemeClr>
                </a:solidFill>
              </a:rPr>
              <a:t>Aici </a:t>
            </a:r>
            <a:r>
              <a:rPr lang="ro-RO" dirty="0">
                <a:solidFill>
                  <a:schemeClr val="bg2">
                    <a:lumMod val="25000"/>
                  </a:schemeClr>
                </a:solidFill>
              </a:rPr>
              <a:t>se remarcă </a:t>
            </a:r>
            <a:r>
              <a:rPr lang="ro-RO" b="1" dirty="0" smtClean="0">
                <a:solidFill>
                  <a:srgbClr val="0070C0"/>
                </a:solidFill>
              </a:rPr>
              <a:t>SfM</a:t>
            </a:r>
            <a:r>
              <a:rPr lang="ro-RO" dirty="0" smtClean="0">
                <a:solidFill>
                  <a:schemeClr val="bg2">
                    <a:lumMod val="25000"/>
                  </a:schemeClr>
                </a:solidFill>
              </a:rPr>
              <a:t>, deoarece bazându</a:t>
            </a:r>
            <a:r>
              <a:rPr lang="en-US" dirty="0" smtClean="0">
                <a:solidFill>
                  <a:schemeClr val="bg2">
                    <a:lumMod val="25000"/>
                  </a:schemeClr>
                </a:solidFill>
              </a:rPr>
              <a:t>-se</a:t>
            </a:r>
            <a:r>
              <a:rPr lang="ro-RO" dirty="0" smtClean="0">
                <a:solidFill>
                  <a:schemeClr val="bg2">
                    <a:lumMod val="25000"/>
                  </a:schemeClr>
                </a:solidFill>
              </a:rPr>
              <a:t> pe conceptul </a:t>
            </a:r>
            <a:r>
              <a:rPr lang="ro-RO" b="1" dirty="0" smtClean="0">
                <a:solidFill>
                  <a:srgbClr val="0070C0"/>
                </a:solidFill>
              </a:rPr>
              <a:t>geofotogrammetriei</a:t>
            </a:r>
            <a:r>
              <a:rPr lang="ro-RO" dirty="0" smtClean="0">
                <a:solidFill>
                  <a:schemeClr val="bg2">
                    <a:lumMod val="25000"/>
                  </a:schemeClr>
                </a:solidFill>
              </a:rPr>
              <a:t>, oferă nu doar precizie </a:t>
            </a:r>
            <a:r>
              <a:rPr lang="ro-RO" dirty="0">
                <a:solidFill>
                  <a:schemeClr val="bg2">
                    <a:lumMod val="25000"/>
                  </a:schemeClr>
                </a:solidFill>
              </a:rPr>
              <a:t>şi eficienţă </a:t>
            </a:r>
            <a:r>
              <a:rPr lang="ro-RO" dirty="0" smtClean="0">
                <a:solidFill>
                  <a:schemeClr val="bg2">
                    <a:lumMod val="25000"/>
                  </a:schemeClr>
                </a:solidFill>
              </a:rPr>
              <a:t>ridicate,  ci şi un volum mai mare de date, pornind de la imagini digitale.</a:t>
            </a:r>
          </a:p>
          <a:p>
            <a:pPr marL="0" indent="0" algn="just" fontAlgn="auto">
              <a:spcAft>
                <a:spcPts val="0"/>
              </a:spcAft>
              <a:buFont typeface="Arial" pitchFamily="34" charset="0"/>
              <a:buNone/>
              <a:defRPr/>
            </a:pPr>
            <a:r>
              <a:rPr lang="ro-RO" dirty="0" smtClean="0"/>
              <a:t>	</a:t>
            </a:r>
            <a:r>
              <a:rPr lang="ro-RO" dirty="0">
                <a:solidFill>
                  <a:schemeClr val="tx1"/>
                </a:solidFill>
              </a:rPr>
              <a:t>Principiile</a:t>
            </a:r>
            <a:r>
              <a:rPr lang="ro-RO" dirty="0">
                <a:solidFill>
                  <a:schemeClr val="bg2">
                    <a:lumMod val="25000"/>
                  </a:schemeClr>
                </a:solidFill>
              </a:rPr>
              <a:t> pe care se spijină această disciplină sunt</a:t>
            </a:r>
            <a:r>
              <a:rPr lang="ro-RO" dirty="0" smtClean="0">
                <a:solidFill>
                  <a:schemeClr val="bg2">
                    <a:lumMod val="25000"/>
                  </a:schemeClr>
                </a:solidFill>
              </a:rPr>
              <a:t>:</a:t>
            </a:r>
            <a:endParaRPr lang="ro-RO" dirty="0">
              <a:solidFill>
                <a:schemeClr val="bg2">
                  <a:lumMod val="25000"/>
                </a:schemeClr>
              </a:solidFill>
            </a:endParaRPr>
          </a:p>
        </p:txBody>
      </p:sp>
      <p:pic>
        <p:nvPicPr>
          <p:cNvPr id="3" name="Content Placeholder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04048" y="3212976"/>
            <a:ext cx="3865423" cy="28083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519113" y="2924944"/>
            <a:ext cx="4484687" cy="3493264"/>
          </a:xfrm>
          <a:prstGeom prst="rect">
            <a:avLst/>
          </a:prstGeom>
        </p:spPr>
        <p:txBody>
          <a:bodyPr>
            <a:spAutoFit/>
          </a:bodyPr>
          <a:lstStyle/>
          <a:p>
            <a:pPr marL="285750" indent="-285750" algn="just" fontAlgn="auto">
              <a:spcBef>
                <a:spcPts val="0"/>
              </a:spcBef>
              <a:spcAft>
                <a:spcPts val="0"/>
              </a:spcAft>
              <a:buFont typeface="Arial" pitchFamily="34" charset="0"/>
              <a:buChar char="•"/>
              <a:defRPr/>
            </a:pPr>
            <a:r>
              <a:rPr lang="ro-RO" sz="1700" dirty="0">
                <a:solidFill>
                  <a:schemeClr val="bg2">
                    <a:lumMod val="25000"/>
                  </a:schemeClr>
                </a:solidFill>
                <a:latin typeface="+mj-lt"/>
                <a:cs typeface="+mn-cs"/>
              </a:rPr>
              <a:t>presupunerea că inregistrarea camerei este o </a:t>
            </a:r>
            <a:r>
              <a:rPr lang="ro-RO" sz="1700" b="1" dirty="0">
                <a:solidFill>
                  <a:srgbClr val="0070C0"/>
                </a:solidFill>
                <a:latin typeface="+mj-lt"/>
                <a:cs typeface="+mn-cs"/>
              </a:rPr>
              <a:t>proiecție centrală</a:t>
            </a:r>
            <a:r>
              <a:rPr lang="ro-RO" sz="1700" dirty="0">
                <a:solidFill>
                  <a:schemeClr val="bg2">
                    <a:lumMod val="25000"/>
                  </a:schemeClr>
                </a:solidFill>
                <a:latin typeface="+mj-lt"/>
                <a:cs typeface="+mn-cs"/>
              </a:rPr>
              <a:t>;</a:t>
            </a:r>
            <a:endParaRPr lang="en-US" sz="1700" dirty="0">
              <a:solidFill>
                <a:schemeClr val="bg2">
                  <a:lumMod val="25000"/>
                </a:schemeClr>
              </a:solidFill>
              <a:latin typeface="+mj-lt"/>
              <a:cs typeface="+mn-cs"/>
            </a:endParaRPr>
          </a:p>
          <a:p>
            <a:pPr marL="285750" indent="-285750" algn="just" fontAlgn="auto">
              <a:spcBef>
                <a:spcPts val="0"/>
              </a:spcBef>
              <a:spcAft>
                <a:spcPts val="0"/>
              </a:spcAft>
              <a:buFont typeface="Arial" pitchFamily="34" charset="0"/>
              <a:buChar char="•"/>
              <a:defRPr/>
            </a:pPr>
            <a:r>
              <a:rPr lang="ro-RO" sz="1700" b="1" dirty="0">
                <a:solidFill>
                  <a:srgbClr val="0070C0"/>
                </a:solidFill>
                <a:latin typeface="+mj-lt"/>
                <a:cs typeface="+mn-cs"/>
              </a:rPr>
              <a:t>razele de lumină</a:t>
            </a:r>
            <a:r>
              <a:rPr lang="ro-RO" sz="1700" b="1" dirty="0">
                <a:solidFill>
                  <a:schemeClr val="bg2">
                    <a:lumMod val="25000"/>
                  </a:schemeClr>
                </a:solidFill>
                <a:latin typeface="+mj-lt"/>
                <a:cs typeface="+mn-cs"/>
              </a:rPr>
              <a:t> </a:t>
            </a:r>
            <a:r>
              <a:rPr lang="ro-RO" sz="1700" dirty="0">
                <a:solidFill>
                  <a:schemeClr val="bg2">
                    <a:lumMod val="25000"/>
                  </a:schemeClr>
                </a:solidFill>
                <a:latin typeface="+mj-lt"/>
                <a:cs typeface="+mn-cs"/>
              </a:rPr>
              <a:t>ce trec prin obiectiv </a:t>
            </a:r>
            <a:r>
              <a:rPr lang="ro-RO" sz="1700" b="1" dirty="0">
                <a:solidFill>
                  <a:srgbClr val="0070C0"/>
                </a:solidFill>
                <a:latin typeface="+mj-lt"/>
                <a:cs typeface="+mn-cs"/>
              </a:rPr>
              <a:t>nu sunt deviate</a:t>
            </a:r>
            <a:r>
              <a:rPr lang="ro-RO" sz="1700" dirty="0">
                <a:solidFill>
                  <a:schemeClr val="bg2">
                    <a:lumMod val="25000"/>
                  </a:schemeClr>
                </a:solidFill>
                <a:latin typeface="+mj-lt"/>
                <a:cs typeface="+mn-cs"/>
              </a:rPr>
              <a:t>;</a:t>
            </a:r>
          </a:p>
          <a:p>
            <a:pPr marL="285750" indent="-285750" fontAlgn="auto">
              <a:spcBef>
                <a:spcPts val="0"/>
              </a:spcBef>
              <a:spcAft>
                <a:spcPts val="0"/>
              </a:spcAft>
              <a:buFont typeface="Arial" pitchFamily="34" charset="0"/>
              <a:buChar char="•"/>
              <a:defRPr/>
            </a:pPr>
            <a:r>
              <a:rPr lang="ro-RO" sz="1700" b="1" dirty="0">
                <a:solidFill>
                  <a:srgbClr val="0070C0"/>
                </a:solidFill>
                <a:latin typeface="+mj-lt"/>
                <a:cs typeface="+mn-cs"/>
              </a:rPr>
              <a:t>planul focal</a:t>
            </a:r>
            <a:r>
              <a:rPr lang="ro-RO" sz="1700" b="1" dirty="0">
                <a:solidFill>
                  <a:schemeClr val="bg2">
                    <a:lumMod val="25000"/>
                  </a:schemeClr>
                </a:solidFill>
                <a:latin typeface="+mj-lt"/>
                <a:cs typeface="+mn-cs"/>
              </a:rPr>
              <a:t> </a:t>
            </a:r>
            <a:r>
              <a:rPr lang="ro-RO" sz="1700" dirty="0">
                <a:solidFill>
                  <a:schemeClr val="bg2">
                    <a:lumMod val="25000"/>
                  </a:schemeClr>
                </a:solidFill>
                <a:latin typeface="+mj-lt"/>
                <a:cs typeface="+mn-cs"/>
              </a:rPr>
              <a:t>al camerei este unul </a:t>
            </a:r>
            <a:r>
              <a:rPr lang="ro-RO" sz="1700" dirty="0">
                <a:latin typeface="+mj-lt"/>
                <a:cs typeface="+mn-cs"/>
              </a:rPr>
              <a:t>rigid</a:t>
            </a:r>
            <a:r>
              <a:rPr lang="ro-RO" sz="1700" dirty="0">
                <a:solidFill>
                  <a:schemeClr val="bg2">
                    <a:lumMod val="25000"/>
                  </a:schemeClr>
                </a:solidFill>
                <a:latin typeface="+mj-lt"/>
                <a:cs typeface="+mn-cs"/>
              </a:rPr>
              <a:t>;</a:t>
            </a:r>
          </a:p>
          <a:p>
            <a:pPr marL="285750" indent="-285750" algn="just" fontAlgn="auto">
              <a:spcBef>
                <a:spcPts val="0"/>
              </a:spcBef>
              <a:spcAft>
                <a:spcPts val="0"/>
              </a:spcAft>
              <a:buFont typeface="Arial" pitchFamily="34" charset="0"/>
              <a:buChar char="•"/>
              <a:defRPr/>
            </a:pPr>
            <a:r>
              <a:rPr lang="ro-RO" sz="1700" dirty="0">
                <a:solidFill>
                  <a:schemeClr val="bg2">
                    <a:lumMod val="25000"/>
                  </a:schemeClr>
                </a:solidFill>
                <a:latin typeface="+mj-lt"/>
                <a:cs typeface="+mn-cs"/>
              </a:rPr>
              <a:t>legătura cu terenul se face pe baza unor </a:t>
            </a:r>
            <a:r>
              <a:rPr lang="ro-RO" sz="1700" b="1" dirty="0">
                <a:solidFill>
                  <a:srgbClr val="0070C0"/>
                </a:solidFill>
                <a:latin typeface="+mj-lt"/>
                <a:cs typeface="+mn-cs"/>
              </a:rPr>
              <a:t>puncte de control </a:t>
            </a:r>
            <a:r>
              <a:rPr lang="ro-RO" sz="1700" dirty="0">
                <a:solidFill>
                  <a:schemeClr val="bg2">
                    <a:lumMod val="25000"/>
                  </a:schemeClr>
                </a:solidFill>
                <a:latin typeface="+mj-lt"/>
                <a:cs typeface="+mn-cs"/>
              </a:rPr>
              <a:t>măsurate în prealabil;</a:t>
            </a:r>
          </a:p>
          <a:p>
            <a:pPr marL="285750" indent="-285750" algn="just" fontAlgn="auto">
              <a:spcBef>
                <a:spcPts val="0"/>
              </a:spcBef>
              <a:spcAft>
                <a:spcPts val="0"/>
              </a:spcAft>
              <a:buFont typeface="Arial" pitchFamily="34" charset="0"/>
              <a:buChar char="•"/>
              <a:defRPr/>
            </a:pPr>
            <a:r>
              <a:rPr lang="ro-RO" sz="1700" dirty="0">
                <a:solidFill>
                  <a:schemeClr val="bg2">
                    <a:lumMod val="25000"/>
                  </a:schemeClr>
                </a:solidFill>
                <a:latin typeface="+mj-lt"/>
                <a:cs typeface="+mn-cs"/>
              </a:rPr>
              <a:t>relația matematică ce sprijină această legătură este cunoscută ca </a:t>
            </a:r>
            <a:r>
              <a:rPr lang="ro-RO" sz="1700" b="1" dirty="0">
                <a:solidFill>
                  <a:srgbClr val="0070C0"/>
                </a:solidFill>
                <a:latin typeface="+mj-lt"/>
                <a:cs typeface="+mn-cs"/>
              </a:rPr>
              <a:t>principiu al coliniarității</a:t>
            </a:r>
            <a:r>
              <a:rPr lang="ro-RO" sz="1700" dirty="0">
                <a:solidFill>
                  <a:schemeClr val="bg2">
                    <a:lumMod val="25000"/>
                  </a:schemeClr>
                </a:solidFill>
                <a:latin typeface="+mj-lt"/>
                <a:cs typeface="+mn-cs"/>
              </a:rPr>
              <a:t> și face parte din legile perspectivei, enunțate de R. Sturms şi G. Hauck;</a:t>
            </a:r>
          </a:p>
        </p:txBody>
      </p:sp>
      <p:sp>
        <p:nvSpPr>
          <p:cNvPr id="7" name="Footer Placeholder 6"/>
          <p:cNvSpPr>
            <a:spLocks noGrp="1"/>
          </p:cNvSpPr>
          <p:nvPr>
            <p:ph type="ftr" sz="quarter" idx="11"/>
          </p:nvPr>
        </p:nvSpPr>
        <p:spPr/>
        <p:txBody>
          <a:bodyPr/>
          <a:lstStyle/>
          <a:p>
            <a:pPr>
              <a:defRPr/>
            </a:pPr>
            <a:r>
              <a:rPr lang="en-US" dirty="0"/>
              <a:t>s</a:t>
            </a:r>
            <a:r>
              <a:rPr lang="ro-RO" dirty="0" smtClean="0"/>
              <a:t>uportul </a:t>
            </a:r>
            <a:r>
              <a:rPr lang="ro-RO" dirty="0" smtClean="0"/>
              <a:t>metodei</a:t>
            </a:r>
            <a:endParaRPr lang="ro-RO" dirty="0"/>
          </a:p>
        </p:txBody>
      </p:sp>
      <p:sp>
        <p:nvSpPr>
          <p:cNvPr id="6" name="Slide Number Placeholder 5"/>
          <p:cNvSpPr>
            <a:spLocks noGrp="1"/>
          </p:cNvSpPr>
          <p:nvPr>
            <p:ph type="sldNum" sz="quarter" idx="12"/>
          </p:nvPr>
        </p:nvSpPr>
        <p:spPr/>
        <p:txBody>
          <a:bodyPr/>
          <a:lstStyle/>
          <a:p>
            <a:pPr>
              <a:defRPr/>
            </a:pPr>
            <a:fld id="{C72501A4-1976-4B96-8FBD-45703DF9EFD1}" type="slidenum">
              <a:rPr lang="ro-RO" smtClean="0"/>
              <a:pPr>
                <a:defRPr/>
              </a:pPr>
              <a:t>6</a:t>
            </a:fld>
            <a:endParaRPr lang="ro-RO"/>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23528" y="188640"/>
            <a:ext cx="8496944" cy="6173210"/>
          </a:xfr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Footer Placeholder 6"/>
          <p:cNvSpPr>
            <a:spLocks noGrp="1"/>
          </p:cNvSpPr>
          <p:nvPr>
            <p:ph type="ftr" sz="quarter" idx="11"/>
          </p:nvPr>
        </p:nvSpPr>
        <p:spPr/>
        <p:txBody>
          <a:bodyPr/>
          <a:lstStyle/>
          <a:p>
            <a:pPr>
              <a:defRPr/>
            </a:pPr>
            <a:r>
              <a:rPr lang="en-US" dirty="0"/>
              <a:t>s</a:t>
            </a:r>
            <a:r>
              <a:rPr lang="ro-RO" dirty="0" smtClean="0"/>
              <a:t>uportul </a:t>
            </a:r>
            <a:r>
              <a:rPr lang="ro-RO" dirty="0" smtClean="0"/>
              <a:t>metodei</a:t>
            </a:r>
            <a:endParaRPr lang="ro-RO" dirty="0"/>
          </a:p>
        </p:txBody>
      </p:sp>
      <p:sp>
        <p:nvSpPr>
          <p:cNvPr id="3" name="Slide Number Placeholder 2"/>
          <p:cNvSpPr>
            <a:spLocks noGrp="1"/>
          </p:cNvSpPr>
          <p:nvPr>
            <p:ph type="sldNum" sz="quarter" idx="12"/>
          </p:nvPr>
        </p:nvSpPr>
        <p:spPr/>
        <p:txBody>
          <a:bodyPr/>
          <a:lstStyle/>
          <a:p>
            <a:pPr>
              <a:defRPr/>
            </a:pPr>
            <a:fld id="{3F81630A-A61D-46A1-B6B7-95AC6EB1E225}" type="slidenum">
              <a:rPr lang="ro-RO" smtClean="0"/>
              <a:pPr>
                <a:defRPr/>
              </a:pPr>
              <a:t>7</a:t>
            </a:fld>
            <a:endParaRPr lang="ro-RO"/>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099806" y="908720"/>
            <a:ext cx="3870869" cy="3384376"/>
          </a:xfr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Footer Placeholder 5"/>
          <p:cNvSpPr>
            <a:spLocks noGrp="1"/>
          </p:cNvSpPr>
          <p:nvPr>
            <p:ph type="ftr" sz="quarter" idx="11"/>
          </p:nvPr>
        </p:nvSpPr>
        <p:spPr/>
        <p:txBody>
          <a:bodyPr/>
          <a:lstStyle/>
          <a:p>
            <a:pPr>
              <a:defRPr/>
            </a:pPr>
            <a:r>
              <a:rPr lang="en-US" dirty="0"/>
              <a:t>d</a:t>
            </a:r>
            <a:r>
              <a:rPr lang="ro-RO" dirty="0" smtClean="0"/>
              <a:t>efinirea </a:t>
            </a:r>
            <a:r>
              <a:rPr lang="ro-RO" dirty="0" smtClean="0"/>
              <a:t>imaginii</a:t>
            </a:r>
            <a:endParaRPr lang="ro-RO" dirty="0"/>
          </a:p>
        </p:txBody>
      </p:sp>
      <p:sp>
        <p:nvSpPr>
          <p:cNvPr id="3" name="Slide Number Placeholder 2"/>
          <p:cNvSpPr>
            <a:spLocks noGrp="1"/>
          </p:cNvSpPr>
          <p:nvPr>
            <p:ph type="sldNum" sz="quarter" idx="12"/>
          </p:nvPr>
        </p:nvSpPr>
        <p:spPr/>
        <p:txBody>
          <a:bodyPr/>
          <a:lstStyle/>
          <a:p>
            <a:pPr>
              <a:defRPr/>
            </a:pPr>
            <a:fld id="{CAFD17B8-D0A9-4300-A08D-DA32A18B2C9D}" type="slidenum">
              <a:rPr lang="ro-RO" smtClean="0"/>
              <a:pPr>
                <a:defRPr/>
              </a:pPr>
              <a:t>8</a:t>
            </a:fld>
            <a:endParaRPr lang="ro-RO"/>
          </a:p>
        </p:txBody>
      </p:sp>
      <p:sp>
        <p:nvSpPr>
          <p:cNvPr id="4" name="Content Placeholder 3"/>
          <p:cNvSpPr>
            <a:spLocks noGrp="1"/>
          </p:cNvSpPr>
          <p:nvPr>
            <p:ph sz="quarter" idx="13"/>
          </p:nvPr>
        </p:nvSpPr>
        <p:spPr>
          <a:xfrm>
            <a:off x="323850" y="692150"/>
            <a:ext cx="4752975" cy="4176713"/>
          </a:xfrm>
        </p:spPr>
        <p:txBody>
          <a:bodyPr rtlCol="0">
            <a:noAutofit/>
          </a:bodyPr>
          <a:lstStyle/>
          <a:p>
            <a:pPr marL="0" indent="0" algn="just" eaLnBrk="1" fontAlgn="auto" hangingPunct="1">
              <a:spcAft>
                <a:spcPts val="0"/>
              </a:spcAft>
              <a:buFont typeface="Arial" pitchFamily="34" charset="0"/>
              <a:buNone/>
              <a:defRPr/>
            </a:pPr>
            <a:r>
              <a:rPr lang="ro-RO" sz="1500" dirty="0">
                <a:solidFill>
                  <a:schemeClr val="bg2">
                    <a:lumMod val="25000"/>
                  </a:schemeClr>
                </a:solidFill>
              </a:rPr>
              <a:t>	Imaginea este definită ca o reflectare de tip senzorial a unui obiect în mintea omenească, figură obținută prin unirea punctelor în care se întâlnesc razele de lumină sau proiecţiile lor reflectate sau refractate. Altfel spus, </a:t>
            </a:r>
            <a:r>
              <a:rPr lang="ro-RO" sz="1500" b="1" dirty="0">
                <a:solidFill>
                  <a:srgbClr val="0070C0"/>
                </a:solidFill>
              </a:rPr>
              <a:t>o imagine nu este nimic altceva decât o inşiruire numerică a unor intensităţi luminoase</a:t>
            </a:r>
            <a:r>
              <a:rPr lang="ro-RO" sz="1500" dirty="0">
                <a:solidFill>
                  <a:schemeClr val="bg2">
                    <a:lumMod val="25000"/>
                  </a:schemeClr>
                </a:solidFill>
              </a:rPr>
              <a:t>. Pe această definiţie se bazează şi fotografia, imaginile rezultate fiind înregistrări realizate cu un senzor (CCD, CMOS, FOVEON), al acestor valori. </a:t>
            </a:r>
          </a:p>
          <a:p>
            <a:pPr marL="0" indent="0" algn="just" eaLnBrk="1" fontAlgn="auto" hangingPunct="1">
              <a:spcAft>
                <a:spcPts val="0"/>
              </a:spcAft>
              <a:buFont typeface="Arial" pitchFamily="34" charset="0"/>
              <a:buNone/>
              <a:defRPr/>
            </a:pPr>
            <a:r>
              <a:rPr lang="ro-RO" sz="1500" dirty="0">
                <a:solidFill>
                  <a:schemeClr val="bg2">
                    <a:lumMod val="25000"/>
                  </a:schemeClr>
                </a:solidFill>
              </a:rPr>
              <a:t>	Este foarte dificil de realizat </a:t>
            </a:r>
            <a:r>
              <a:rPr lang="ro-RO" sz="1500" b="1" dirty="0">
                <a:solidFill>
                  <a:srgbClr val="0070C0"/>
                </a:solidFill>
              </a:rPr>
              <a:t>o corelare</a:t>
            </a:r>
            <a:r>
              <a:rPr lang="ro-RO" sz="1500" dirty="0">
                <a:solidFill>
                  <a:schemeClr val="bg2">
                    <a:lumMod val="25000"/>
                  </a:schemeClr>
                </a:solidFill>
              </a:rPr>
              <a:t> între aceste masurători numerice şi conceptele umane asupra geometriilor. Acele concepte pe care orice fiinţă umană le inţelege cu uşurinţă, sunt pe cât de simple pe atât de imposibil de reprodus numeric (distanţă, profunzime, margine, contur).</a:t>
            </a:r>
          </a:p>
          <a:p>
            <a:pPr marL="0" indent="0" algn="just" eaLnBrk="1" fontAlgn="auto" hangingPunct="1">
              <a:spcAft>
                <a:spcPts val="0"/>
              </a:spcAft>
              <a:buFont typeface="Arial" pitchFamily="34" charset="0"/>
              <a:buNone/>
              <a:defRPr/>
            </a:pPr>
            <a:r>
              <a:rPr lang="ro-RO" sz="1500" dirty="0">
                <a:solidFill>
                  <a:schemeClr val="bg2">
                    <a:lumMod val="25000"/>
                  </a:schemeClr>
                </a:solidFill>
              </a:rPr>
              <a:t>	</a:t>
            </a:r>
            <a:endParaRPr lang="ro-RO" sz="1500" dirty="0">
              <a:solidFill>
                <a:schemeClr val="tx1">
                  <a:lumMod val="50000"/>
                  <a:lumOff val="50000"/>
                </a:schemeClr>
              </a:solidFill>
            </a:endParaRPr>
          </a:p>
        </p:txBody>
      </p:sp>
      <p:sp>
        <p:nvSpPr>
          <p:cNvPr id="7" name="Content Placeholder 3"/>
          <p:cNvSpPr txBox="1">
            <a:spLocks/>
          </p:cNvSpPr>
          <p:nvPr/>
        </p:nvSpPr>
        <p:spPr>
          <a:xfrm>
            <a:off x="323850" y="4581128"/>
            <a:ext cx="8569325" cy="1800225"/>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a:lstStyle>
          <a:p>
            <a:pPr marL="0" indent="0" algn="just" fontAlgn="auto">
              <a:spcAft>
                <a:spcPts val="0"/>
              </a:spcAft>
              <a:buFont typeface="Arial" pitchFamily="34" charset="0"/>
              <a:buNone/>
              <a:defRPr/>
            </a:pPr>
            <a:r>
              <a:rPr lang="ro-RO" sz="1500" dirty="0" smtClean="0">
                <a:solidFill>
                  <a:schemeClr val="bg2">
                    <a:lumMod val="25000"/>
                  </a:schemeClr>
                </a:solidFill>
              </a:rPr>
              <a:t>	Aşadar </a:t>
            </a:r>
            <a:r>
              <a:rPr lang="ro-RO" sz="1500" dirty="0">
                <a:solidFill>
                  <a:schemeClr val="bg2">
                    <a:lumMod val="25000"/>
                  </a:schemeClr>
                </a:solidFill>
              </a:rPr>
              <a:t>o imagine poate oferi o gamă largă de informaţii despre scena înregistrată, însă nu suficiente încât să permită reconstrucţia scenei 3D fără un număr mare de presupuneri asupra structurii acesteia. Motivul este felul în care se formează imaginea, ca proiecţie a unei scene tridimensionale pe un suport bidimensional. În acest proces, profunzimea este pierdută, astfel că orice punct din spaţiu este restricţionat la apartenenţa faţă de o linie de perspectivă.</a:t>
            </a:r>
          </a:p>
          <a:p>
            <a:pPr marL="0" indent="0" algn="just" fontAlgn="auto">
              <a:spcAft>
                <a:spcPts val="0"/>
              </a:spcAft>
              <a:buFont typeface="Arial" pitchFamily="34" charset="0"/>
              <a:buNone/>
              <a:defRPr/>
            </a:pPr>
            <a:r>
              <a:rPr lang="ro-RO" sz="1500" dirty="0" smtClean="0">
                <a:solidFill>
                  <a:schemeClr val="bg2">
                    <a:lumMod val="25000"/>
                  </a:schemeClr>
                </a:solidFill>
              </a:rPr>
              <a:t>	</a:t>
            </a:r>
            <a:endParaRPr lang="ro-RO" sz="1500" dirty="0">
              <a:solidFill>
                <a:schemeClr val="bg2">
                  <a:lumMod val="25000"/>
                </a:schemeClr>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57200" y="0"/>
            <a:ext cx="8229600" cy="3357563"/>
          </a:xfrm>
          <a:prstGeom prst="rect">
            <a:avLst/>
          </a:prstGeom>
          <a:effectLst/>
        </p:spPr>
        <p:txBody>
          <a:bodyPr anchor="b"/>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marL="182880" fontAlgn="auto">
              <a:lnSpc>
                <a:spcPct val="100000"/>
              </a:lnSpc>
              <a:spcAft>
                <a:spcPts val="0"/>
              </a:spcAft>
              <a:defRPr/>
            </a:pPr>
            <a:r>
              <a:rPr lang="ro-RO" sz="3000" b="1" dirty="0" smtClean="0">
                <a:solidFill>
                  <a:srgbClr val="0070C0"/>
                </a:solidFill>
                <a:effectLst/>
              </a:rPr>
              <a:t>Modul de formare al imaginii</a:t>
            </a:r>
            <a:endParaRPr lang="ro-RO" sz="3000" b="1" dirty="0">
              <a:solidFill>
                <a:srgbClr val="0070C0"/>
              </a:solidFill>
            </a:endParaRPr>
          </a:p>
        </p:txBody>
      </p:sp>
      <p:sp>
        <p:nvSpPr>
          <p:cNvPr id="2" name="Slide Number Placeholder 1"/>
          <p:cNvSpPr>
            <a:spLocks noGrp="1"/>
          </p:cNvSpPr>
          <p:nvPr>
            <p:ph type="sldNum" sz="quarter" idx="11"/>
          </p:nvPr>
        </p:nvSpPr>
        <p:spPr/>
        <p:txBody>
          <a:bodyPr/>
          <a:lstStyle/>
          <a:p>
            <a:pPr>
              <a:defRPr/>
            </a:pPr>
            <a:fld id="{433A069A-7C3E-4ED5-81A7-510DDBFCBE94}" type="slidenum">
              <a:rPr lang="ro-RO" smtClean="0"/>
              <a:pPr>
                <a:defRPr/>
              </a:pPr>
              <a:t>9</a:t>
            </a:fld>
            <a:endParaRPr lang="ro-RO"/>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51275" y="260648"/>
            <a:ext cx="5113338" cy="2952750"/>
          </a:xfrm>
        </p:spPr>
        <p:txBody>
          <a:bodyPr rtlCol="0">
            <a:noAutofit/>
          </a:bodyPr>
          <a:lstStyle/>
          <a:p>
            <a:pPr marL="0" indent="0" algn="just" eaLnBrk="1" fontAlgn="auto" hangingPunct="1">
              <a:spcAft>
                <a:spcPts val="0"/>
              </a:spcAft>
              <a:buFont typeface="Arial" pitchFamily="34" charset="0"/>
              <a:buNone/>
              <a:defRPr/>
            </a:pPr>
            <a:r>
              <a:rPr lang="ro-RO" sz="1450" dirty="0" smtClean="0">
                <a:solidFill>
                  <a:schemeClr val="bg2">
                    <a:lumMod val="25000"/>
                  </a:schemeClr>
                </a:solidFill>
              </a:rPr>
              <a:t>	Lumea </a:t>
            </a:r>
            <a:r>
              <a:rPr lang="ro-RO" sz="1450" dirty="0">
                <a:solidFill>
                  <a:schemeClr val="bg2">
                    <a:lumMod val="25000"/>
                  </a:schemeClr>
                </a:solidFill>
              </a:rPr>
              <a:t>este percepută ca un </a:t>
            </a:r>
            <a:r>
              <a:rPr lang="ro-RO" sz="1450" b="1" dirty="0">
                <a:solidFill>
                  <a:srgbClr val="0070C0"/>
                </a:solidFill>
              </a:rPr>
              <a:t>spaţiu tridimensional euclidian</a:t>
            </a:r>
            <a:r>
              <a:rPr lang="ro-RO" sz="1450" dirty="0">
                <a:solidFill>
                  <a:schemeClr val="bg2">
                    <a:lumMod val="25000"/>
                  </a:schemeClr>
                </a:solidFill>
              </a:rPr>
              <a:t>. În cazul obţinerii de date spaţiale din imagini nu este posibil, nici de dorit să se folosească această structură, </a:t>
            </a:r>
            <a:r>
              <a:rPr lang="ro-RO" sz="1450" dirty="0" smtClean="0">
                <a:solidFill>
                  <a:schemeClr val="bg2">
                    <a:lumMod val="25000"/>
                  </a:schemeClr>
                </a:solidFill>
              </a:rPr>
              <a:t>ci </a:t>
            </a:r>
            <a:r>
              <a:rPr lang="ro-RO" sz="1450" dirty="0">
                <a:solidFill>
                  <a:schemeClr val="bg2">
                    <a:lumMod val="25000"/>
                  </a:schemeClr>
                </a:solidFill>
              </a:rPr>
              <a:t>mai degrabă varianta mai simplă a geometriei </a:t>
            </a:r>
            <a:r>
              <a:rPr lang="ro-RO" sz="1450" dirty="0" smtClean="0">
                <a:solidFill>
                  <a:schemeClr val="bg2">
                    <a:lumMod val="25000"/>
                  </a:schemeClr>
                </a:solidFill>
              </a:rPr>
              <a:t>proiective, bazată pe </a:t>
            </a:r>
            <a:r>
              <a:rPr lang="ro-RO" sz="1450" b="1" dirty="0">
                <a:solidFill>
                  <a:srgbClr val="0070C0"/>
                </a:solidFill>
              </a:rPr>
              <a:t>modelului camerei </a:t>
            </a:r>
            <a:r>
              <a:rPr lang="ro-RO" sz="1450" b="1" dirty="0" smtClean="0">
                <a:solidFill>
                  <a:srgbClr val="0070C0"/>
                </a:solidFill>
              </a:rPr>
              <a:t>obscure</a:t>
            </a:r>
            <a:r>
              <a:rPr lang="ro-RO" sz="1450" dirty="0" smtClean="0">
                <a:solidFill>
                  <a:schemeClr val="bg2">
                    <a:lumMod val="25000"/>
                  </a:schemeClr>
                </a:solidFill>
              </a:rPr>
              <a:t>.</a:t>
            </a:r>
          </a:p>
          <a:p>
            <a:pPr marL="0" indent="0" algn="just" eaLnBrk="1" fontAlgn="auto" hangingPunct="1">
              <a:spcAft>
                <a:spcPts val="0"/>
              </a:spcAft>
              <a:buFont typeface="Arial" pitchFamily="34" charset="0"/>
              <a:buNone/>
              <a:defRPr/>
            </a:pPr>
            <a:r>
              <a:rPr lang="ro-RO" sz="1450" dirty="0" smtClean="0">
                <a:solidFill>
                  <a:schemeClr val="tx1">
                    <a:lumMod val="50000"/>
                    <a:lumOff val="50000"/>
                  </a:schemeClr>
                </a:solidFill>
              </a:rPr>
              <a:t>	</a:t>
            </a:r>
            <a:r>
              <a:rPr lang="ro-RO" sz="1450" dirty="0">
                <a:solidFill>
                  <a:schemeClr val="bg2">
                    <a:lumMod val="25000"/>
                  </a:schemeClr>
                </a:solidFill>
              </a:rPr>
              <a:t>Procesul presupune alegerea unui </a:t>
            </a:r>
            <a:r>
              <a:rPr lang="ro-RO" sz="1450" b="1" dirty="0">
                <a:solidFill>
                  <a:srgbClr val="0070C0"/>
                </a:solidFill>
              </a:rPr>
              <a:t>centru de perspectivă</a:t>
            </a:r>
            <a:r>
              <a:rPr lang="ro-RO" sz="1450" dirty="0">
                <a:solidFill>
                  <a:schemeClr val="bg2">
                    <a:lumMod val="25000"/>
                  </a:schemeClr>
                </a:solidFill>
              </a:rPr>
              <a:t> şi a unui </a:t>
            </a:r>
            <a:r>
              <a:rPr lang="ro-RO" sz="1450" b="1" dirty="0">
                <a:solidFill>
                  <a:srgbClr val="0070C0"/>
                </a:solidFill>
              </a:rPr>
              <a:t>plan de proiecţie</a:t>
            </a:r>
            <a:r>
              <a:rPr lang="ro-RO" sz="1450" dirty="0">
                <a:solidFill>
                  <a:schemeClr val="bg2">
                    <a:lumMod val="25000"/>
                  </a:schemeClr>
                </a:solidFill>
              </a:rPr>
              <a:t>. Proiecţia unui punct este apoi obţinută ca intersecţie dintre linia definită de punctul respectiv împreună cu centrul de proiecţie şi planul de proiecţie.</a:t>
            </a:r>
          </a:p>
          <a:p>
            <a:pPr marL="0" indent="0" algn="just" eaLnBrk="1" fontAlgn="auto" hangingPunct="1">
              <a:spcAft>
                <a:spcPts val="0"/>
              </a:spcAft>
              <a:buFont typeface="Arial" pitchFamily="34" charset="0"/>
              <a:buNone/>
              <a:defRPr/>
            </a:pPr>
            <a:r>
              <a:rPr lang="ro-RO" sz="1450" dirty="0" smtClean="0">
                <a:solidFill>
                  <a:schemeClr val="bg2">
                    <a:lumMod val="25000"/>
                  </a:schemeClr>
                </a:solidFill>
              </a:rPr>
              <a:t>	Într-o situaţie ideală, unde centrul de proiecţie este plasat în centrul camerei iar planul imagine este planul Z=1, procesul se rezumă la formula</a:t>
            </a:r>
            <a:r>
              <a:rPr lang="en-US" sz="1450" dirty="0" smtClean="0">
                <a:solidFill>
                  <a:schemeClr val="bg2">
                    <a:lumMod val="25000"/>
                  </a:schemeClr>
                </a:solidFill>
              </a:rPr>
              <a:t>:</a:t>
            </a:r>
            <a:endParaRPr lang="ro-RO" sz="1450" dirty="0">
              <a:solidFill>
                <a:schemeClr val="bg2">
                  <a:lumMod val="25000"/>
                </a:schemeClr>
              </a:solidFill>
            </a:endParaRPr>
          </a:p>
        </p:txBody>
      </p:sp>
      <p:sp>
        <p:nvSpPr>
          <p:cNvPr id="6" name="Footer Placeholder 5"/>
          <p:cNvSpPr>
            <a:spLocks noGrp="1"/>
          </p:cNvSpPr>
          <p:nvPr>
            <p:ph type="ftr" sz="quarter" idx="11"/>
          </p:nvPr>
        </p:nvSpPr>
        <p:spPr/>
        <p:txBody>
          <a:bodyPr/>
          <a:lstStyle/>
          <a:p>
            <a:pPr>
              <a:defRPr/>
            </a:pPr>
            <a:r>
              <a:rPr lang="en-US" dirty="0"/>
              <a:t>b</a:t>
            </a:r>
            <a:r>
              <a:rPr lang="ro-RO" dirty="0" smtClean="0"/>
              <a:t>aza </a:t>
            </a:r>
            <a:r>
              <a:rPr lang="ro-RO" dirty="0" smtClean="0"/>
              <a:t>matematică</a:t>
            </a:r>
            <a:endParaRPr lang="ro-RO" dirty="0"/>
          </a:p>
        </p:txBody>
      </p:sp>
      <p:sp>
        <p:nvSpPr>
          <p:cNvPr id="5" name="Slide Number Placeholder 4"/>
          <p:cNvSpPr>
            <a:spLocks noGrp="1"/>
          </p:cNvSpPr>
          <p:nvPr>
            <p:ph type="sldNum" sz="quarter" idx="12"/>
          </p:nvPr>
        </p:nvSpPr>
        <p:spPr/>
        <p:txBody>
          <a:bodyPr/>
          <a:lstStyle/>
          <a:p>
            <a:pPr>
              <a:defRPr/>
            </a:pPr>
            <a:fld id="{311226AD-4FD2-4540-89B8-1D1EF728924E}" type="slidenum">
              <a:rPr lang="ro-RO" smtClean="0"/>
              <a:pPr>
                <a:defRPr/>
              </a:pPr>
              <a:t>10</a:t>
            </a:fld>
            <a:endParaRPr lang="ro-RO"/>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307313">
            <a:off x="643945" y="459622"/>
            <a:ext cx="3096344" cy="258713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292" name="Picture 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7544" y="3597423"/>
            <a:ext cx="4572000" cy="285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o-RO"/>
          </a:p>
        </p:txBody>
      </p:sp>
      <p:graphicFrame>
        <p:nvGraphicFramePr>
          <p:cNvPr id="12294" name="Object 6"/>
          <p:cNvGraphicFramePr>
            <a:graphicFrameLocks noChangeAspect="1"/>
          </p:cNvGraphicFramePr>
          <p:nvPr>
            <p:extLst>
              <p:ext uri="{D42A27DB-BD31-4B8C-83A1-F6EECF244321}">
                <p14:modId xmlns:p14="http://schemas.microsoft.com/office/powerpoint/2010/main" val="1222033996"/>
              </p:ext>
            </p:extLst>
          </p:nvPr>
        </p:nvGraphicFramePr>
        <p:xfrm>
          <a:off x="6804248" y="3535983"/>
          <a:ext cx="522287" cy="973137"/>
        </p:xfrm>
        <a:graphic>
          <a:graphicData uri="http://schemas.openxmlformats.org/presentationml/2006/ole">
            <mc:AlternateContent xmlns:mc="http://schemas.openxmlformats.org/markup-compatibility/2006">
              <mc:Choice xmlns:v="urn:schemas-microsoft-com:vml" Requires="v">
                <p:oleObj spid="_x0000_s12316" name="Equation" r:id="rId5" imgW="431640" imgH="812520" progId="Equation.3">
                  <p:embed/>
                </p:oleObj>
              </mc:Choice>
              <mc:Fallback>
                <p:oleObj name="Equation" r:id="rId5" imgW="431640" imgH="812520" progId="Equation.3">
                  <p:embed/>
                  <p:pic>
                    <p:nvPicPr>
                      <p:cNvPr id="0" name="Object 6"/>
                      <p:cNvPicPr>
                        <a:picLocks noChangeAspect="1" noChangeArrowheads="1"/>
                      </p:cNvPicPr>
                      <p:nvPr/>
                    </p:nvPicPr>
                    <p:blipFill>
                      <a:blip r:embed="rId6"/>
                      <a:srcRect/>
                      <a:stretch>
                        <a:fillRect/>
                      </a:stretch>
                    </p:blipFill>
                    <p:spPr bwMode="auto">
                      <a:xfrm>
                        <a:off x="6804248" y="3535983"/>
                        <a:ext cx="522287" cy="97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2295" name="Rectangle 7"/>
          <p:cNvSpPr>
            <a:spLocks noChangeArrowheads="1"/>
          </p:cNvSpPr>
          <p:nvPr/>
        </p:nvSpPr>
        <p:spPr bwMode="auto">
          <a:xfrm>
            <a:off x="5435600" y="4515395"/>
            <a:ext cx="3529013"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ro-RO" sz="1500" dirty="0">
                <a:latin typeface="+mj-lt"/>
              </a:rPr>
              <a:t>Relaţia dintre un punct imagine (x,y) şi corespondentul său din teren se defineşte prin relaţia:</a:t>
            </a:r>
          </a:p>
        </p:txBody>
      </p:sp>
      <p:sp>
        <p:nvSpPr>
          <p:cNvPr id="12296"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o-RO"/>
          </a:p>
        </p:txBody>
      </p:sp>
      <p:graphicFrame>
        <p:nvGraphicFramePr>
          <p:cNvPr id="12297" name="Object 9"/>
          <p:cNvGraphicFramePr>
            <a:graphicFrameLocks noChangeAspect="1"/>
          </p:cNvGraphicFramePr>
          <p:nvPr>
            <p:extLst>
              <p:ext uri="{D42A27DB-BD31-4B8C-83A1-F6EECF244321}">
                <p14:modId xmlns:p14="http://schemas.microsoft.com/office/powerpoint/2010/main" val="3739986458"/>
              </p:ext>
            </p:extLst>
          </p:nvPr>
        </p:nvGraphicFramePr>
        <p:xfrm>
          <a:off x="6006926" y="5233566"/>
          <a:ext cx="1949450" cy="1147762"/>
        </p:xfrm>
        <a:graphic>
          <a:graphicData uri="http://schemas.openxmlformats.org/presentationml/2006/ole">
            <mc:AlternateContent xmlns:mc="http://schemas.openxmlformats.org/markup-compatibility/2006">
              <mc:Choice xmlns:v="urn:schemas-microsoft-com:vml" Requires="v">
                <p:oleObj spid="_x0000_s12317" name="Equation" r:id="rId7" imgW="1549400" imgH="914400" progId="Equation.3">
                  <p:embed/>
                </p:oleObj>
              </mc:Choice>
              <mc:Fallback>
                <p:oleObj name="Equation" r:id="rId7" imgW="1549400" imgH="914400" progId="Equation.3">
                  <p:embed/>
                  <p:pic>
                    <p:nvPicPr>
                      <p:cNvPr id="0" name="Object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06926" y="5233566"/>
                        <a:ext cx="1949450" cy="1147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57200" y="0"/>
            <a:ext cx="8229600" cy="3357563"/>
          </a:xfrm>
          <a:prstGeom prst="rect">
            <a:avLst/>
          </a:prstGeom>
          <a:effectLst/>
        </p:spPr>
        <p:txBody>
          <a:bodyPr anchor="b"/>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marL="182880" fontAlgn="auto">
              <a:lnSpc>
                <a:spcPct val="100000"/>
              </a:lnSpc>
              <a:spcAft>
                <a:spcPts val="0"/>
              </a:spcAft>
              <a:defRPr/>
            </a:pPr>
            <a:r>
              <a:rPr lang="en-US" sz="3000" b="1" dirty="0" err="1" smtClean="0">
                <a:solidFill>
                  <a:srgbClr val="0070C0"/>
                </a:solidFill>
                <a:effectLst/>
              </a:rPr>
              <a:t>Principalele</a:t>
            </a:r>
            <a:r>
              <a:rPr lang="en-US" sz="3000" b="1" dirty="0" smtClean="0">
                <a:solidFill>
                  <a:srgbClr val="0070C0"/>
                </a:solidFill>
                <a:effectLst/>
              </a:rPr>
              <a:t> </a:t>
            </a:r>
            <a:r>
              <a:rPr lang="en-US" sz="3000" b="1" dirty="0" err="1" smtClean="0">
                <a:solidFill>
                  <a:srgbClr val="0070C0"/>
                </a:solidFill>
                <a:effectLst/>
              </a:rPr>
              <a:t>etape</a:t>
            </a:r>
            <a:r>
              <a:rPr lang="en-US" sz="3000" b="1" dirty="0" smtClean="0">
                <a:solidFill>
                  <a:srgbClr val="0070C0"/>
                </a:solidFill>
                <a:effectLst/>
              </a:rPr>
              <a:t> ale </a:t>
            </a:r>
            <a:r>
              <a:rPr lang="en-US" sz="3000" b="1" dirty="0" err="1" smtClean="0">
                <a:solidFill>
                  <a:srgbClr val="0070C0"/>
                </a:solidFill>
                <a:effectLst/>
              </a:rPr>
              <a:t>SfM</a:t>
            </a:r>
            <a:endParaRPr lang="ro-RO" sz="3000" b="1" dirty="0">
              <a:solidFill>
                <a:srgbClr val="0070C0"/>
              </a:solidFill>
            </a:endParaRPr>
          </a:p>
        </p:txBody>
      </p:sp>
      <p:sp>
        <p:nvSpPr>
          <p:cNvPr id="3" name="Slide Number Placeholder 2"/>
          <p:cNvSpPr>
            <a:spLocks noGrp="1"/>
          </p:cNvSpPr>
          <p:nvPr>
            <p:ph type="sldNum" sz="quarter" idx="12"/>
          </p:nvPr>
        </p:nvSpPr>
        <p:spPr/>
        <p:txBody>
          <a:bodyPr/>
          <a:lstStyle/>
          <a:p>
            <a:pPr>
              <a:defRPr/>
            </a:pPr>
            <a:fld id="{37E79B4D-155B-4214-82C5-D796322399FB}" type="slidenum">
              <a:rPr lang="ro-RO" smtClean="0"/>
              <a:pPr>
                <a:defRPr/>
              </a:pPr>
              <a:t>11</a:t>
            </a:fld>
            <a:endParaRPr lang="ro-RO"/>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4311650"/>
            <a:ext cx="5635625" cy="214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xfrm>
            <a:off x="468313" y="1341438"/>
            <a:ext cx="5176837" cy="1582737"/>
          </a:xfrm>
        </p:spPr>
        <p:txBody>
          <a:bodyPr rtlCol="0">
            <a:noAutofit/>
          </a:bodyPr>
          <a:lstStyle/>
          <a:p>
            <a:pPr marL="0" indent="0" algn="just" eaLnBrk="1" fontAlgn="auto" hangingPunct="1">
              <a:spcAft>
                <a:spcPts val="0"/>
              </a:spcAft>
              <a:buFont typeface="Arial" pitchFamily="34" charset="0"/>
              <a:buNone/>
              <a:defRPr/>
            </a:pPr>
            <a:r>
              <a:rPr lang="en-US" sz="1400" dirty="0" smtClean="0">
                <a:solidFill>
                  <a:schemeClr val="bg2">
                    <a:lumMod val="25000"/>
                  </a:schemeClr>
                </a:solidFill>
              </a:rPr>
              <a:t>	</a:t>
            </a:r>
            <a:r>
              <a:rPr lang="ro-RO" sz="1400" b="1" dirty="0">
                <a:solidFill>
                  <a:srgbClr val="0070C0"/>
                </a:solidFill>
              </a:rPr>
              <a:t>Dintr-o singură imagine </a:t>
            </a:r>
            <a:r>
              <a:rPr lang="ro-RO" sz="1400" dirty="0">
                <a:solidFill>
                  <a:schemeClr val="bg2">
                    <a:lumMod val="25000"/>
                  </a:schemeClr>
                </a:solidFill>
              </a:rPr>
              <a:t>nu se poate determina care punct de pe linia respectivă corespunde punctului din spaţiu.</a:t>
            </a:r>
          </a:p>
          <a:p>
            <a:pPr marL="0" indent="0" algn="just" eaLnBrk="1" fontAlgn="auto" hangingPunct="1">
              <a:spcAft>
                <a:spcPts val="0"/>
              </a:spcAft>
              <a:buFont typeface="Arial" pitchFamily="34" charset="0"/>
              <a:buNone/>
              <a:defRPr/>
            </a:pPr>
            <a:r>
              <a:rPr lang="ro-RO" sz="1400" dirty="0">
                <a:solidFill>
                  <a:schemeClr val="bg2">
                    <a:lumMod val="25000"/>
                  </a:schemeClr>
                </a:solidFill>
              </a:rPr>
              <a:t>	Dacă însă sunt disponibile </a:t>
            </a:r>
            <a:r>
              <a:rPr lang="ro-RO" sz="1400" b="1" dirty="0">
                <a:solidFill>
                  <a:srgbClr val="0070C0"/>
                </a:solidFill>
              </a:rPr>
              <a:t>două sau mai multe imagini</a:t>
            </a:r>
            <a:r>
              <a:rPr lang="ro-RO" sz="1400" dirty="0">
                <a:solidFill>
                  <a:schemeClr val="bg2">
                    <a:lumMod val="25000"/>
                  </a:schemeClr>
                </a:solidFill>
              </a:rPr>
              <a:t>, punctul tridimensional poate fi obţinut ca intersecţie dintre  liniile de perspectivă. Procedeul prin care se realizează acest lucru se numeşte triangulaţie şi presupune cunoaşterea câtorva elemente:</a:t>
            </a:r>
          </a:p>
          <a:p>
            <a:pPr algn="just" eaLnBrk="1" fontAlgn="auto" hangingPunct="1">
              <a:spcAft>
                <a:spcPts val="0"/>
              </a:spcAft>
              <a:buFont typeface="Arial" pitchFamily="34" charset="0"/>
              <a:buChar char="•"/>
              <a:defRPr/>
            </a:pPr>
            <a:r>
              <a:rPr lang="ro-RO" sz="1400" dirty="0">
                <a:solidFill>
                  <a:schemeClr val="bg2">
                    <a:lumMod val="25000"/>
                  </a:schemeClr>
                </a:solidFill>
              </a:rPr>
              <a:t>descriptori locali cu corespondenţă în toate imaginile disponibile;</a:t>
            </a:r>
          </a:p>
          <a:p>
            <a:pPr algn="just" eaLnBrk="1" fontAlgn="auto" hangingPunct="1">
              <a:spcAft>
                <a:spcPts val="0"/>
              </a:spcAft>
              <a:buFont typeface="Arial" pitchFamily="34" charset="0"/>
              <a:buChar char="•"/>
              <a:defRPr/>
            </a:pPr>
            <a:r>
              <a:rPr lang="ro-RO" sz="1400" dirty="0">
                <a:solidFill>
                  <a:schemeClr val="bg2">
                    <a:lumMod val="25000"/>
                  </a:schemeClr>
                </a:solidFill>
              </a:rPr>
              <a:t>poziţii relative ale camerelor pentru diferitele amplasări ale acesteia;</a:t>
            </a:r>
          </a:p>
          <a:p>
            <a:pPr algn="just" eaLnBrk="1" fontAlgn="auto" hangingPunct="1">
              <a:spcAft>
                <a:spcPts val="0"/>
              </a:spcAft>
              <a:buFont typeface="Arial" pitchFamily="34" charset="0"/>
              <a:buChar char="•"/>
              <a:defRPr/>
            </a:pPr>
            <a:r>
              <a:rPr lang="ro-RO" sz="1400" dirty="0">
                <a:solidFill>
                  <a:schemeClr val="bg2">
                    <a:lumMod val="25000"/>
                  </a:schemeClr>
                </a:solidFill>
              </a:rPr>
              <a:t>relaţii între punctele imagine şi liniile de perspectivă corespondente</a:t>
            </a:r>
            <a:r>
              <a:rPr lang="ro-RO" sz="1400" dirty="0" smtClean="0">
                <a:solidFill>
                  <a:schemeClr val="bg2">
                    <a:lumMod val="25000"/>
                  </a:schemeClr>
                </a:solidFill>
              </a:rPr>
              <a:t>;</a:t>
            </a:r>
            <a:endParaRPr lang="en-US" sz="1400" dirty="0" smtClean="0">
              <a:solidFill>
                <a:schemeClr val="bg2">
                  <a:lumMod val="25000"/>
                </a:schemeClr>
              </a:solidFill>
            </a:endParaRPr>
          </a:p>
          <a:p>
            <a:pPr marL="0" indent="0" algn="just" eaLnBrk="1" fontAlgn="auto" hangingPunct="1">
              <a:spcAft>
                <a:spcPts val="0"/>
              </a:spcAft>
              <a:buFont typeface="Arial" pitchFamily="34" charset="0"/>
              <a:buNone/>
              <a:defRPr/>
            </a:pPr>
            <a:endParaRPr lang="ro-RO" sz="1400" dirty="0">
              <a:solidFill>
                <a:schemeClr val="bg2">
                  <a:lumMod val="25000"/>
                </a:schemeClr>
              </a:solidFill>
            </a:endParaRPr>
          </a:p>
          <a:p>
            <a:pPr marL="0" indent="0" algn="just" eaLnBrk="1" fontAlgn="auto" hangingPunct="1">
              <a:spcAft>
                <a:spcPts val="0"/>
              </a:spcAft>
              <a:buFont typeface="Arial" pitchFamily="34" charset="0"/>
              <a:buNone/>
              <a:defRPr/>
            </a:pPr>
            <a:endParaRPr lang="en-US" sz="1400" dirty="0">
              <a:solidFill>
                <a:schemeClr val="bg2">
                  <a:lumMod val="25000"/>
                </a:schemeClr>
              </a:solidFill>
            </a:endParaRPr>
          </a:p>
          <a:p>
            <a:pPr marL="0" indent="0" algn="just" eaLnBrk="1" fontAlgn="auto" hangingPunct="1">
              <a:spcAft>
                <a:spcPts val="0"/>
              </a:spcAft>
              <a:buFont typeface="Arial" pitchFamily="34" charset="0"/>
              <a:buNone/>
              <a:defRPr/>
            </a:pPr>
            <a:endParaRPr lang="en-US" sz="1400" dirty="0" smtClean="0">
              <a:solidFill>
                <a:schemeClr val="bg2">
                  <a:lumMod val="25000"/>
                </a:schemeClr>
              </a:solidFill>
            </a:endParaRPr>
          </a:p>
          <a:p>
            <a:pPr marL="0" indent="0" algn="just" eaLnBrk="1" fontAlgn="auto" hangingPunct="1">
              <a:spcAft>
                <a:spcPts val="0"/>
              </a:spcAft>
              <a:buFont typeface="Arial" pitchFamily="34" charset="0"/>
              <a:buNone/>
              <a:defRPr/>
            </a:pPr>
            <a:endParaRPr lang="en-US" sz="1400" dirty="0">
              <a:solidFill>
                <a:schemeClr val="bg2">
                  <a:lumMod val="25000"/>
                </a:schemeClr>
              </a:solidFill>
            </a:endParaRPr>
          </a:p>
          <a:p>
            <a:pPr marL="0" indent="0" algn="just" eaLnBrk="1" fontAlgn="auto" hangingPunct="1">
              <a:spcAft>
                <a:spcPts val="0"/>
              </a:spcAft>
              <a:buFont typeface="Arial" pitchFamily="34" charset="0"/>
              <a:buNone/>
              <a:defRPr/>
            </a:pPr>
            <a:endParaRPr lang="en-US" sz="1400" dirty="0" smtClean="0">
              <a:solidFill>
                <a:schemeClr val="bg2">
                  <a:lumMod val="25000"/>
                </a:schemeClr>
              </a:solidFill>
            </a:endParaRPr>
          </a:p>
          <a:p>
            <a:pPr marL="0" indent="0" algn="just" eaLnBrk="1" fontAlgn="auto" hangingPunct="1">
              <a:spcAft>
                <a:spcPts val="0"/>
              </a:spcAft>
              <a:buFont typeface="Arial" pitchFamily="34" charset="0"/>
              <a:buNone/>
              <a:defRPr/>
            </a:pPr>
            <a:endParaRPr lang="ro-RO" sz="1400" dirty="0">
              <a:solidFill>
                <a:schemeClr val="bg2">
                  <a:lumMod val="25000"/>
                </a:schemeClr>
              </a:solidFill>
            </a:endParaRPr>
          </a:p>
          <a:p>
            <a:pPr marL="0" indent="0" eaLnBrk="1" fontAlgn="auto" hangingPunct="1">
              <a:spcAft>
                <a:spcPts val="0"/>
              </a:spcAft>
              <a:buFont typeface="Arial" pitchFamily="34" charset="0"/>
              <a:buNone/>
              <a:defRPr/>
            </a:pPr>
            <a:endParaRPr lang="ro-RO" sz="1400" dirty="0">
              <a:solidFill>
                <a:schemeClr val="tx1">
                  <a:lumMod val="50000"/>
                  <a:lumOff val="50000"/>
                </a:schemeClr>
              </a:solidFill>
            </a:endParaRPr>
          </a:p>
        </p:txBody>
      </p:sp>
      <p:sp>
        <p:nvSpPr>
          <p:cNvPr id="6" name="Footer Placeholder 5"/>
          <p:cNvSpPr>
            <a:spLocks noGrp="1"/>
          </p:cNvSpPr>
          <p:nvPr>
            <p:ph type="ftr" sz="quarter" idx="11"/>
          </p:nvPr>
        </p:nvSpPr>
        <p:spPr/>
        <p:txBody>
          <a:bodyPr/>
          <a:lstStyle/>
          <a:p>
            <a:pPr>
              <a:defRPr/>
            </a:pPr>
            <a:r>
              <a:rPr lang="en-US" dirty="0"/>
              <a:t>e</a:t>
            </a:r>
            <a:r>
              <a:rPr lang="ro-RO" dirty="0"/>
              <a:t>tapele SfM</a:t>
            </a:r>
            <a:endParaRPr lang="ro-RO" dirty="0"/>
          </a:p>
        </p:txBody>
      </p:sp>
      <p:sp>
        <p:nvSpPr>
          <p:cNvPr id="5" name="Slide Number Placeholder 4"/>
          <p:cNvSpPr>
            <a:spLocks noGrp="1"/>
          </p:cNvSpPr>
          <p:nvPr>
            <p:ph type="sldNum" sz="quarter" idx="12"/>
          </p:nvPr>
        </p:nvSpPr>
        <p:spPr/>
        <p:txBody>
          <a:bodyPr/>
          <a:lstStyle/>
          <a:p>
            <a:pPr>
              <a:defRPr/>
            </a:pPr>
            <a:fld id="{9D87D83D-B04F-4AD8-8CD0-26BF770C100D}" type="slidenum">
              <a:rPr lang="ro-RO" smtClean="0"/>
              <a:pPr>
                <a:defRPr/>
              </a:pPr>
              <a:t>12</a:t>
            </a:fld>
            <a:endParaRPr lang="ro-RO"/>
          </a:p>
        </p:txBody>
      </p:sp>
      <p:pic>
        <p:nvPicPr>
          <p:cNvPr id="14340" name="Content Placeholder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78525" y="1684338"/>
            <a:ext cx="2601913" cy="2239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68313" y="188913"/>
            <a:ext cx="8424862" cy="1276350"/>
          </a:xfrm>
          <a:prstGeom prst="rect">
            <a:avLst/>
          </a:prstGeom>
        </p:spPr>
        <p:txBody>
          <a:bodyPr>
            <a:spAutoFit/>
          </a:bodyPr>
          <a:lstStyle/>
          <a:p>
            <a:pPr algn="just" fontAlgn="auto">
              <a:lnSpc>
                <a:spcPct val="110000"/>
              </a:lnSpc>
              <a:spcAft>
                <a:spcPts val="0"/>
              </a:spcAft>
              <a:buFont typeface="Arial" pitchFamily="34" charset="0"/>
              <a:buNone/>
              <a:defRPr/>
            </a:pPr>
            <a:r>
              <a:rPr lang="ro-RO" sz="1400" b="1" dirty="0">
                <a:solidFill>
                  <a:srgbClr val="0070C0"/>
                </a:solidFill>
                <a:latin typeface="+mj-lt"/>
              </a:rPr>
              <a:t>Preprocesarea şi extragerea de descriptori</a:t>
            </a:r>
          </a:p>
          <a:p>
            <a:pPr algn="just" fontAlgn="auto">
              <a:lnSpc>
                <a:spcPct val="110000"/>
              </a:lnSpc>
              <a:spcAft>
                <a:spcPts val="0"/>
              </a:spcAft>
              <a:buFont typeface="Arial" pitchFamily="34" charset="0"/>
              <a:buNone/>
              <a:defRPr/>
            </a:pPr>
            <a:r>
              <a:rPr lang="en-US" sz="1400" dirty="0">
                <a:solidFill>
                  <a:schemeClr val="bg2">
                    <a:lumMod val="25000"/>
                  </a:schemeClr>
                </a:solidFill>
                <a:latin typeface="+mj-lt"/>
              </a:rPr>
              <a:t>	</a:t>
            </a:r>
            <a:r>
              <a:rPr lang="ro-RO" sz="1400" dirty="0">
                <a:solidFill>
                  <a:schemeClr val="bg2">
                    <a:lumMod val="25000"/>
                  </a:schemeClr>
                </a:solidFill>
                <a:latin typeface="+mj-lt"/>
              </a:rPr>
              <a:t>Începe prin verificarea fişierelor imagine, pentru lizibilitate. Apoi se extrag etichetele EXIF, în cazul în care există, din care se înregistrează distanţa focală. De asemenea în cazul unui volum mare de date, se reduce dimensiunea imaginilor, păstrîndu-se raportul laturilor şi lungimile focale. În final sunt extraşi desriptorii locali Sift caracteristici. </a:t>
            </a:r>
            <a:endParaRPr lang="en-US" sz="1400" dirty="0">
              <a:solidFill>
                <a:schemeClr val="bg2">
                  <a:lumMod val="25000"/>
                </a:schemeClr>
              </a:solidFill>
              <a:latin typeface="+mj-lt"/>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2"/>
          </p:nvPr>
        </p:nvSpPr>
        <p:spPr>
          <a:xfrm>
            <a:off x="611188" y="188913"/>
            <a:ext cx="7993062" cy="6264275"/>
          </a:xfrm>
        </p:spPr>
        <p:txBody>
          <a:bodyPr rtlCol="0">
            <a:noAutofit/>
          </a:bodyPr>
          <a:lstStyle/>
          <a:p>
            <a:pPr marL="0" indent="0" algn="just" eaLnBrk="1" fontAlgn="auto" hangingPunct="1">
              <a:lnSpc>
                <a:spcPct val="110000"/>
              </a:lnSpc>
              <a:spcAft>
                <a:spcPts val="0"/>
              </a:spcAft>
              <a:buFont typeface="Arial" pitchFamily="34" charset="0"/>
              <a:buNone/>
              <a:defRPr/>
            </a:pPr>
            <a:r>
              <a:rPr lang="ro-RO" sz="1400" b="1" dirty="0">
                <a:solidFill>
                  <a:srgbClr val="0070C0"/>
                </a:solidFill>
              </a:rPr>
              <a:t>Formarea perechilor</a:t>
            </a:r>
          </a:p>
          <a:p>
            <a:pPr marL="0" indent="0" algn="just" eaLnBrk="1" fontAlgn="auto" hangingPunct="1">
              <a:lnSpc>
                <a:spcPct val="110000"/>
              </a:lnSpc>
              <a:spcAft>
                <a:spcPts val="0"/>
              </a:spcAft>
              <a:buFont typeface="Arial" pitchFamily="34" charset="0"/>
              <a:buNone/>
              <a:defRPr/>
            </a:pPr>
            <a:r>
              <a:rPr lang="en-US" sz="1400" dirty="0">
                <a:solidFill>
                  <a:schemeClr val="bg2">
                    <a:lumMod val="25000"/>
                  </a:schemeClr>
                </a:solidFill>
              </a:rPr>
              <a:t>	</a:t>
            </a:r>
            <a:r>
              <a:rPr lang="ro-RO" sz="1400" dirty="0">
                <a:solidFill>
                  <a:schemeClr val="bg2">
                    <a:lumMod val="25000"/>
                  </a:schemeClr>
                </a:solidFill>
              </a:rPr>
              <a:t>Fotografiile sunt conectate grafic în perechi care se suprapun, numite </a:t>
            </a:r>
            <a:r>
              <a:rPr lang="ro-RO" sz="1400" dirty="0">
                <a:solidFill>
                  <a:schemeClr val="tx1"/>
                </a:solidFill>
              </a:rPr>
              <a:t>modele stereoscopice, unitatea de bază în prelucrările fotogrammetrice.</a:t>
            </a:r>
          </a:p>
          <a:p>
            <a:pPr marL="0" indent="0" algn="just" eaLnBrk="1" fontAlgn="auto" hangingPunct="1">
              <a:lnSpc>
                <a:spcPct val="110000"/>
              </a:lnSpc>
              <a:spcAft>
                <a:spcPts val="0"/>
              </a:spcAft>
              <a:buFont typeface="Arial" pitchFamily="34" charset="0"/>
              <a:buNone/>
              <a:defRPr/>
            </a:pPr>
            <a:r>
              <a:rPr lang="ro-RO" sz="1400" b="1" dirty="0">
                <a:solidFill>
                  <a:srgbClr val="0070C0"/>
                </a:solidFill>
              </a:rPr>
              <a:t>Orientarea perechilor de fotografii</a:t>
            </a:r>
          </a:p>
          <a:p>
            <a:pPr marL="0" indent="0" algn="just" eaLnBrk="1" fontAlgn="auto" hangingPunct="1">
              <a:lnSpc>
                <a:spcPct val="110000"/>
              </a:lnSpc>
              <a:spcAft>
                <a:spcPts val="0"/>
              </a:spcAft>
              <a:buFont typeface="Arial" pitchFamily="34" charset="0"/>
              <a:buNone/>
              <a:defRPr/>
            </a:pPr>
            <a:r>
              <a:rPr lang="en-US" sz="1400" dirty="0">
                <a:solidFill>
                  <a:schemeClr val="bg2">
                    <a:lumMod val="25000"/>
                  </a:schemeClr>
                </a:solidFill>
              </a:rPr>
              <a:t>	</a:t>
            </a:r>
            <a:r>
              <a:rPr lang="ro-RO" sz="1400" dirty="0">
                <a:solidFill>
                  <a:schemeClr val="bg2">
                    <a:lumMod val="25000"/>
                  </a:schemeClr>
                </a:solidFill>
              </a:rPr>
              <a:t>Orientarea relativă se realizează prin potrivirea punctelor de legătură dintre imagini (atât puncte caracteristice cât şi punctele de control). </a:t>
            </a:r>
            <a:endParaRPr lang="ro-RO" sz="1400" dirty="0" smtClean="0">
              <a:solidFill>
                <a:schemeClr val="bg2">
                  <a:lumMod val="25000"/>
                </a:schemeClr>
              </a:solidFill>
            </a:endParaRPr>
          </a:p>
          <a:p>
            <a:pPr marL="0" indent="0" algn="just" eaLnBrk="1" fontAlgn="auto" hangingPunct="1">
              <a:lnSpc>
                <a:spcPct val="110000"/>
              </a:lnSpc>
              <a:spcAft>
                <a:spcPts val="0"/>
              </a:spcAft>
              <a:buFont typeface="Arial" pitchFamily="34" charset="0"/>
              <a:buNone/>
              <a:defRPr/>
            </a:pPr>
            <a:endParaRPr lang="ro-RO" sz="1400" dirty="0">
              <a:solidFill>
                <a:schemeClr val="bg2">
                  <a:lumMod val="25000"/>
                </a:schemeClr>
              </a:solidFill>
            </a:endParaRPr>
          </a:p>
          <a:p>
            <a:pPr marL="0" indent="0" algn="just" eaLnBrk="1" fontAlgn="auto" hangingPunct="1">
              <a:lnSpc>
                <a:spcPct val="110000"/>
              </a:lnSpc>
              <a:spcAft>
                <a:spcPts val="0"/>
              </a:spcAft>
              <a:buFont typeface="Arial" pitchFamily="34" charset="0"/>
              <a:buNone/>
              <a:defRPr/>
            </a:pPr>
            <a:endParaRPr lang="ro-RO" sz="1400" dirty="0" smtClean="0">
              <a:solidFill>
                <a:schemeClr val="bg2">
                  <a:lumMod val="25000"/>
                </a:schemeClr>
              </a:solidFill>
            </a:endParaRPr>
          </a:p>
          <a:p>
            <a:pPr marL="0" indent="0" algn="just" eaLnBrk="1" fontAlgn="auto" hangingPunct="1">
              <a:lnSpc>
                <a:spcPct val="110000"/>
              </a:lnSpc>
              <a:spcAft>
                <a:spcPts val="0"/>
              </a:spcAft>
              <a:buFont typeface="Arial" pitchFamily="34" charset="0"/>
              <a:buNone/>
              <a:defRPr/>
            </a:pPr>
            <a:endParaRPr lang="en-US" sz="1400" dirty="0" smtClean="0">
              <a:solidFill>
                <a:schemeClr val="bg2">
                  <a:lumMod val="25000"/>
                </a:schemeClr>
              </a:solidFill>
            </a:endParaRPr>
          </a:p>
          <a:p>
            <a:pPr marL="0" indent="0" algn="just" eaLnBrk="1" fontAlgn="auto" hangingPunct="1">
              <a:lnSpc>
                <a:spcPct val="110000"/>
              </a:lnSpc>
              <a:spcAft>
                <a:spcPts val="0"/>
              </a:spcAft>
              <a:buFont typeface="Arial" pitchFamily="34" charset="0"/>
              <a:buNone/>
              <a:defRPr/>
            </a:pPr>
            <a:endParaRPr lang="ro-RO" sz="1400" dirty="0">
              <a:solidFill>
                <a:schemeClr val="bg2">
                  <a:lumMod val="25000"/>
                </a:schemeClr>
              </a:solidFill>
            </a:endParaRPr>
          </a:p>
          <a:p>
            <a:pPr marL="0" indent="0" algn="just" eaLnBrk="1" fontAlgn="auto" hangingPunct="1">
              <a:lnSpc>
                <a:spcPct val="110000"/>
              </a:lnSpc>
              <a:spcAft>
                <a:spcPts val="0"/>
              </a:spcAft>
              <a:buFont typeface="Arial" pitchFamily="34" charset="0"/>
              <a:buNone/>
              <a:defRPr/>
            </a:pPr>
            <a:endParaRPr lang="ro-RO" sz="1400" dirty="0" smtClean="0">
              <a:solidFill>
                <a:schemeClr val="bg2">
                  <a:lumMod val="25000"/>
                </a:schemeClr>
              </a:solidFill>
            </a:endParaRPr>
          </a:p>
          <a:p>
            <a:pPr marL="0" indent="0" algn="just" eaLnBrk="1" fontAlgn="auto" hangingPunct="1">
              <a:lnSpc>
                <a:spcPct val="110000"/>
              </a:lnSpc>
              <a:spcAft>
                <a:spcPts val="0"/>
              </a:spcAft>
              <a:buFont typeface="Arial" pitchFamily="34" charset="0"/>
              <a:buNone/>
              <a:defRPr/>
            </a:pPr>
            <a:r>
              <a:rPr lang="ro-RO" sz="1400" b="1" dirty="0" smtClean="0">
                <a:solidFill>
                  <a:srgbClr val="0070C0"/>
                </a:solidFill>
              </a:rPr>
              <a:t>Formarea </a:t>
            </a:r>
            <a:r>
              <a:rPr lang="ro-RO" sz="1400" b="1" dirty="0">
                <a:solidFill>
                  <a:srgbClr val="0070C0"/>
                </a:solidFill>
              </a:rPr>
              <a:t>blocurilor</a:t>
            </a:r>
          </a:p>
          <a:p>
            <a:pPr marL="0" indent="0" algn="just" eaLnBrk="1" fontAlgn="auto" hangingPunct="1">
              <a:lnSpc>
                <a:spcPct val="110000"/>
              </a:lnSpc>
              <a:spcAft>
                <a:spcPts val="0"/>
              </a:spcAft>
              <a:buFont typeface="Arial" pitchFamily="34" charset="0"/>
              <a:buNone/>
              <a:defRPr/>
            </a:pPr>
            <a:r>
              <a:rPr lang="ro-RO" sz="1400" dirty="0" smtClean="0">
                <a:solidFill>
                  <a:schemeClr val="bg2">
                    <a:lumMod val="25000"/>
                  </a:schemeClr>
                </a:solidFill>
              </a:rPr>
              <a:t>	Toate </a:t>
            </a:r>
            <a:r>
              <a:rPr lang="ro-RO" sz="1400" dirty="0">
                <a:solidFill>
                  <a:schemeClr val="bg2">
                    <a:lumMod val="25000"/>
                  </a:schemeClr>
                </a:solidFill>
              </a:rPr>
              <a:t>fotografiile sunt transformate într-un sistem de coordonate de referinţă al imaginii arbitrar. Originea acestui sistem de coordonate depinde de prima fotografie din bloc şi orientarea pentru fiecare fotografie ulterioară este determinată de punctele de legătură alese anterior.</a:t>
            </a:r>
          </a:p>
          <a:p>
            <a:pPr marL="0" indent="0" algn="just" eaLnBrk="1" fontAlgn="auto" hangingPunct="1">
              <a:lnSpc>
                <a:spcPct val="110000"/>
              </a:lnSpc>
              <a:spcAft>
                <a:spcPts val="0"/>
              </a:spcAft>
              <a:buFont typeface="Arial" pitchFamily="34" charset="0"/>
              <a:buNone/>
              <a:defRPr/>
            </a:pPr>
            <a:endParaRPr lang="ro-RO" sz="1400" dirty="0" smtClean="0">
              <a:solidFill>
                <a:schemeClr val="bg2">
                  <a:lumMod val="25000"/>
                </a:schemeClr>
              </a:solidFill>
            </a:endParaRPr>
          </a:p>
          <a:p>
            <a:pPr marL="0" indent="0" algn="just" eaLnBrk="1" fontAlgn="auto" hangingPunct="1">
              <a:lnSpc>
                <a:spcPct val="110000"/>
              </a:lnSpc>
              <a:spcAft>
                <a:spcPts val="0"/>
              </a:spcAft>
              <a:buFont typeface="Arial" pitchFamily="34" charset="0"/>
              <a:buNone/>
              <a:defRPr/>
            </a:pPr>
            <a:endParaRPr lang="ro-RO" sz="1400" dirty="0">
              <a:solidFill>
                <a:schemeClr val="bg2">
                  <a:lumMod val="25000"/>
                </a:schemeClr>
              </a:solidFill>
            </a:endParaRPr>
          </a:p>
          <a:p>
            <a:pPr marL="0" indent="0" algn="just" eaLnBrk="1" fontAlgn="auto" hangingPunct="1">
              <a:lnSpc>
                <a:spcPct val="110000"/>
              </a:lnSpc>
              <a:spcAft>
                <a:spcPts val="0"/>
              </a:spcAft>
              <a:buFont typeface="Arial" pitchFamily="34" charset="0"/>
              <a:buNone/>
              <a:defRPr/>
            </a:pPr>
            <a:endParaRPr lang="ro-RO" sz="1400" dirty="0" smtClean="0">
              <a:solidFill>
                <a:schemeClr val="bg2">
                  <a:lumMod val="25000"/>
                </a:schemeClr>
              </a:solidFill>
            </a:endParaRPr>
          </a:p>
          <a:p>
            <a:pPr marL="0" indent="0" algn="just" eaLnBrk="1" fontAlgn="auto" hangingPunct="1">
              <a:lnSpc>
                <a:spcPct val="110000"/>
              </a:lnSpc>
              <a:spcAft>
                <a:spcPts val="0"/>
              </a:spcAft>
              <a:buFont typeface="Arial" pitchFamily="34" charset="0"/>
              <a:buNone/>
              <a:defRPr/>
            </a:pPr>
            <a:endParaRPr lang="ro-RO" sz="1400" dirty="0" smtClean="0">
              <a:solidFill>
                <a:schemeClr val="bg2">
                  <a:lumMod val="25000"/>
                </a:schemeClr>
              </a:solidFill>
            </a:endParaRPr>
          </a:p>
          <a:p>
            <a:pPr marL="0" indent="0" algn="just" eaLnBrk="1" fontAlgn="auto" hangingPunct="1">
              <a:lnSpc>
                <a:spcPct val="110000"/>
              </a:lnSpc>
              <a:spcAft>
                <a:spcPts val="0"/>
              </a:spcAft>
              <a:buFont typeface="Arial" pitchFamily="34" charset="0"/>
              <a:buNone/>
              <a:defRPr/>
            </a:pPr>
            <a:endParaRPr lang="ro-RO" sz="1400" dirty="0">
              <a:solidFill>
                <a:schemeClr val="bg2">
                  <a:lumMod val="25000"/>
                </a:schemeClr>
              </a:solidFill>
            </a:endParaRPr>
          </a:p>
          <a:p>
            <a:pPr marL="0" indent="0" algn="just" eaLnBrk="1" fontAlgn="auto" hangingPunct="1">
              <a:lnSpc>
                <a:spcPct val="110000"/>
              </a:lnSpc>
              <a:spcAft>
                <a:spcPts val="0"/>
              </a:spcAft>
              <a:buFont typeface="Arial" pitchFamily="34" charset="0"/>
              <a:buNone/>
              <a:defRPr/>
            </a:pPr>
            <a:endParaRPr lang="ro-RO" sz="1400" dirty="0" smtClean="0">
              <a:solidFill>
                <a:schemeClr val="bg2">
                  <a:lumMod val="25000"/>
                </a:schemeClr>
              </a:solidFill>
            </a:endParaRPr>
          </a:p>
          <a:p>
            <a:pPr marL="0" indent="0" algn="just" eaLnBrk="1" fontAlgn="auto" hangingPunct="1">
              <a:lnSpc>
                <a:spcPct val="110000"/>
              </a:lnSpc>
              <a:spcAft>
                <a:spcPts val="0"/>
              </a:spcAft>
              <a:buFont typeface="Arial" pitchFamily="34" charset="0"/>
              <a:buNone/>
              <a:defRPr/>
            </a:pPr>
            <a:endParaRPr lang="ro-RO" sz="1400" dirty="0">
              <a:solidFill>
                <a:schemeClr val="bg2">
                  <a:lumMod val="25000"/>
                </a:schemeClr>
              </a:solidFill>
            </a:endParaRPr>
          </a:p>
          <a:p>
            <a:pPr marL="0" indent="0" algn="just" eaLnBrk="1" fontAlgn="auto" hangingPunct="1">
              <a:lnSpc>
                <a:spcPct val="110000"/>
              </a:lnSpc>
              <a:spcAft>
                <a:spcPts val="0"/>
              </a:spcAft>
              <a:buFont typeface="Arial" pitchFamily="34" charset="0"/>
              <a:buNone/>
              <a:defRPr/>
            </a:pPr>
            <a:endParaRPr lang="ro-RO" sz="1400" dirty="0" smtClean="0">
              <a:solidFill>
                <a:schemeClr val="bg2">
                  <a:lumMod val="25000"/>
                </a:schemeClr>
              </a:solidFill>
            </a:endParaRPr>
          </a:p>
          <a:p>
            <a:pPr marL="0" indent="0" algn="just" eaLnBrk="1" fontAlgn="auto" hangingPunct="1">
              <a:lnSpc>
                <a:spcPct val="110000"/>
              </a:lnSpc>
              <a:spcAft>
                <a:spcPts val="0"/>
              </a:spcAft>
              <a:buFont typeface="Arial" pitchFamily="34" charset="0"/>
              <a:buNone/>
              <a:defRPr/>
            </a:pPr>
            <a:endParaRPr lang="ro-RO" sz="1400" dirty="0">
              <a:solidFill>
                <a:schemeClr val="bg2">
                  <a:lumMod val="25000"/>
                </a:schemeClr>
              </a:solidFill>
            </a:endParaRPr>
          </a:p>
          <a:p>
            <a:pPr marL="0" indent="0" algn="just" eaLnBrk="1" fontAlgn="auto" hangingPunct="1">
              <a:lnSpc>
                <a:spcPct val="110000"/>
              </a:lnSpc>
              <a:spcAft>
                <a:spcPts val="0"/>
              </a:spcAft>
              <a:buFont typeface="Arial" pitchFamily="34" charset="0"/>
              <a:buNone/>
              <a:defRPr/>
            </a:pPr>
            <a:endParaRPr lang="ro-RO" sz="1400" dirty="0" smtClean="0">
              <a:solidFill>
                <a:schemeClr val="bg2">
                  <a:lumMod val="25000"/>
                </a:schemeClr>
              </a:solidFill>
            </a:endParaRPr>
          </a:p>
          <a:p>
            <a:pPr marL="0" indent="0" algn="just" eaLnBrk="1" fontAlgn="auto" hangingPunct="1">
              <a:lnSpc>
                <a:spcPct val="110000"/>
              </a:lnSpc>
              <a:spcAft>
                <a:spcPts val="0"/>
              </a:spcAft>
              <a:buFont typeface="Arial" pitchFamily="34" charset="0"/>
              <a:buNone/>
              <a:defRPr/>
            </a:pPr>
            <a:endParaRPr lang="ro-RO" sz="1400" dirty="0">
              <a:solidFill>
                <a:schemeClr val="bg2">
                  <a:lumMod val="25000"/>
                </a:schemeClr>
              </a:solidFill>
            </a:endParaRPr>
          </a:p>
          <a:p>
            <a:pPr marL="0" indent="0" algn="just" eaLnBrk="1" fontAlgn="auto" hangingPunct="1">
              <a:lnSpc>
                <a:spcPct val="110000"/>
              </a:lnSpc>
              <a:spcAft>
                <a:spcPts val="0"/>
              </a:spcAft>
              <a:buFont typeface="Arial" pitchFamily="34" charset="0"/>
              <a:buNone/>
              <a:defRPr/>
            </a:pPr>
            <a:endParaRPr lang="ro-RO" sz="1400" dirty="0">
              <a:solidFill>
                <a:schemeClr val="bg2">
                  <a:lumMod val="25000"/>
                </a:schemeClr>
              </a:solidFill>
            </a:endParaRPr>
          </a:p>
        </p:txBody>
      </p:sp>
      <p:sp>
        <p:nvSpPr>
          <p:cNvPr id="5" name="Footer Placeholder 4"/>
          <p:cNvSpPr>
            <a:spLocks noGrp="1"/>
          </p:cNvSpPr>
          <p:nvPr>
            <p:ph type="ftr" sz="quarter" idx="11"/>
          </p:nvPr>
        </p:nvSpPr>
        <p:spPr/>
        <p:txBody>
          <a:bodyPr/>
          <a:lstStyle/>
          <a:p>
            <a:pPr>
              <a:defRPr/>
            </a:pPr>
            <a:r>
              <a:rPr lang="en-US" dirty="0"/>
              <a:t>e</a:t>
            </a:r>
            <a:r>
              <a:rPr lang="ro-RO" dirty="0"/>
              <a:t>tapele SfM</a:t>
            </a:r>
            <a:endParaRPr lang="ro-RO" dirty="0"/>
          </a:p>
        </p:txBody>
      </p:sp>
      <p:sp>
        <p:nvSpPr>
          <p:cNvPr id="4" name="Slide Number Placeholder 3"/>
          <p:cNvSpPr>
            <a:spLocks noGrp="1"/>
          </p:cNvSpPr>
          <p:nvPr>
            <p:ph type="sldNum" sz="quarter" idx="12"/>
          </p:nvPr>
        </p:nvSpPr>
        <p:spPr/>
        <p:txBody>
          <a:bodyPr/>
          <a:lstStyle/>
          <a:p>
            <a:pPr>
              <a:defRPr/>
            </a:pPr>
            <a:fld id="{C9ECF7C9-D1B2-4DCB-8832-7C4813AE2C13}" type="slidenum">
              <a:rPr lang="ro-RO" smtClean="0"/>
              <a:pPr>
                <a:defRPr/>
              </a:pPr>
              <a:t>13</a:t>
            </a:fld>
            <a:endParaRPr lang="ro-RO"/>
          </a:p>
        </p:txBody>
      </p:sp>
      <p:pic>
        <p:nvPicPr>
          <p:cNvPr id="15363" name="Picture 2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13063" y="4292600"/>
            <a:ext cx="4065587" cy="183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4" name="Picture 2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71775" y="1773238"/>
            <a:ext cx="4248150" cy="148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287338"/>
            <a:ext cx="7632700" cy="6016625"/>
          </a:xfrm>
          <a:prstGeom prst="rect">
            <a:avLst/>
          </a:prstGeom>
        </p:spPr>
        <p:txBody>
          <a:bodyPr>
            <a:spAutoFit/>
          </a:bodyPr>
          <a:lstStyle/>
          <a:p>
            <a:pPr algn="just" fontAlgn="auto">
              <a:lnSpc>
                <a:spcPct val="110000"/>
              </a:lnSpc>
              <a:spcBef>
                <a:spcPts val="0"/>
              </a:spcBef>
              <a:spcAft>
                <a:spcPts val="0"/>
              </a:spcAft>
              <a:defRPr/>
            </a:pPr>
            <a:r>
              <a:rPr lang="ro-RO" sz="1400" b="1" dirty="0">
                <a:solidFill>
                  <a:srgbClr val="0070C0"/>
                </a:solidFill>
                <a:latin typeface="+mj-lt"/>
                <a:cs typeface="+mn-cs"/>
              </a:rPr>
              <a:t>Estimări geometrice</a:t>
            </a:r>
          </a:p>
          <a:p>
            <a:pPr algn="just" fontAlgn="auto">
              <a:lnSpc>
                <a:spcPct val="110000"/>
              </a:lnSpc>
              <a:spcBef>
                <a:spcPts val="0"/>
              </a:spcBef>
              <a:spcAft>
                <a:spcPts val="0"/>
              </a:spcAft>
              <a:defRPr/>
            </a:pPr>
            <a:r>
              <a:rPr lang="en-US" sz="1400" dirty="0">
                <a:solidFill>
                  <a:schemeClr val="bg2">
                    <a:lumMod val="25000"/>
                  </a:schemeClr>
                </a:solidFill>
                <a:latin typeface="+mj-lt"/>
                <a:cs typeface="+mn-cs"/>
              </a:rPr>
              <a:t>	</a:t>
            </a:r>
            <a:r>
              <a:rPr lang="ro-RO" sz="1400" dirty="0">
                <a:solidFill>
                  <a:schemeClr val="bg2">
                    <a:lumMod val="25000"/>
                  </a:schemeClr>
                </a:solidFill>
                <a:latin typeface="+mj-lt"/>
                <a:cs typeface="+mn-cs"/>
              </a:rPr>
              <a:t>Odată ce blocurile au fost generate, următorul pas în rularea SfM, este prelucrarea pe fiecare componentă pentru a recupera poziţia fiecărei camere şi o poziţie 3D pentru fiecare nod al blocului. </a:t>
            </a:r>
          </a:p>
          <a:p>
            <a:pPr algn="just" fontAlgn="auto">
              <a:lnSpc>
                <a:spcPct val="110000"/>
              </a:lnSpc>
              <a:spcBef>
                <a:spcPts val="0"/>
              </a:spcBef>
              <a:spcAft>
                <a:spcPts val="0"/>
              </a:spcAft>
              <a:defRPr/>
            </a:pPr>
            <a:endParaRPr lang="ro-RO" sz="1400" dirty="0">
              <a:solidFill>
                <a:schemeClr val="bg2">
                  <a:lumMod val="25000"/>
                </a:schemeClr>
              </a:solidFill>
              <a:latin typeface="+mj-lt"/>
              <a:cs typeface="+mn-cs"/>
            </a:endParaRPr>
          </a:p>
          <a:p>
            <a:pPr algn="just" fontAlgn="auto">
              <a:lnSpc>
                <a:spcPct val="110000"/>
              </a:lnSpc>
              <a:spcBef>
                <a:spcPts val="0"/>
              </a:spcBef>
              <a:spcAft>
                <a:spcPts val="0"/>
              </a:spcAft>
              <a:defRPr/>
            </a:pPr>
            <a:endParaRPr lang="ro-RO" sz="1400" dirty="0">
              <a:solidFill>
                <a:schemeClr val="bg2">
                  <a:lumMod val="25000"/>
                </a:schemeClr>
              </a:solidFill>
              <a:latin typeface="+mj-lt"/>
              <a:cs typeface="+mn-cs"/>
            </a:endParaRPr>
          </a:p>
          <a:p>
            <a:pPr algn="just" fontAlgn="auto">
              <a:lnSpc>
                <a:spcPct val="110000"/>
              </a:lnSpc>
              <a:spcBef>
                <a:spcPts val="0"/>
              </a:spcBef>
              <a:spcAft>
                <a:spcPts val="0"/>
              </a:spcAft>
              <a:defRPr/>
            </a:pPr>
            <a:endParaRPr lang="ro-RO" sz="1400" dirty="0">
              <a:solidFill>
                <a:schemeClr val="bg2">
                  <a:lumMod val="25000"/>
                </a:schemeClr>
              </a:solidFill>
              <a:latin typeface="+mj-lt"/>
              <a:cs typeface="+mn-cs"/>
            </a:endParaRPr>
          </a:p>
          <a:p>
            <a:pPr algn="just" fontAlgn="auto">
              <a:lnSpc>
                <a:spcPct val="110000"/>
              </a:lnSpc>
              <a:spcBef>
                <a:spcPts val="0"/>
              </a:spcBef>
              <a:spcAft>
                <a:spcPts val="0"/>
              </a:spcAft>
              <a:defRPr/>
            </a:pPr>
            <a:endParaRPr lang="ro-RO" sz="1400" dirty="0">
              <a:solidFill>
                <a:schemeClr val="bg2">
                  <a:lumMod val="25000"/>
                </a:schemeClr>
              </a:solidFill>
              <a:latin typeface="+mj-lt"/>
              <a:cs typeface="+mn-cs"/>
            </a:endParaRPr>
          </a:p>
          <a:p>
            <a:pPr algn="just" fontAlgn="auto">
              <a:lnSpc>
                <a:spcPct val="110000"/>
              </a:lnSpc>
              <a:spcBef>
                <a:spcPts val="0"/>
              </a:spcBef>
              <a:spcAft>
                <a:spcPts val="0"/>
              </a:spcAft>
              <a:defRPr/>
            </a:pPr>
            <a:endParaRPr lang="ro-RO" sz="1400" dirty="0">
              <a:solidFill>
                <a:schemeClr val="bg2">
                  <a:lumMod val="25000"/>
                </a:schemeClr>
              </a:solidFill>
              <a:latin typeface="+mj-lt"/>
              <a:cs typeface="+mn-cs"/>
            </a:endParaRPr>
          </a:p>
          <a:p>
            <a:pPr algn="just" fontAlgn="auto">
              <a:lnSpc>
                <a:spcPct val="110000"/>
              </a:lnSpc>
              <a:spcBef>
                <a:spcPts val="0"/>
              </a:spcBef>
              <a:spcAft>
                <a:spcPts val="0"/>
              </a:spcAft>
              <a:defRPr/>
            </a:pPr>
            <a:endParaRPr lang="en-US" sz="1400" dirty="0">
              <a:solidFill>
                <a:schemeClr val="bg2">
                  <a:lumMod val="25000"/>
                </a:schemeClr>
              </a:solidFill>
              <a:latin typeface="+mj-lt"/>
              <a:cs typeface="+mn-cs"/>
            </a:endParaRPr>
          </a:p>
          <a:p>
            <a:pPr algn="just" fontAlgn="auto">
              <a:lnSpc>
                <a:spcPct val="110000"/>
              </a:lnSpc>
              <a:spcBef>
                <a:spcPts val="0"/>
              </a:spcBef>
              <a:spcAft>
                <a:spcPts val="0"/>
              </a:spcAft>
              <a:defRPr/>
            </a:pPr>
            <a:endParaRPr lang="ro-RO" sz="1400" dirty="0">
              <a:solidFill>
                <a:schemeClr val="bg2">
                  <a:lumMod val="25000"/>
                </a:schemeClr>
              </a:solidFill>
              <a:latin typeface="+mj-lt"/>
              <a:cs typeface="+mn-cs"/>
            </a:endParaRPr>
          </a:p>
          <a:p>
            <a:pPr algn="just" fontAlgn="auto">
              <a:lnSpc>
                <a:spcPct val="110000"/>
              </a:lnSpc>
              <a:spcBef>
                <a:spcPts val="0"/>
              </a:spcBef>
              <a:spcAft>
                <a:spcPts val="0"/>
              </a:spcAft>
              <a:defRPr/>
            </a:pPr>
            <a:endParaRPr lang="ro-RO" sz="1400" dirty="0">
              <a:solidFill>
                <a:schemeClr val="bg2">
                  <a:lumMod val="25000"/>
                </a:schemeClr>
              </a:solidFill>
              <a:latin typeface="+mj-lt"/>
              <a:cs typeface="+mn-cs"/>
            </a:endParaRPr>
          </a:p>
          <a:p>
            <a:pPr algn="just" fontAlgn="auto">
              <a:lnSpc>
                <a:spcPct val="110000"/>
              </a:lnSpc>
              <a:spcBef>
                <a:spcPts val="0"/>
              </a:spcBef>
              <a:spcAft>
                <a:spcPts val="0"/>
              </a:spcAft>
              <a:defRPr/>
            </a:pPr>
            <a:r>
              <a:rPr lang="ro-RO" sz="1400" b="1" dirty="0">
                <a:solidFill>
                  <a:srgbClr val="0070C0"/>
                </a:solidFill>
                <a:latin typeface="+mj-lt"/>
                <a:cs typeface="+mn-cs"/>
              </a:rPr>
              <a:t>Postdensificare</a:t>
            </a:r>
          </a:p>
          <a:p>
            <a:pPr algn="just" fontAlgn="auto">
              <a:lnSpc>
                <a:spcPct val="110000"/>
              </a:lnSpc>
              <a:spcBef>
                <a:spcPts val="0"/>
              </a:spcBef>
              <a:spcAft>
                <a:spcPts val="0"/>
              </a:spcAft>
              <a:defRPr/>
            </a:pPr>
            <a:r>
              <a:rPr lang="en-US" sz="1400" dirty="0">
                <a:solidFill>
                  <a:schemeClr val="bg2">
                    <a:lumMod val="25000"/>
                  </a:schemeClr>
                </a:solidFill>
                <a:latin typeface="+mj-lt"/>
                <a:cs typeface="+mn-cs"/>
              </a:rPr>
              <a:t>	</a:t>
            </a:r>
            <a:r>
              <a:rPr lang="ro-RO" sz="1400" dirty="0">
                <a:solidFill>
                  <a:schemeClr val="bg2">
                    <a:lumMod val="25000"/>
                  </a:schemeClr>
                </a:solidFill>
                <a:latin typeface="+mj-lt"/>
                <a:cs typeface="+mn-cs"/>
              </a:rPr>
              <a:t>Implementarea se numeşte PMVS şi este un software multi-view stereo, care preia un set de imagini şi parametrii camerei, apoi reconstituie structura 3D a obiectului sau a scenei. </a:t>
            </a:r>
          </a:p>
          <a:p>
            <a:pPr algn="just" fontAlgn="auto">
              <a:lnSpc>
                <a:spcPct val="110000"/>
              </a:lnSpc>
              <a:spcBef>
                <a:spcPts val="0"/>
              </a:spcBef>
              <a:spcAft>
                <a:spcPts val="0"/>
              </a:spcAft>
              <a:defRPr/>
            </a:pPr>
            <a:endParaRPr lang="ro-RO" sz="1400" dirty="0">
              <a:solidFill>
                <a:schemeClr val="bg2">
                  <a:lumMod val="25000"/>
                </a:schemeClr>
              </a:solidFill>
              <a:latin typeface="+mj-lt"/>
              <a:cs typeface="+mn-cs"/>
            </a:endParaRPr>
          </a:p>
          <a:p>
            <a:pPr algn="just" fontAlgn="auto">
              <a:lnSpc>
                <a:spcPct val="110000"/>
              </a:lnSpc>
              <a:spcBef>
                <a:spcPts val="0"/>
              </a:spcBef>
              <a:spcAft>
                <a:spcPts val="0"/>
              </a:spcAft>
              <a:defRPr/>
            </a:pPr>
            <a:endParaRPr lang="ro-RO" sz="1400" dirty="0">
              <a:solidFill>
                <a:schemeClr val="bg2">
                  <a:lumMod val="25000"/>
                </a:schemeClr>
              </a:solidFill>
              <a:latin typeface="+mj-lt"/>
              <a:cs typeface="+mn-cs"/>
            </a:endParaRPr>
          </a:p>
          <a:p>
            <a:pPr algn="just" fontAlgn="auto">
              <a:lnSpc>
                <a:spcPct val="110000"/>
              </a:lnSpc>
              <a:spcBef>
                <a:spcPts val="0"/>
              </a:spcBef>
              <a:spcAft>
                <a:spcPts val="0"/>
              </a:spcAft>
              <a:defRPr/>
            </a:pPr>
            <a:endParaRPr lang="ro-RO" sz="1400" dirty="0">
              <a:solidFill>
                <a:schemeClr val="bg2">
                  <a:lumMod val="25000"/>
                </a:schemeClr>
              </a:solidFill>
              <a:latin typeface="+mj-lt"/>
              <a:cs typeface="+mn-cs"/>
            </a:endParaRPr>
          </a:p>
          <a:p>
            <a:pPr algn="just" fontAlgn="auto">
              <a:lnSpc>
                <a:spcPct val="110000"/>
              </a:lnSpc>
              <a:spcBef>
                <a:spcPts val="0"/>
              </a:spcBef>
              <a:spcAft>
                <a:spcPts val="0"/>
              </a:spcAft>
              <a:defRPr/>
            </a:pPr>
            <a:endParaRPr lang="ro-RO" sz="1400" dirty="0">
              <a:solidFill>
                <a:schemeClr val="bg2">
                  <a:lumMod val="25000"/>
                </a:schemeClr>
              </a:solidFill>
              <a:latin typeface="+mj-lt"/>
              <a:cs typeface="+mn-cs"/>
            </a:endParaRPr>
          </a:p>
          <a:p>
            <a:pPr algn="just" fontAlgn="auto">
              <a:lnSpc>
                <a:spcPct val="110000"/>
              </a:lnSpc>
              <a:spcBef>
                <a:spcPts val="0"/>
              </a:spcBef>
              <a:spcAft>
                <a:spcPts val="0"/>
              </a:spcAft>
              <a:defRPr/>
            </a:pPr>
            <a:endParaRPr lang="ro-RO" sz="1400" dirty="0">
              <a:solidFill>
                <a:schemeClr val="bg2">
                  <a:lumMod val="25000"/>
                </a:schemeClr>
              </a:solidFill>
              <a:latin typeface="+mj-lt"/>
              <a:cs typeface="+mn-cs"/>
            </a:endParaRPr>
          </a:p>
          <a:p>
            <a:pPr algn="just" fontAlgn="auto">
              <a:lnSpc>
                <a:spcPct val="110000"/>
              </a:lnSpc>
              <a:spcBef>
                <a:spcPts val="0"/>
              </a:spcBef>
              <a:spcAft>
                <a:spcPts val="0"/>
              </a:spcAft>
              <a:defRPr/>
            </a:pPr>
            <a:endParaRPr lang="ro-RO" sz="1400" dirty="0">
              <a:solidFill>
                <a:schemeClr val="bg2">
                  <a:lumMod val="25000"/>
                </a:schemeClr>
              </a:solidFill>
              <a:latin typeface="+mj-lt"/>
              <a:cs typeface="+mn-cs"/>
            </a:endParaRPr>
          </a:p>
          <a:p>
            <a:pPr algn="just" fontAlgn="auto">
              <a:lnSpc>
                <a:spcPct val="110000"/>
              </a:lnSpc>
              <a:spcBef>
                <a:spcPts val="0"/>
              </a:spcBef>
              <a:spcAft>
                <a:spcPts val="0"/>
              </a:spcAft>
              <a:defRPr/>
            </a:pPr>
            <a:endParaRPr lang="ro-RO" sz="1400" dirty="0">
              <a:solidFill>
                <a:schemeClr val="bg2">
                  <a:lumMod val="25000"/>
                </a:schemeClr>
              </a:solidFill>
              <a:latin typeface="+mj-lt"/>
              <a:cs typeface="+mn-cs"/>
            </a:endParaRPr>
          </a:p>
          <a:p>
            <a:pPr algn="just" fontAlgn="auto">
              <a:lnSpc>
                <a:spcPct val="110000"/>
              </a:lnSpc>
              <a:spcBef>
                <a:spcPts val="0"/>
              </a:spcBef>
              <a:spcAft>
                <a:spcPts val="0"/>
              </a:spcAft>
              <a:defRPr/>
            </a:pPr>
            <a:endParaRPr lang="ro-RO" sz="1400" dirty="0">
              <a:solidFill>
                <a:schemeClr val="bg2">
                  <a:lumMod val="25000"/>
                </a:schemeClr>
              </a:solidFill>
              <a:latin typeface="+mj-lt"/>
              <a:cs typeface="+mn-cs"/>
            </a:endParaRPr>
          </a:p>
          <a:p>
            <a:pPr algn="just" fontAlgn="auto">
              <a:lnSpc>
                <a:spcPct val="110000"/>
              </a:lnSpc>
              <a:spcBef>
                <a:spcPts val="0"/>
              </a:spcBef>
              <a:spcAft>
                <a:spcPts val="0"/>
              </a:spcAft>
              <a:defRPr/>
            </a:pPr>
            <a:endParaRPr lang="ro-RO" sz="1400" dirty="0">
              <a:solidFill>
                <a:schemeClr val="bg2">
                  <a:lumMod val="25000"/>
                </a:schemeClr>
              </a:solidFill>
              <a:latin typeface="+mj-lt"/>
              <a:cs typeface="+mn-cs"/>
            </a:endParaRPr>
          </a:p>
        </p:txBody>
      </p:sp>
      <p:pic>
        <p:nvPicPr>
          <p:cNvPr id="3074" name="Picture 2" descr="Image_161"/>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3131840" y="1412776"/>
            <a:ext cx="3168352" cy="16383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13" name="Picture 2" descr="Image_155"/>
          <p:cNvPicPr>
            <a:picLocks noChangeAspect="1" noChangeArrowheads="1"/>
          </p:cNvPicPr>
          <p:nvPr/>
        </p:nvPicPr>
        <p:blipFill>
          <a:blip r:embed="rId4" r:link="rId5" cstate="print">
            <a:extLst>
              <a:ext uri="{28A0092B-C50C-407E-A947-70E740481C1C}">
                <a14:useLocalDpi xmlns:a14="http://schemas.microsoft.com/office/drawing/2010/main" val="0"/>
              </a:ext>
            </a:extLst>
          </a:blip>
          <a:srcRect/>
          <a:stretch>
            <a:fillRect/>
          </a:stretch>
        </p:blipFill>
        <p:spPr bwMode="auto">
          <a:xfrm>
            <a:off x="2555776" y="4221088"/>
            <a:ext cx="4347443" cy="201622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4" name="Footer Placeholder 3"/>
          <p:cNvSpPr>
            <a:spLocks noGrp="1"/>
          </p:cNvSpPr>
          <p:nvPr>
            <p:ph type="ftr" sz="quarter" idx="11"/>
          </p:nvPr>
        </p:nvSpPr>
        <p:spPr/>
        <p:txBody>
          <a:bodyPr/>
          <a:lstStyle/>
          <a:p>
            <a:pPr>
              <a:defRPr/>
            </a:pPr>
            <a:r>
              <a:rPr lang="en-US" dirty="0"/>
              <a:t>e</a:t>
            </a:r>
            <a:r>
              <a:rPr lang="ro-RO" dirty="0"/>
              <a:t>tapele SfM</a:t>
            </a:r>
            <a:endParaRPr lang="ro-RO" dirty="0"/>
          </a:p>
        </p:txBody>
      </p:sp>
      <p:sp>
        <p:nvSpPr>
          <p:cNvPr id="3" name="Slide Number Placeholder 2"/>
          <p:cNvSpPr>
            <a:spLocks noGrp="1"/>
          </p:cNvSpPr>
          <p:nvPr>
            <p:ph type="sldNum" sz="quarter" idx="12"/>
          </p:nvPr>
        </p:nvSpPr>
        <p:spPr/>
        <p:txBody>
          <a:bodyPr/>
          <a:lstStyle/>
          <a:p>
            <a:pPr>
              <a:defRPr/>
            </a:pPr>
            <a:fld id="{A38D25D7-D497-4084-B34E-D75519C5FC0D}" type="slidenum">
              <a:rPr lang="ro-RO" smtClean="0"/>
              <a:pPr>
                <a:defRPr/>
              </a:pPr>
              <a:t>14</a:t>
            </a:fld>
            <a:endParaRPr lang="ro-RO"/>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8313" y="304800"/>
            <a:ext cx="8351837" cy="4101700"/>
          </a:xfrm>
          <a:prstGeom prst="rect">
            <a:avLst/>
          </a:prstGeom>
        </p:spPr>
        <p:txBody>
          <a:bodyPr>
            <a:spAutoFit/>
          </a:bodyPr>
          <a:lstStyle/>
          <a:p>
            <a:pPr algn="just" fontAlgn="auto">
              <a:lnSpc>
                <a:spcPct val="110000"/>
              </a:lnSpc>
              <a:spcBef>
                <a:spcPts val="0"/>
              </a:spcBef>
              <a:spcAft>
                <a:spcPts val="0"/>
              </a:spcAft>
              <a:defRPr/>
            </a:pPr>
            <a:r>
              <a:rPr lang="ro-RO" sz="1400" b="1" dirty="0">
                <a:solidFill>
                  <a:srgbClr val="0070C0"/>
                </a:solidFill>
                <a:latin typeface="+mj-lt"/>
                <a:cs typeface="+mn-cs"/>
              </a:rPr>
              <a:t>Orientarea absolută</a:t>
            </a:r>
          </a:p>
          <a:p>
            <a:pPr algn="just" fontAlgn="auto">
              <a:lnSpc>
                <a:spcPct val="110000"/>
              </a:lnSpc>
              <a:spcBef>
                <a:spcPts val="0"/>
              </a:spcBef>
              <a:spcAft>
                <a:spcPts val="0"/>
              </a:spcAft>
              <a:defRPr/>
            </a:pPr>
            <a:r>
              <a:rPr lang="en-US" sz="1400" dirty="0">
                <a:solidFill>
                  <a:schemeClr val="bg2">
                    <a:lumMod val="25000"/>
                  </a:schemeClr>
                </a:solidFill>
                <a:latin typeface="+mj-lt"/>
                <a:cs typeface="+mn-cs"/>
              </a:rPr>
              <a:t>	</a:t>
            </a:r>
            <a:r>
              <a:rPr lang="ro-RO" sz="1400" dirty="0">
                <a:solidFill>
                  <a:schemeClr val="bg2">
                    <a:lumMod val="25000"/>
                  </a:schemeClr>
                </a:solidFill>
                <a:latin typeface="+mj-lt"/>
                <a:cs typeface="+mn-cs"/>
              </a:rPr>
              <a:t>Sistemul de coordonate de referinţă arbitrar al imaginii este transformat într-un sistem de coordonate real folosind valorile stabilite prin sondaj, care sunt preluate în aşa fel încât să se armonizeze cu punctele de legătură.</a:t>
            </a:r>
          </a:p>
          <a:p>
            <a:pPr algn="just" fontAlgn="auto">
              <a:lnSpc>
                <a:spcPct val="110000"/>
              </a:lnSpc>
              <a:spcBef>
                <a:spcPts val="0"/>
              </a:spcBef>
              <a:spcAft>
                <a:spcPts val="0"/>
              </a:spcAft>
              <a:defRPr/>
            </a:pPr>
            <a:endParaRPr lang="ro-RO" sz="1400" dirty="0">
              <a:solidFill>
                <a:schemeClr val="bg2">
                  <a:lumMod val="25000"/>
                </a:schemeClr>
              </a:solidFill>
              <a:latin typeface="+mj-lt"/>
              <a:cs typeface="+mn-cs"/>
            </a:endParaRPr>
          </a:p>
          <a:p>
            <a:pPr algn="just" fontAlgn="auto">
              <a:lnSpc>
                <a:spcPct val="110000"/>
              </a:lnSpc>
              <a:spcBef>
                <a:spcPts val="0"/>
              </a:spcBef>
              <a:spcAft>
                <a:spcPts val="0"/>
              </a:spcAft>
              <a:defRPr/>
            </a:pPr>
            <a:endParaRPr lang="ro-RO" sz="1400" dirty="0">
              <a:solidFill>
                <a:schemeClr val="bg2">
                  <a:lumMod val="25000"/>
                </a:schemeClr>
              </a:solidFill>
              <a:latin typeface="+mj-lt"/>
              <a:cs typeface="+mn-cs"/>
            </a:endParaRPr>
          </a:p>
          <a:p>
            <a:pPr algn="just" fontAlgn="auto">
              <a:lnSpc>
                <a:spcPct val="110000"/>
              </a:lnSpc>
              <a:spcBef>
                <a:spcPts val="0"/>
              </a:spcBef>
              <a:spcAft>
                <a:spcPts val="0"/>
              </a:spcAft>
              <a:defRPr/>
            </a:pPr>
            <a:endParaRPr lang="ro-RO" sz="1400" dirty="0">
              <a:solidFill>
                <a:schemeClr val="bg2">
                  <a:lumMod val="25000"/>
                </a:schemeClr>
              </a:solidFill>
              <a:latin typeface="+mj-lt"/>
              <a:cs typeface="+mn-cs"/>
            </a:endParaRPr>
          </a:p>
          <a:p>
            <a:pPr algn="just" fontAlgn="auto">
              <a:lnSpc>
                <a:spcPct val="110000"/>
              </a:lnSpc>
              <a:spcBef>
                <a:spcPts val="0"/>
              </a:spcBef>
              <a:spcAft>
                <a:spcPts val="0"/>
              </a:spcAft>
              <a:defRPr/>
            </a:pPr>
            <a:endParaRPr lang="ro-RO" sz="1400" dirty="0">
              <a:solidFill>
                <a:schemeClr val="bg2">
                  <a:lumMod val="25000"/>
                </a:schemeClr>
              </a:solidFill>
              <a:latin typeface="+mj-lt"/>
              <a:cs typeface="+mn-cs"/>
            </a:endParaRPr>
          </a:p>
          <a:p>
            <a:pPr algn="just" fontAlgn="auto">
              <a:lnSpc>
                <a:spcPct val="110000"/>
              </a:lnSpc>
              <a:spcBef>
                <a:spcPts val="0"/>
              </a:spcBef>
              <a:spcAft>
                <a:spcPts val="0"/>
              </a:spcAft>
              <a:defRPr/>
            </a:pPr>
            <a:endParaRPr lang="en-US" sz="1400" dirty="0">
              <a:solidFill>
                <a:schemeClr val="bg2">
                  <a:lumMod val="25000"/>
                </a:schemeClr>
              </a:solidFill>
              <a:latin typeface="+mj-lt"/>
              <a:cs typeface="+mn-cs"/>
            </a:endParaRPr>
          </a:p>
          <a:p>
            <a:pPr algn="just" fontAlgn="auto">
              <a:lnSpc>
                <a:spcPct val="110000"/>
              </a:lnSpc>
              <a:spcBef>
                <a:spcPts val="0"/>
              </a:spcBef>
              <a:spcAft>
                <a:spcPts val="0"/>
              </a:spcAft>
              <a:defRPr/>
            </a:pPr>
            <a:endParaRPr lang="en-US" sz="1400" dirty="0">
              <a:solidFill>
                <a:schemeClr val="bg2">
                  <a:lumMod val="25000"/>
                </a:schemeClr>
              </a:solidFill>
              <a:latin typeface="+mj-lt"/>
              <a:cs typeface="+mn-cs"/>
            </a:endParaRPr>
          </a:p>
          <a:p>
            <a:pPr algn="just" fontAlgn="auto">
              <a:lnSpc>
                <a:spcPct val="110000"/>
              </a:lnSpc>
              <a:spcBef>
                <a:spcPts val="0"/>
              </a:spcBef>
              <a:spcAft>
                <a:spcPts val="0"/>
              </a:spcAft>
              <a:defRPr/>
            </a:pPr>
            <a:endParaRPr lang="ro-RO" sz="1400" dirty="0">
              <a:solidFill>
                <a:schemeClr val="bg2">
                  <a:lumMod val="25000"/>
                </a:schemeClr>
              </a:solidFill>
              <a:latin typeface="+mj-lt"/>
              <a:cs typeface="+mn-cs"/>
            </a:endParaRPr>
          </a:p>
          <a:p>
            <a:pPr algn="just" fontAlgn="auto">
              <a:lnSpc>
                <a:spcPct val="110000"/>
              </a:lnSpc>
              <a:spcBef>
                <a:spcPts val="0"/>
              </a:spcBef>
              <a:spcAft>
                <a:spcPts val="0"/>
              </a:spcAft>
              <a:defRPr/>
            </a:pPr>
            <a:endParaRPr lang="ro-RO" sz="1400" dirty="0">
              <a:solidFill>
                <a:schemeClr val="bg2">
                  <a:lumMod val="25000"/>
                </a:schemeClr>
              </a:solidFill>
              <a:latin typeface="+mj-lt"/>
              <a:cs typeface="+mn-cs"/>
            </a:endParaRPr>
          </a:p>
          <a:p>
            <a:pPr algn="just" fontAlgn="auto">
              <a:lnSpc>
                <a:spcPct val="110000"/>
              </a:lnSpc>
              <a:spcBef>
                <a:spcPts val="0"/>
              </a:spcBef>
              <a:spcAft>
                <a:spcPts val="0"/>
              </a:spcAft>
              <a:defRPr/>
            </a:pPr>
            <a:r>
              <a:rPr lang="ro-RO" sz="1400" b="1" dirty="0">
                <a:solidFill>
                  <a:srgbClr val="0070C0"/>
                </a:solidFill>
                <a:latin typeface="+mj-lt"/>
                <a:cs typeface="+mn-cs"/>
              </a:rPr>
              <a:t>Modelarea 3D şi analiza</a:t>
            </a:r>
          </a:p>
          <a:p>
            <a:pPr algn="just" fontAlgn="auto">
              <a:lnSpc>
                <a:spcPct val="110000"/>
              </a:lnSpc>
              <a:spcBef>
                <a:spcPts val="0"/>
              </a:spcBef>
              <a:spcAft>
                <a:spcPts val="0"/>
              </a:spcAft>
              <a:defRPr/>
            </a:pPr>
            <a:r>
              <a:rPr lang="en-US" sz="1400" dirty="0">
                <a:solidFill>
                  <a:schemeClr val="bg2">
                    <a:lumMod val="25000"/>
                  </a:schemeClr>
                </a:solidFill>
                <a:latin typeface="+mj-lt"/>
                <a:cs typeface="+mn-cs"/>
              </a:rPr>
              <a:t>	</a:t>
            </a:r>
            <a:r>
              <a:rPr lang="ro-RO" sz="1400" dirty="0">
                <a:solidFill>
                  <a:schemeClr val="bg2">
                    <a:lumMod val="25000"/>
                  </a:schemeClr>
                </a:solidFill>
                <a:latin typeface="+mj-lt"/>
                <a:cs typeface="+mn-cs"/>
              </a:rPr>
              <a:t>Odată ce baza de date fotogrammetrice şi blocurile au fost finalizate este disponibil un model virtual 3D al terenului. Punctele, liniile şi planurile din acest model sunt importate în spaţiul tridimensional. Aceste componente sunt apoi elaborate împreună şi modelul 3D este realizat efectiv.</a:t>
            </a:r>
          </a:p>
        </p:txBody>
      </p:sp>
      <p:sp>
        <p:nvSpPr>
          <p:cNvPr id="17411"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o-RO"/>
          </a:p>
        </p:txBody>
      </p:sp>
      <p:pic>
        <p:nvPicPr>
          <p:cNvPr id="4099" name="Picture 3" descr="C:\Users\John\Desktop\Image_81"/>
          <p:cNvPicPr>
            <a:picLocks noChangeAspect="1" noChangeArrowheads="1"/>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rot="16200000">
            <a:off x="3602101" y="3639554"/>
            <a:ext cx="2055489" cy="357207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17413"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48013" y="1340768"/>
            <a:ext cx="2863850" cy="199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ooter Placeholder 3"/>
          <p:cNvSpPr>
            <a:spLocks noGrp="1"/>
          </p:cNvSpPr>
          <p:nvPr>
            <p:ph type="ftr" sz="quarter" idx="11"/>
          </p:nvPr>
        </p:nvSpPr>
        <p:spPr/>
        <p:txBody>
          <a:bodyPr/>
          <a:lstStyle/>
          <a:p>
            <a:pPr>
              <a:defRPr/>
            </a:pPr>
            <a:r>
              <a:rPr lang="en-US" dirty="0" smtClean="0"/>
              <a:t>e</a:t>
            </a:r>
            <a:r>
              <a:rPr lang="ro-RO" dirty="0" smtClean="0"/>
              <a:t>tapele </a:t>
            </a:r>
            <a:r>
              <a:rPr lang="ro-RO" dirty="0" smtClean="0"/>
              <a:t>SfM</a:t>
            </a:r>
            <a:endParaRPr lang="ro-RO" dirty="0"/>
          </a:p>
        </p:txBody>
      </p:sp>
      <p:sp>
        <p:nvSpPr>
          <p:cNvPr id="3" name="Slide Number Placeholder 2"/>
          <p:cNvSpPr>
            <a:spLocks noGrp="1"/>
          </p:cNvSpPr>
          <p:nvPr>
            <p:ph type="sldNum" sz="quarter" idx="12"/>
          </p:nvPr>
        </p:nvSpPr>
        <p:spPr/>
        <p:txBody>
          <a:bodyPr/>
          <a:lstStyle/>
          <a:p>
            <a:pPr>
              <a:defRPr/>
            </a:pPr>
            <a:fld id="{CBD3B67C-FB53-428F-9216-8E0025EC6FA6}" type="slidenum">
              <a:rPr lang="ro-RO" smtClean="0"/>
              <a:pPr>
                <a:defRPr/>
              </a:pPr>
              <a:t>15</a:t>
            </a:fld>
            <a:endParaRPr lang="ro-RO"/>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365125" y="44624"/>
            <a:ext cx="8383588" cy="5792788"/>
          </a:xfrm>
        </p:spPr>
        <p:txBody>
          <a:bodyPr rtlCol="0">
            <a:normAutofit/>
          </a:bodyPr>
          <a:lstStyle/>
          <a:p>
            <a:pPr marL="0" indent="0" algn="just" eaLnBrk="1" fontAlgn="auto" hangingPunct="1">
              <a:spcAft>
                <a:spcPts val="0"/>
              </a:spcAft>
              <a:buFont typeface="Arial" pitchFamily="34" charset="0"/>
              <a:buNone/>
              <a:defRPr/>
            </a:pPr>
            <a:r>
              <a:rPr lang="en-US" dirty="0" smtClean="0">
                <a:solidFill>
                  <a:schemeClr val="tx1">
                    <a:lumMod val="50000"/>
                    <a:lumOff val="50000"/>
                  </a:schemeClr>
                </a:solidFill>
              </a:rPr>
              <a:t>	</a:t>
            </a:r>
            <a:r>
              <a:rPr lang="ro-RO" sz="1400" dirty="0">
                <a:solidFill>
                  <a:schemeClr val="bg2">
                    <a:lumMod val="25000"/>
                  </a:schemeClr>
                </a:solidFill>
              </a:rPr>
              <a:t>Apare </a:t>
            </a:r>
            <a:r>
              <a:rPr lang="ro-RO" sz="1400" dirty="0" smtClean="0">
                <a:solidFill>
                  <a:schemeClr val="bg2">
                    <a:lumMod val="25000"/>
                  </a:schemeClr>
                </a:solidFill>
              </a:rPr>
              <a:t>necesitatea </a:t>
            </a:r>
            <a:r>
              <a:rPr lang="ro-RO" sz="1400" dirty="0">
                <a:solidFill>
                  <a:schemeClr val="bg2">
                    <a:lumMod val="25000"/>
                  </a:schemeClr>
                </a:solidFill>
              </a:rPr>
              <a:t>enunţării într-un limbaj </a:t>
            </a:r>
            <a:r>
              <a:rPr lang="en-US" sz="1400" dirty="0" smtClean="0">
                <a:solidFill>
                  <a:schemeClr val="bg2">
                    <a:lumMod val="25000"/>
                  </a:schemeClr>
                </a:solidFill>
              </a:rPr>
              <a:t>de </a:t>
            </a:r>
            <a:r>
              <a:rPr lang="en-US" sz="1400" dirty="0" err="1" smtClean="0">
                <a:solidFill>
                  <a:schemeClr val="bg2">
                    <a:lumMod val="25000"/>
                  </a:schemeClr>
                </a:solidFill>
              </a:rPr>
              <a:t>programare</a:t>
            </a:r>
            <a:r>
              <a:rPr lang="ro-RO" sz="1400" dirty="0" smtClean="0">
                <a:solidFill>
                  <a:schemeClr val="bg2">
                    <a:lumMod val="25000"/>
                  </a:schemeClr>
                </a:solidFill>
              </a:rPr>
              <a:t> </a:t>
            </a:r>
            <a:r>
              <a:rPr lang="ro-RO" sz="1400" dirty="0">
                <a:solidFill>
                  <a:schemeClr val="bg2">
                    <a:lumMod val="25000"/>
                  </a:schemeClr>
                </a:solidFill>
              </a:rPr>
              <a:t>a descriptorilor locali. Se evidenţiază ca soluţie punctele luate după o regulă numerică simplă: </a:t>
            </a:r>
            <a:r>
              <a:rPr lang="ro-RO" sz="1400" b="1" dirty="0">
                <a:solidFill>
                  <a:srgbClr val="0070C0"/>
                </a:solidFill>
              </a:rPr>
              <a:t>colţurile (vecinătăţi de gradienţi dezvoltaţi în direcţii diferite)</a:t>
            </a:r>
            <a:r>
              <a:rPr lang="ro-RO" sz="1400" dirty="0">
                <a:solidFill>
                  <a:schemeClr val="bg2">
                    <a:lumMod val="25000"/>
                  </a:schemeClr>
                </a:solidFill>
              </a:rPr>
              <a:t>. Deoarece un singur pixel nu poate neapărat defini dacă este sau nu un colţ vizual al unui grup mult mai mare de pixeli se utilizează blocuri mai mari de pixeli (patch-uri) observând diferenţele între sumele calculate către toate adiacenţele carteziene. La un nivel de macro-pixeli, aceste valori indică dacă există un gol geometric, iar în acest caz se poate considera un colţ. Geometriile astfel definite, poartă numele de </a:t>
            </a:r>
            <a:r>
              <a:rPr lang="ro-RO" sz="1400" dirty="0" smtClean="0">
                <a:solidFill>
                  <a:schemeClr val="bg2">
                    <a:lumMod val="25000"/>
                  </a:schemeClr>
                </a:solidFill>
              </a:rPr>
              <a:t>colţuri </a:t>
            </a:r>
            <a:r>
              <a:rPr lang="ro-RO" sz="1400" dirty="0">
                <a:solidFill>
                  <a:schemeClr val="bg2">
                    <a:lumMod val="25000"/>
                  </a:schemeClr>
                </a:solidFill>
              </a:rPr>
              <a:t>Harris</a:t>
            </a:r>
            <a:r>
              <a:rPr lang="ro-RO" sz="1400" dirty="0" smtClean="0">
                <a:solidFill>
                  <a:schemeClr val="bg2">
                    <a:lumMod val="25000"/>
                  </a:schemeClr>
                </a:solidFill>
              </a:rPr>
              <a:t>.</a:t>
            </a:r>
            <a:endParaRPr lang="en-US" sz="1400" dirty="0" smtClean="0">
              <a:solidFill>
                <a:schemeClr val="bg2">
                  <a:lumMod val="25000"/>
                </a:schemeClr>
              </a:solidFill>
            </a:endParaRPr>
          </a:p>
          <a:p>
            <a:pPr marL="0" indent="0" algn="just" eaLnBrk="1" fontAlgn="auto" hangingPunct="1">
              <a:spcAft>
                <a:spcPts val="0"/>
              </a:spcAft>
              <a:buFont typeface="Arial" pitchFamily="34" charset="0"/>
              <a:buNone/>
              <a:defRPr/>
            </a:pPr>
            <a:r>
              <a:rPr lang="en-US" sz="1400" dirty="0" smtClean="0">
                <a:solidFill>
                  <a:schemeClr val="bg2">
                    <a:lumMod val="25000"/>
                  </a:schemeClr>
                </a:solidFill>
              </a:rPr>
              <a:t>	</a:t>
            </a:r>
            <a:r>
              <a:rPr lang="en-US" sz="1400" dirty="0">
                <a:solidFill>
                  <a:schemeClr val="bg2">
                    <a:lumMod val="25000"/>
                  </a:schemeClr>
                </a:solidFill>
              </a:rPr>
              <a:t> </a:t>
            </a:r>
            <a:endParaRPr lang="ro-RO" sz="1400" dirty="0">
              <a:solidFill>
                <a:schemeClr val="bg2">
                  <a:lumMod val="25000"/>
                </a:schemeClr>
              </a:solidFill>
            </a:endParaRPr>
          </a:p>
          <a:p>
            <a:pPr marL="0" indent="0" algn="just" eaLnBrk="1" fontAlgn="auto" hangingPunct="1">
              <a:spcAft>
                <a:spcPts val="0"/>
              </a:spcAft>
              <a:buFont typeface="Arial" pitchFamily="34" charset="0"/>
              <a:buNone/>
              <a:defRPr/>
            </a:pPr>
            <a:endParaRPr lang="ro-RO" sz="1400" dirty="0">
              <a:solidFill>
                <a:schemeClr val="bg2">
                  <a:lumMod val="25000"/>
                </a:schemeClr>
              </a:solidFill>
              <a:latin typeface="+mn-lt"/>
            </a:endParaRPr>
          </a:p>
        </p:txBody>
      </p:sp>
      <p:sp>
        <p:nvSpPr>
          <p:cNvPr id="6" name="Footer Placeholder 5"/>
          <p:cNvSpPr>
            <a:spLocks noGrp="1"/>
          </p:cNvSpPr>
          <p:nvPr>
            <p:ph type="ftr" sz="quarter" idx="11"/>
          </p:nvPr>
        </p:nvSpPr>
        <p:spPr/>
        <p:txBody>
          <a:bodyPr/>
          <a:lstStyle/>
          <a:p>
            <a:pPr>
              <a:defRPr/>
            </a:pPr>
            <a:r>
              <a:rPr lang="en-US" dirty="0"/>
              <a:t>de</a:t>
            </a:r>
            <a:r>
              <a:rPr lang="ro-RO" dirty="0"/>
              <a:t>scriptori de puncte</a:t>
            </a:r>
            <a:endParaRPr lang="ro-RO" dirty="0"/>
          </a:p>
        </p:txBody>
      </p:sp>
      <p:sp>
        <p:nvSpPr>
          <p:cNvPr id="3" name="Slide Number Placeholder 2"/>
          <p:cNvSpPr>
            <a:spLocks noGrp="1"/>
          </p:cNvSpPr>
          <p:nvPr>
            <p:ph type="sldNum" sz="quarter" idx="12"/>
          </p:nvPr>
        </p:nvSpPr>
        <p:spPr/>
        <p:txBody>
          <a:bodyPr/>
          <a:lstStyle/>
          <a:p>
            <a:pPr>
              <a:defRPr/>
            </a:pPr>
            <a:fld id="{4067BE59-7490-4A69-90D8-2E04C465FC68}" type="slidenum">
              <a:rPr lang="ro-RO" smtClean="0"/>
              <a:pPr>
                <a:defRPr/>
              </a:pPr>
              <a:t>16</a:t>
            </a:fld>
            <a:endParaRPr lang="ro-RO"/>
          </a:p>
        </p:txBody>
      </p:sp>
      <p:pic>
        <p:nvPicPr>
          <p:cNvPr id="18435" name="Picture 2" descr="Image_160"/>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4932363" y="1958975"/>
            <a:ext cx="3762375" cy="197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468313" y="1880449"/>
            <a:ext cx="4421187" cy="2246769"/>
          </a:xfrm>
          <a:prstGeom prst="rect">
            <a:avLst/>
          </a:prstGeom>
        </p:spPr>
        <p:txBody>
          <a:bodyPr>
            <a:spAutoFit/>
          </a:bodyPr>
          <a:lstStyle/>
          <a:p>
            <a:pPr algn="just" fontAlgn="auto">
              <a:spcBef>
                <a:spcPts val="0"/>
              </a:spcBef>
              <a:spcAft>
                <a:spcPts val="0"/>
              </a:spcAft>
              <a:defRPr/>
            </a:pPr>
            <a:r>
              <a:rPr lang="ro-RO" sz="1400" b="1" dirty="0">
                <a:solidFill>
                  <a:srgbClr val="0070C0"/>
                </a:solidFill>
                <a:latin typeface="+mj-lt"/>
                <a:cs typeface="+mn-cs"/>
              </a:rPr>
              <a:t>Metoda Harris</a:t>
            </a:r>
          </a:p>
          <a:p>
            <a:pPr algn="just" fontAlgn="auto">
              <a:spcBef>
                <a:spcPts val="0"/>
              </a:spcBef>
              <a:spcAft>
                <a:spcPts val="0"/>
              </a:spcAft>
              <a:defRPr/>
            </a:pPr>
            <a:r>
              <a:rPr lang="en-US" sz="1400" dirty="0">
                <a:solidFill>
                  <a:schemeClr val="bg2">
                    <a:lumMod val="25000"/>
                  </a:schemeClr>
                </a:solidFill>
                <a:latin typeface="+mj-lt"/>
                <a:cs typeface="+mn-cs"/>
              </a:rPr>
              <a:t>	</a:t>
            </a:r>
            <a:r>
              <a:rPr lang="ro-RO" sz="1400" dirty="0">
                <a:solidFill>
                  <a:schemeClr val="bg2">
                    <a:lumMod val="25000"/>
                  </a:schemeClr>
                </a:solidFill>
                <a:latin typeface="+mj-lt"/>
                <a:cs typeface="+mn-cs"/>
              </a:rPr>
              <a:t>Harris şi Stephens au îmbunătăţit detectorul de descriptori enunţat iniţial de </a:t>
            </a:r>
            <a:r>
              <a:rPr lang="ro-RO" sz="1400" b="1" dirty="0">
                <a:solidFill>
                  <a:srgbClr val="0070C0"/>
                </a:solidFill>
                <a:latin typeface="+mj-lt"/>
                <a:cs typeface="+mn-cs"/>
              </a:rPr>
              <a:t>Moravec</a:t>
            </a:r>
            <a:r>
              <a:rPr lang="ro-RO" sz="1400" dirty="0">
                <a:solidFill>
                  <a:schemeClr val="bg2">
                    <a:lumMod val="25000"/>
                  </a:schemeClr>
                </a:solidFill>
                <a:latin typeface="+mj-lt"/>
                <a:cs typeface="+mn-cs"/>
              </a:rPr>
              <a:t> punând accentul pe direcţie mai degrabă decât pe diferenţele de intensitate dintre macropixeli. Descriptorii locali Moravec, consideră o regiune în imagine și determină media schimbărilor de intensitate ce rezultă prin </a:t>
            </a:r>
            <a:r>
              <a:rPr lang="ro-RO" sz="1400" b="1" dirty="0">
                <a:solidFill>
                  <a:srgbClr val="0070C0"/>
                </a:solidFill>
                <a:latin typeface="+mj-lt"/>
                <a:cs typeface="+mn-cs"/>
              </a:rPr>
              <a:t>șiftarea</a:t>
            </a:r>
            <a:r>
              <a:rPr lang="ro-RO" sz="1400" dirty="0">
                <a:solidFill>
                  <a:schemeClr val="bg2">
                    <a:lumMod val="25000"/>
                  </a:schemeClr>
                </a:solidFill>
                <a:latin typeface="+mj-lt"/>
                <a:cs typeface="+mn-cs"/>
              </a:rPr>
              <a:t> acesteia pe diferite direcții cu valori foarte mici.</a:t>
            </a:r>
          </a:p>
        </p:txBody>
      </p:sp>
      <p:sp>
        <p:nvSpPr>
          <p:cNvPr id="7" name="Rectangle 6"/>
          <p:cNvSpPr/>
          <p:nvPr/>
        </p:nvSpPr>
        <p:spPr>
          <a:xfrm>
            <a:off x="468313" y="3969825"/>
            <a:ext cx="4421187" cy="1384995"/>
          </a:xfrm>
          <a:prstGeom prst="rect">
            <a:avLst/>
          </a:prstGeom>
        </p:spPr>
        <p:txBody>
          <a:bodyPr>
            <a:spAutoFit/>
          </a:bodyPr>
          <a:lstStyle/>
          <a:p>
            <a:pPr algn="just" fontAlgn="auto">
              <a:spcBef>
                <a:spcPts val="0"/>
              </a:spcBef>
              <a:spcAft>
                <a:spcPts val="0"/>
              </a:spcAft>
              <a:defRPr/>
            </a:pPr>
            <a:r>
              <a:rPr lang="ro-RO" sz="1400" b="1" dirty="0">
                <a:solidFill>
                  <a:srgbClr val="0070C0"/>
                </a:solidFill>
                <a:latin typeface="+mj-lt"/>
                <a:cs typeface="+mn-cs"/>
              </a:rPr>
              <a:t>Metoda SUSAN</a:t>
            </a:r>
            <a:endParaRPr lang="en-US" sz="1400" b="1" dirty="0">
              <a:solidFill>
                <a:srgbClr val="0070C0"/>
              </a:solidFill>
              <a:latin typeface="+mj-lt"/>
              <a:cs typeface="+mn-cs"/>
            </a:endParaRPr>
          </a:p>
          <a:p>
            <a:pPr algn="just" fontAlgn="auto">
              <a:spcBef>
                <a:spcPts val="0"/>
              </a:spcBef>
              <a:spcAft>
                <a:spcPts val="0"/>
              </a:spcAft>
              <a:defRPr/>
            </a:pPr>
            <a:r>
              <a:rPr lang="en-US" sz="1400" dirty="0">
                <a:latin typeface="+mj-lt"/>
                <a:cs typeface="+mn-cs"/>
              </a:rPr>
              <a:t>	</a:t>
            </a:r>
            <a:r>
              <a:rPr lang="ro-RO" sz="1400" dirty="0">
                <a:solidFill>
                  <a:schemeClr val="bg2">
                    <a:lumMod val="25000"/>
                  </a:schemeClr>
                </a:solidFill>
                <a:latin typeface="+mj-lt"/>
                <a:cs typeface="+mn-cs"/>
              </a:rPr>
              <a:t>Pentru detectarea de puncte caracteristice, SUSAN plasează </a:t>
            </a:r>
            <a:r>
              <a:rPr lang="ro-RO" sz="1400" b="1" dirty="0">
                <a:solidFill>
                  <a:srgbClr val="0070C0"/>
                </a:solidFill>
                <a:latin typeface="+mj-lt"/>
                <a:cs typeface="+mn-cs"/>
              </a:rPr>
              <a:t>o mască circulară </a:t>
            </a:r>
            <a:r>
              <a:rPr lang="ro-RO" sz="1400" dirty="0">
                <a:solidFill>
                  <a:schemeClr val="bg2">
                    <a:lumMod val="25000"/>
                  </a:schemeClr>
                </a:solidFill>
                <a:latin typeface="+mj-lt"/>
                <a:cs typeface="+mn-cs"/>
              </a:rPr>
              <a:t>deasupra pixelului ce urmează să fie testat (nucleul) </a:t>
            </a:r>
          </a:p>
          <a:p>
            <a:pPr algn="just" fontAlgn="auto">
              <a:spcBef>
                <a:spcPts val="0"/>
              </a:spcBef>
              <a:spcAft>
                <a:spcPts val="0"/>
              </a:spcAft>
              <a:defRPr/>
            </a:pPr>
            <a:endParaRPr lang="ro-RO" sz="1400" dirty="0">
              <a:solidFill>
                <a:schemeClr val="bg2">
                  <a:lumMod val="25000"/>
                </a:schemeClr>
              </a:solidFill>
              <a:latin typeface="+mj-lt"/>
              <a:cs typeface="+mn-cs"/>
            </a:endParaRPr>
          </a:p>
        </p:txBody>
      </p:sp>
      <p:pic>
        <p:nvPicPr>
          <p:cNvPr id="18438" name="Picture 3" descr="Image_46"/>
          <p:cNvPicPr>
            <a:picLocks noChangeAspect="1" noChangeArrowheads="1"/>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4932363" y="4076700"/>
            <a:ext cx="3762375"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468313" y="5013325"/>
            <a:ext cx="4421187" cy="1169988"/>
          </a:xfrm>
          <a:prstGeom prst="rect">
            <a:avLst/>
          </a:prstGeom>
        </p:spPr>
        <p:txBody>
          <a:bodyPr>
            <a:spAutoFit/>
          </a:bodyPr>
          <a:lstStyle/>
          <a:p>
            <a:pPr algn="just" fontAlgn="auto">
              <a:spcBef>
                <a:spcPts val="0"/>
              </a:spcBef>
              <a:spcAft>
                <a:spcPts val="0"/>
              </a:spcAft>
              <a:defRPr/>
            </a:pPr>
            <a:r>
              <a:rPr lang="en-US" sz="1400" dirty="0">
                <a:solidFill>
                  <a:srgbClr val="0070C0"/>
                </a:solidFill>
                <a:latin typeface="+mj-lt"/>
                <a:cs typeface="+mn-cs"/>
              </a:rPr>
              <a:t>	</a:t>
            </a:r>
            <a:r>
              <a:rPr lang="en-US" sz="1400" dirty="0" err="1">
                <a:solidFill>
                  <a:schemeClr val="bg2">
                    <a:lumMod val="25000"/>
                  </a:schemeClr>
                </a:solidFill>
                <a:latin typeface="+mj-lt"/>
                <a:cs typeface="+mn-cs"/>
              </a:rPr>
              <a:t>Alte</a:t>
            </a:r>
            <a:r>
              <a:rPr lang="en-US" sz="1400" dirty="0">
                <a:solidFill>
                  <a:schemeClr val="bg2">
                    <a:lumMod val="25000"/>
                  </a:schemeClr>
                </a:solidFill>
                <a:latin typeface="+mj-lt"/>
                <a:cs typeface="+mn-cs"/>
              </a:rPr>
              <a:t> </a:t>
            </a:r>
            <a:r>
              <a:rPr lang="en-US" sz="1400" dirty="0" err="1">
                <a:solidFill>
                  <a:schemeClr val="bg2">
                    <a:lumMod val="25000"/>
                  </a:schemeClr>
                </a:solidFill>
                <a:latin typeface="+mj-lt"/>
                <a:cs typeface="+mn-cs"/>
              </a:rPr>
              <a:t>evolu</a:t>
            </a:r>
            <a:r>
              <a:rPr lang="ro-RO" sz="1400" dirty="0">
                <a:solidFill>
                  <a:schemeClr val="bg2">
                    <a:lumMod val="25000"/>
                  </a:schemeClr>
                </a:solidFill>
                <a:latin typeface="+mj-lt"/>
                <a:cs typeface="+mn-cs"/>
              </a:rPr>
              <a:t>ţi</a:t>
            </a:r>
            <a:r>
              <a:rPr lang="en-US" sz="1400" dirty="0">
                <a:solidFill>
                  <a:schemeClr val="bg2">
                    <a:lumMod val="25000"/>
                  </a:schemeClr>
                </a:solidFill>
                <a:latin typeface="+mj-lt"/>
                <a:cs typeface="+mn-cs"/>
              </a:rPr>
              <a:t>i ale</a:t>
            </a:r>
            <a:r>
              <a:rPr lang="ro-RO" sz="1400" dirty="0">
                <a:solidFill>
                  <a:schemeClr val="bg2">
                    <a:lumMod val="25000"/>
                  </a:schemeClr>
                </a:solidFill>
                <a:latin typeface="+mj-lt"/>
                <a:cs typeface="+mn-cs"/>
              </a:rPr>
              <a:t> implementării Harris sunt şi </a:t>
            </a:r>
            <a:r>
              <a:rPr lang="ro-RO" sz="1400" b="1" dirty="0">
                <a:solidFill>
                  <a:srgbClr val="0070C0"/>
                </a:solidFill>
                <a:latin typeface="+mj-lt"/>
                <a:cs typeface="+mn-cs"/>
              </a:rPr>
              <a:t>metoda FAST </a:t>
            </a:r>
            <a:r>
              <a:rPr lang="ro-RO" sz="1400" dirty="0">
                <a:solidFill>
                  <a:schemeClr val="bg2">
                    <a:lumMod val="25000"/>
                  </a:schemeClr>
                </a:solidFill>
                <a:latin typeface="+mj-lt"/>
                <a:cs typeface="+mn-cs"/>
              </a:rPr>
              <a:t>o versiunea mai </a:t>
            </a:r>
            <a:r>
              <a:rPr lang="ro-RO" sz="1400" b="1" dirty="0">
                <a:solidFill>
                  <a:srgbClr val="0070C0"/>
                </a:solidFill>
                <a:latin typeface="+mj-lt"/>
                <a:cs typeface="+mn-cs"/>
              </a:rPr>
              <a:t>pasivă</a:t>
            </a:r>
            <a:r>
              <a:rPr lang="ro-RO" sz="1400" dirty="0">
                <a:solidFill>
                  <a:schemeClr val="bg2">
                    <a:lumMod val="25000"/>
                  </a:schemeClr>
                </a:solidFill>
                <a:latin typeface="+mj-lt"/>
                <a:cs typeface="+mn-cs"/>
              </a:rPr>
              <a:t> a SUSAN şi </a:t>
            </a:r>
            <a:r>
              <a:rPr lang="ro-RO" sz="1400" b="1" dirty="0">
                <a:solidFill>
                  <a:srgbClr val="0070C0"/>
                </a:solidFill>
                <a:latin typeface="+mj-lt"/>
                <a:cs typeface="+mn-cs"/>
              </a:rPr>
              <a:t>metoda AGAST </a:t>
            </a:r>
            <a:r>
              <a:rPr lang="ro-RO" sz="1400" dirty="0">
                <a:solidFill>
                  <a:schemeClr val="bg2">
                    <a:lumMod val="25000"/>
                  </a:schemeClr>
                </a:solidFill>
                <a:latin typeface="+mj-lt"/>
                <a:cs typeface="+mn-cs"/>
              </a:rPr>
              <a:t>ce utilizează </a:t>
            </a:r>
            <a:r>
              <a:rPr lang="ro-RO" sz="1400" b="1" dirty="0">
                <a:solidFill>
                  <a:srgbClr val="0070C0"/>
                </a:solidFill>
                <a:latin typeface="+mj-lt"/>
                <a:cs typeface="+mn-cs"/>
              </a:rPr>
              <a:t>grafuri şi arbori de decizie</a:t>
            </a:r>
            <a:r>
              <a:rPr lang="ro-RO" sz="1400" dirty="0">
                <a:solidFill>
                  <a:schemeClr val="bg2">
                    <a:lumMod val="25000"/>
                  </a:schemeClr>
                </a:solidFill>
                <a:latin typeface="+mj-lt"/>
                <a:cs typeface="+mn-cs"/>
              </a:rPr>
              <a:t> în definirea unui colţ.</a:t>
            </a:r>
          </a:p>
          <a:p>
            <a:pPr algn="just" fontAlgn="auto">
              <a:spcBef>
                <a:spcPts val="0"/>
              </a:spcBef>
              <a:spcAft>
                <a:spcPts val="0"/>
              </a:spcAft>
              <a:defRPr/>
            </a:pPr>
            <a:endParaRPr lang="ro-RO" sz="1400" dirty="0">
              <a:solidFill>
                <a:schemeClr val="bg2">
                  <a:lumMod val="25000"/>
                </a:schemeClr>
              </a:solidFill>
              <a:latin typeface="+mj-lt"/>
              <a:cs typeface="+mn-cs"/>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2"/>
          </p:nvPr>
        </p:nvSpPr>
        <p:spPr>
          <a:xfrm>
            <a:off x="323850" y="188913"/>
            <a:ext cx="8569325" cy="3095625"/>
          </a:xfrm>
        </p:spPr>
        <p:txBody>
          <a:bodyPr rtlCol="0">
            <a:normAutofit/>
          </a:bodyPr>
          <a:lstStyle/>
          <a:p>
            <a:pPr marL="0" indent="0" algn="just" eaLnBrk="1" fontAlgn="auto" hangingPunct="1">
              <a:spcAft>
                <a:spcPts val="0"/>
              </a:spcAft>
              <a:buFont typeface="Arial" pitchFamily="34" charset="0"/>
              <a:buNone/>
              <a:defRPr/>
            </a:pPr>
            <a:r>
              <a:rPr lang="ro-RO" sz="1400" b="1" dirty="0" smtClean="0">
                <a:solidFill>
                  <a:srgbClr val="0070C0"/>
                </a:solidFill>
              </a:rPr>
              <a:t>Metoda </a:t>
            </a:r>
            <a:r>
              <a:rPr lang="ro-RO" sz="1400" b="1" dirty="0">
                <a:solidFill>
                  <a:srgbClr val="0070C0"/>
                </a:solidFill>
              </a:rPr>
              <a:t>SIFT</a:t>
            </a:r>
          </a:p>
          <a:p>
            <a:pPr marL="0" indent="0" algn="just" eaLnBrk="1" fontAlgn="auto" hangingPunct="1">
              <a:spcAft>
                <a:spcPts val="0"/>
              </a:spcAft>
              <a:buFont typeface="Arial" pitchFamily="34" charset="0"/>
              <a:buNone/>
              <a:defRPr/>
            </a:pPr>
            <a:r>
              <a:rPr lang="ro-RO" sz="1400" dirty="0" smtClean="0">
                <a:solidFill>
                  <a:schemeClr val="bg2">
                    <a:lumMod val="25000"/>
                  </a:schemeClr>
                </a:solidFill>
              </a:rPr>
              <a:t>	Este </a:t>
            </a:r>
            <a:r>
              <a:rPr lang="ro-RO" sz="1400" dirty="0">
                <a:solidFill>
                  <a:schemeClr val="bg2">
                    <a:lumMod val="25000"/>
                  </a:schemeClr>
                </a:solidFill>
              </a:rPr>
              <a:t>un descriptor al cărui rezultat este exprimat ca un </a:t>
            </a:r>
            <a:r>
              <a:rPr lang="ro-RO" sz="1400" b="1" dirty="0">
                <a:solidFill>
                  <a:srgbClr val="0070C0"/>
                </a:solidFill>
              </a:rPr>
              <a:t>vector multidimensional </a:t>
            </a:r>
            <a:r>
              <a:rPr lang="ro-RO" sz="1400" dirty="0">
                <a:solidFill>
                  <a:schemeClr val="bg2">
                    <a:lumMod val="25000"/>
                  </a:schemeClr>
                </a:solidFill>
              </a:rPr>
              <a:t>în spaţiul R, el fiind conceput cu </a:t>
            </a:r>
            <a:r>
              <a:rPr lang="ro-RO" sz="1400" b="1" dirty="0">
                <a:solidFill>
                  <a:srgbClr val="0070C0"/>
                </a:solidFill>
              </a:rPr>
              <a:t>128 de dimensiuni</a:t>
            </a:r>
            <a:r>
              <a:rPr lang="ro-RO" sz="1400" dirty="0">
                <a:solidFill>
                  <a:schemeClr val="bg2">
                    <a:lumMod val="25000"/>
                  </a:schemeClr>
                </a:solidFill>
              </a:rPr>
              <a:t>. Poate fi considerat o înșiruire de numere, atribuite ale unui pixel, care reflectă </a:t>
            </a:r>
            <a:r>
              <a:rPr lang="ro-RO" sz="1400" b="1" dirty="0">
                <a:solidFill>
                  <a:srgbClr val="0070C0"/>
                </a:solidFill>
              </a:rPr>
              <a:t>influenţa </a:t>
            </a:r>
            <a:r>
              <a:rPr lang="ro-RO" sz="1400" b="1" dirty="0" smtClean="0">
                <a:solidFill>
                  <a:srgbClr val="0070C0"/>
                </a:solidFill>
              </a:rPr>
              <a:t>adiacenţelor</a:t>
            </a:r>
            <a:r>
              <a:rPr lang="ro-RO" sz="1400" dirty="0" smtClean="0">
                <a:solidFill>
                  <a:schemeClr val="bg2">
                    <a:lumMod val="25000"/>
                  </a:schemeClr>
                </a:solidFill>
              </a:rPr>
              <a:t>. </a:t>
            </a:r>
            <a:r>
              <a:rPr lang="ro-RO" sz="1400" dirty="0">
                <a:solidFill>
                  <a:schemeClr val="bg2">
                    <a:lumMod val="25000"/>
                  </a:schemeClr>
                </a:solidFill>
              </a:rPr>
              <a:t>Acesta exprimă ceea ce îl face pe el unic într-o imagine</a:t>
            </a:r>
            <a:r>
              <a:rPr lang="ro-RO" sz="1400" dirty="0" smtClean="0">
                <a:solidFill>
                  <a:schemeClr val="bg2">
                    <a:lumMod val="25000"/>
                  </a:schemeClr>
                </a:solidFill>
              </a:rPr>
              <a:t>.</a:t>
            </a:r>
          </a:p>
          <a:p>
            <a:pPr marL="0" indent="0" algn="just" eaLnBrk="1" fontAlgn="auto" hangingPunct="1">
              <a:spcAft>
                <a:spcPts val="0"/>
              </a:spcAft>
              <a:buFont typeface="Arial" pitchFamily="34" charset="0"/>
              <a:buNone/>
              <a:defRPr/>
            </a:pPr>
            <a:r>
              <a:rPr lang="ro-RO" sz="1400" dirty="0" smtClean="0">
                <a:solidFill>
                  <a:schemeClr val="bg2">
                    <a:lumMod val="25000"/>
                  </a:schemeClr>
                </a:solidFill>
              </a:rPr>
              <a:t>	</a:t>
            </a:r>
            <a:endParaRPr lang="ro-RO" sz="1400" dirty="0">
              <a:solidFill>
                <a:schemeClr val="bg2">
                  <a:lumMod val="25000"/>
                </a:schemeClr>
              </a:solidFill>
            </a:endParaRPr>
          </a:p>
        </p:txBody>
      </p:sp>
      <p:sp>
        <p:nvSpPr>
          <p:cNvPr id="5" name="Footer Placeholder 4"/>
          <p:cNvSpPr>
            <a:spLocks noGrp="1"/>
          </p:cNvSpPr>
          <p:nvPr>
            <p:ph type="ftr" sz="quarter" idx="11"/>
          </p:nvPr>
        </p:nvSpPr>
        <p:spPr/>
        <p:txBody>
          <a:bodyPr/>
          <a:lstStyle/>
          <a:p>
            <a:pPr>
              <a:defRPr/>
            </a:pPr>
            <a:r>
              <a:rPr lang="en-US" dirty="0"/>
              <a:t>de</a:t>
            </a:r>
            <a:r>
              <a:rPr lang="ro-RO" dirty="0"/>
              <a:t>scriptori de puncte</a:t>
            </a:r>
            <a:endParaRPr lang="ro-RO" dirty="0"/>
          </a:p>
        </p:txBody>
      </p:sp>
      <p:sp>
        <p:nvSpPr>
          <p:cNvPr id="4" name="Slide Number Placeholder 3"/>
          <p:cNvSpPr>
            <a:spLocks noGrp="1"/>
          </p:cNvSpPr>
          <p:nvPr>
            <p:ph type="sldNum" sz="quarter" idx="12"/>
          </p:nvPr>
        </p:nvSpPr>
        <p:spPr/>
        <p:txBody>
          <a:bodyPr/>
          <a:lstStyle/>
          <a:p>
            <a:pPr>
              <a:defRPr/>
            </a:pPr>
            <a:fld id="{3F404E2C-FF3C-436F-923F-5E1993774E83}" type="slidenum">
              <a:rPr lang="ro-RO" smtClean="0"/>
              <a:pPr>
                <a:defRPr/>
              </a:pPr>
              <a:t>17</a:t>
            </a:fld>
            <a:endParaRPr lang="ro-RO"/>
          </a:p>
        </p:txBody>
      </p:sp>
      <p:pic>
        <p:nvPicPr>
          <p:cNvPr id="19459" name="Picture 2" descr="main-qimg-15557cd4b99101865c76855f6a2d2cd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89213" y="1204913"/>
            <a:ext cx="451485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3" desc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3013" y="2924175"/>
            <a:ext cx="4867275"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Rectangle 4"/>
          <p:cNvSpPr>
            <a:spLocks noChangeArrowheads="1"/>
          </p:cNvSpPr>
          <p:nvPr/>
        </p:nvSpPr>
        <p:spPr bwMode="auto">
          <a:xfrm>
            <a:off x="406400" y="3140968"/>
            <a:ext cx="5516563"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ro-RO" sz="1400" b="1" dirty="0">
                <a:solidFill>
                  <a:srgbClr val="0070C0"/>
                </a:solidFill>
                <a:latin typeface="+mj-lt"/>
              </a:rPr>
              <a:t>Metoda DAISY</a:t>
            </a:r>
          </a:p>
          <a:p>
            <a:pPr algn="just"/>
            <a:r>
              <a:rPr lang="ro-RO" sz="1400" dirty="0">
                <a:latin typeface="+mj-lt"/>
              </a:rPr>
              <a:t>	DAISY permite calculul descriptorilor pentru toţi pixelii dintr-o imagine, iar vectorii rezultaţi garantează o invarianţă superioară. De asemenea gradienţii din jurul pixelului studiat sunt calculaţi mai eficient. Pentru prima oară se merge dincolo de a corela doar două poze între ele, ci se trece la calcul unui depth-map sau </a:t>
            </a:r>
            <a:r>
              <a:rPr lang="ro-RO" sz="1400" b="1" dirty="0">
                <a:solidFill>
                  <a:srgbClr val="0070C0"/>
                </a:solidFill>
                <a:latin typeface="+mj-lt"/>
              </a:rPr>
              <a:t>hartă de profunzime</a:t>
            </a:r>
            <a:r>
              <a:rPr lang="ro-RO" sz="1400" dirty="0">
                <a:latin typeface="+mj-lt"/>
              </a:rPr>
              <a:t>. D</a:t>
            </a:r>
            <a:r>
              <a:rPr lang="en-US" sz="1400" dirty="0" err="1">
                <a:latin typeface="+mj-lt"/>
              </a:rPr>
              <a:t>epth</a:t>
            </a:r>
            <a:r>
              <a:rPr lang="en-US" sz="1400" dirty="0">
                <a:latin typeface="+mj-lt"/>
              </a:rPr>
              <a:t>-map </a:t>
            </a:r>
            <a:r>
              <a:rPr lang="en-US" sz="1400" dirty="0" err="1">
                <a:latin typeface="+mj-lt"/>
              </a:rPr>
              <a:t>reprezină</a:t>
            </a:r>
            <a:r>
              <a:rPr lang="en-US" sz="1400" dirty="0">
                <a:latin typeface="+mj-lt"/>
              </a:rPr>
              <a:t> o imagine </a:t>
            </a:r>
            <a:r>
              <a:rPr lang="en-US" sz="1400" dirty="0" err="1">
                <a:latin typeface="+mj-lt"/>
              </a:rPr>
              <a:t>sau</a:t>
            </a:r>
            <a:r>
              <a:rPr lang="en-US" sz="1400" dirty="0">
                <a:latin typeface="+mj-lt"/>
              </a:rPr>
              <a:t> o </a:t>
            </a:r>
            <a:r>
              <a:rPr lang="en-US" sz="1400" dirty="0" err="1">
                <a:latin typeface="+mj-lt"/>
              </a:rPr>
              <a:t>bandă</a:t>
            </a:r>
            <a:r>
              <a:rPr lang="en-US" sz="1400" dirty="0">
                <a:latin typeface="+mj-lt"/>
              </a:rPr>
              <a:t> care </a:t>
            </a:r>
            <a:r>
              <a:rPr lang="en-US" sz="1400" dirty="0" err="1">
                <a:latin typeface="+mj-lt"/>
              </a:rPr>
              <a:t>conţine</a:t>
            </a:r>
            <a:r>
              <a:rPr lang="en-US" sz="1400" dirty="0">
                <a:latin typeface="+mj-lt"/>
              </a:rPr>
              <a:t> </a:t>
            </a:r>
            <a:r>
              <a:rPr lang="en-US" sz="1400" dirty="0" err="1">
                <a:latin typeface="+mj-lt"/>
              </a:rPr>
              <a:t>informaţii</a:t>
            </a:r>
            <a:r>
              <a:rPr lang="en-US" sz="1400" dirty="0">
                <a:latin typeface="+mj-lt"/>
              </a:rPr>
              <a:t> </a:t>
            </a:r>
            <a:r>
              <a:rPr lang="en-US" sz="1400" dirty="0" err="1">
                <a:latin typeface="+mj-lt"/>
              </a:rPr>
              <a:t>referitoare</a:t>
            </a:r>
            <a:r>
              <a:rPr lang="en-US" sz="1400" dirty="0">
                <a:latin typeface="+mj-lt"/>
              </a:rPr>
              <a:t> la </a:t>
            </a:r>
            <a:r>
              <a:rPr lang="en-US" sz="1400" dirty="0" err="1">
                <a:latin typeface="+mj-lt"/>
              </a:rPr>
              <a:t>distanţa</a:t>
            </a:r>
            <a:r>
              <a:rPr lang="en-US" sz="1400" dirty="0">
                <a:latin typeface="+mj-lt"/>
              </a:rPr>
              <a:t> de la </a:t>
            </a:r>
            <a:r>
              <a:rPr lang="en-US" sz="1400" dirty="0" err="1">
                <a:latin typeface="+mj-lt"/>
              </a:rPr>
              <a:t>suprafeţele</a:t>
            </a:r>
            <a:r>
              <a:rPr lang="en-US" sz="1400" dirty="0">
                <a:latin typeface="+mj-lt"/>
              </a:rPr>
              <a:t> </a:t>
            </a:r>
            <a:r>
              <a:rPr lang="en-US" sz="1400" dirty="0" err="1">
                <a:latin typeface="+mj-lt"/>
              </a:rPr>
              <a:t>obiectelor</a:t>
            </a:r>
            <a:r>
              <a:rPr lang="en-US" sz="1400" dirty="0">
                <a:latin typeface="+mj-lt"/>
              </a:rPr>
              <a:t> din </a:t>
            </a:r>
            <a:r>
              <a:rPr lang="en-US" sz="1400" dirty="0" err="1">
                <a:latin typeface="+mj-lt"/>
              </a:rPr>
              <a:t>scena</a:t>
            </a:r>
            <a:r>
              <a:rPr lang="en-US" sz="1400" dirty="0">
                <a:latin typeface="+mj-lt"/>
              </a:rPr>
              <a:t> </a:t>
            </a:r>
            <a:r>
              <a:rPr lang="en-US" sz="1400" dirty="0" err="1">
                <a:latin typeface="+mj-lt"/>
              </a:rPr>
              <a:t>înregistrată</a:t>
            </a:r>
            <a:r>
              <a:rPr lang="en-US" sz="1400" dirty="0">
                <a:latin typeface="+mj-lt"/>
              </a:rPr>
              <a:t> </a:t>
            </a:r>
            <a:r>
              <a:rPr lang="en-US" sz="1400" dirty="0" err="1">
                <a:latin typeface="+mj-lt"/>
              </a:rPr>
              <a:t>până</a:t>
            </a:r>
            <a:r>
              <a:rPr lang="en-US" sz="1400" dirty="0">
                <a:latin typeface="+mj-lt"/>
              </a:rPr>
              <a:t> la un </a:t>
            </a:r>
            <a:r>
              <a:rPr lang="en-US" sz="1400" dirty="0" err="1">
                <a:latin typeface="+mj-lt"/>
              </a:rPr>
              <a:t>punct</a:t>
            </a:r>
            <a:r>
              <a:rPr lang="en-US" sz="1400" dirty="0">
                <a:latin typeface="+mj-lt"/>
              </a:rPr>
              <a:t> de </a:t>
            </a:r>
            <a:r>
              <a:rPr lang="en-US" sz="1400" dirty="0" err="1">
                <a:latin typeface="+mj-lt"/>
              </a:rPr>
              <a:t>referinţă</a:t>
            </a:r>
            <a:r>
              <a:rPr lang="en-US" sz="1400" dirty="0">
                <a:latin typeface="+mj-lt"/>
              </a:rPr>
              <a:t>. </a:t>
            </a:r>
            <a:r>
              <a:rPr lang="en-US" sz="1400" dirty="0" err="1">
                <a:latin typeface="+mj-lt"/>
              </a:rPr>
              <a:t>Termenul</a:t>
            </a:r>
            <a:r>
              <a:rPr lang="en-US" sz="1400" dirty="0">
                <a:latin typeface="+mj-lt"/>
              </a:rPr>
              <a:t> </a:t>
            </a:r>
            <a:r>
              <a:rPr lang="en-US" sz="1400" dirty="0" err="1">
                <a:latin typeface="+mj-lt"/>
              </a:rPr>
              <a:t>este</a:t>
            </a:r>
            <a:r>
              <a:rPr lang="en-US" sz="1400" dirty="0">
                <a:latin typeface="+mj-lt"/>
              </a:rPr>
              <a:t> </a:t>
            </a:r>
            <a:r>
              <a:rPr lang="en-US" sz="1400" dirty="0" err="1">
                <a:latin typeface="+mj-lt"/>
              </a:rPr>
              <a:t>echivalent</a:t>
            </a:r>
            <a:r>
              <a:rPr lang="en-US" sz="1400" dirty="0">
                <a:latin typeface="+mj-lt"/>
              </a:rPr>
              <a:t> cu o </a:t>
            </a:r>
            <a:r>
              <a:rPr lang="en-US" sz="1400" dirty="0" err="1">
                <a:latin typeface="+mj-lt"/>
              </a:rPr>
              <a:t>hartă</a:t>
            </a:r>
            <a:r>
              <a:rPr lang="en-US" sz="1400" dirty="0">
                <a:latin typeface="+mj-lt"/>
              </a:rPr>
              <a:t> a </a:t>
            </a:r>
            <a:r>
              <a:rPr lang="en-US" sz="1400" dirty="0" err="1">
                <a:latin typeface="+mj-lt"/>
              </a:rPr>
              <a:t>adîncimii</a:t>
            </a:r>
            <a:r>
              <a:rPr lang="en-US" sz="1400" dirty="0">
                <a:latin typeface="+mj-lt"/>
              </a:rPr>
              <a:t> </a:t>
            </a:r>
            <a:r>
              <a:rPr lang="en-US" sz="1400" dirty="0" err="1">
                <a:latin typeface="+mj-lt"/>
              </a:rPr>
              <a:t>sau</a:t>
            </a:r>
            <a:r>
              <a:rPr lang="en-US" sz="1400" dirty="0">
                <a:latin typeface="+mj-lt"/>
              </a:rPr>
              <a:t> a </a:t>
            </a:r>
            <a:r>
              <a:rPr lang="en-US" sz="1400" dirty="0" err="1">
                <a:latin typeface="+mj-lt"/>
              </a:rPr>
              <a:t>profunzimii</a:t>
            </a:r>
            <a:r>
              <a:rPr lang="en-US" sz="1400" dirty="0">
                <a:latin typeface="+mj-lt"/>
              </a:rPr>
              <a:t>.</a:t>
            </a:r>
            <a:r>
              <a:rPr lang="ro-RO" sz="1400" dirty="0">
                <a:latin typeface="+mj-lt"/>
              </a:rPr>
              <a:t> Când se calculează un vector multidimensional cu DAISY, influenţa fiecărui pixel se resimte ca şi la descriptorii anteriori asupra tuturor vecinătăţilor sale, însă se </a:t>
            </a:r>
            <a:r>
              <a:rPr lang="ro-RO" sz="1400" b="1" dirty="0">
                <a:solidFill>
                  <a:srgbClr val="0070C0"/>
                </a:solidFill>
                <a:latin typeface="+mj-lt"/>
              </a:rPr>
              <a:t>evită supraeşantionarea</a:t>
            </a:r>
            <a:r>
              <a:rPr lang="ro-RO" sz="1400" dirty="0">
                <a:latin typeface="+mj-lt"/>
              </a:rPr>
              <a:t> unor regiuni sau </a:t>
            </a:r>
            <a:r>
              <a:rPr lang="ro-RO" sz="1400" b="1" dirty="0">
                <a:solidFill>
                  <a:srgbClr val="0070C0"/>
                </a:solidFill>
                <a:latin typeface="+mj-lt"/>
              </a:rPr>
              <a:t>subeşantionarea</a:t>
            </a:r>
            <a:r>
              <a:rPr lang="ro-RO" sz="1400" dirty="0">
                <a:latin typeface="+mj-lt"/>
              </a:rPr>
              <a:t> altora</a:t>
            </a:r>
          </a:p>
        </p:txBody>
      </p:sp>
      <p:pic>
        <p:nvPicPr>
          <p:cNvPr id="19462"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45200" y="3573463"/>
            <a:ext cx="2670175" cy="2598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2"/>
          </p:nvPr>
        </p:nvSpPr>
        <p:spPr>
          <a:xfrm>
            <a:off x="395288" y="731838"/>
            <a:ext cx="8291512" cy="5865812"/>
          </a:xfrm>
        </p:spPr>
        <p:txBody>
          <a:bodyPr rtlCol="0">
            <a:normAutofit/>
          </a:bodyPr>
          <a:lstStyle/>
          <a:p>
            <a:pPr marL="0" indent="0" eaLnBrk="1" fontAlgn="auto" hangingPunct="1">
              <a:spcAft>
                <a:spcPts val="0"/>
              </a:spcAft>
              <a:buFont typeface="Arial" pitchFamily="34" charset="0"/>
              <a:buNone/>
              <a:defRPr/>
            </a:pPr>
            <a:r>
              <a:rPr lang="ro-RO" sz="1400" b="1" dirty="0">
                <a:solidFill>
                  <a:srgbClr val="0070C0"/>
                </a:solidFill>
              </a:rPr>
              <a:t>Metoda BRISK</a:t>
            </a:r>
          </a:p>
          <a:p>
            <a:pPr marL="0" indent="0" eaLnBrk="1" fontAlgn="auto" hangingPunct="1">
              <a:spcAft>
                <a:spcPts val="0"/>
              </a:spcAft>
              <a:buFont typeface="Arial" pitchFamily="34" charset="0"/>
              <a:buNone/>
              <a:defRPr/>
            </a:pPr>
            <a:r>
              <a:rPr lang="ro-RO" sz="1400" dirty="0" smtClean="0">
                <a:solidFill>
                  <a:schemeClr val="bg2">
                    <a:lumMod val="25000"/>
                  </a:schemeClr>
                </a:solidFill>
              </a:rPr>
              <a:t>	BRISK </a:t>
            </a:r>
            <a:r>
              <a:rPr lang="ro-RO" sz="1400" dirty="0">
                <a:solidFill>
                  <a:schemeClr val="bg2">
                    <a:lumMod val="25000"/>
                  </a:schemeClr>
                </a:solidFill>
              </a:rPr>
              <a:t>sau Binary Robust Invariant Scalable Keypoints este un alt descriptor, conceput direct în </a:t>
            </a:r>
            <a:r>
              <a:rPr lang="ro-RO" sz="1400" b="1" dirty="0">
                <a:solidFill>
                  <a:srgbClr val="0070C0"/>
                </a:solidFill>
              </a:rPr>
              <a:t>spaţiul </a:t>
            </a:r>
            <a:r>
              <a:rPr lang="ro-RO" sz="1400" b="1" dirty="0" smtClean="0">
                <a:solidFill>
                  <a:srgbClr val="0070C0"/>
                </a:solidFill>
              </a:rPr>
              <a:t>Hamming</a:t>
            </a:r>
            <a:r>
              <a:rPr lang="ro-RO" sz="1400" dirty="0" smtClean="0">
                <a:solidFill>
                  <a:schemeClr val="bg2">
                    <a:lumMod val="25000"/>
                  </a:schemeClr>
                </a:solidFill>
              </a:rPr>
              <a:t>.</a:t>
            </a:r>
          </a:p>
          <a:p>
            <a:pPr marL="0" indent="0" eaLnBrk="1" fontAlgn="auto" hangingPunct="1">
              <a:spcAft>
                <a:spcPts val="0"/>
              </a:spcAft>
              <a:buFont typeface="Arial" pitchFamily="34" charset="0"/>
              <a:buNone/>
              <a:defRPr/>
            </a:pPr>
            <a:endParaRPr lang="ro-RO" sz="1400" dirty="0">
              <a:solidFill>
                <a:schemeClr val="bg2">
                  <a:lumMod val="25000"/>
                </a:schemeClr>
              </a:solidFill>
            </a:endParaRPr>
          </a:p>
          <a:p>
            <a:pPr marL="0" indent="0" eaLnBrk="1" fontAlgn="auto" hangingPunct="1">
              <a:spcAft>
                <a:spcPts val="0"/>
              </a:spcAft>
              <a:buFont typeface="Arial" pitchFamily="34" charset="0"/>
              <a:buNone/>
              <a:defRPr/>
            </a:pPr>
            <a:endParaRPr lang="ro-RO" sz="1400" dirty="0" smtClean="0">
              <a:solidFill>
                <a:schemeClr val="bg2">
                  <a:lumMod val="25000"/>
                </a:schemeClr>
              </a:solidFill>
            </a:endParaRPr>
          </a:p>
          <a:p>
            <a:pPr marL="0" indent="0" eaLnBrk="1" fontAlgn="auto" hangingPunct="1">
              <a:spcAft>
                <a:spcPts val="0"/>
              </a:spcAft>
              <a:buFont typeface="Arial" pitchFamily="34" charset="0"/>
              <a:buNone/>
              <a:defRPr/>
            </a:pPr>
            <a:endParaRPr lang="ro-RO" sz="1400" dirty="0">
              <a:solidFill>
                <a:schemeClr val="bg2">
                  <a:lumMod val="25000"/>
                </a:schemeClr>
              </a:solidFill>
            </a:endParaRPr>
          </a:p>
          <a:p>
            <a:pPr marL="0" indent="0" eaLnBrk="1" fontAlgn="auto" hangingPunct="1">
              <a:spcAft>
                <a:spcPts val="0"/>
              </a:spcAft>
              <a:buFont typeface="Arial" pitchFamily="34" charset="0"/>
              <a:buNone/>
              <a:defRPr/>
            </a:pPr>
            <a:endParaRPr lang="ro-RO" sz="1400" dirty="0" smtClean="0">
              <a:solidFill>
                <a:schemeClr val="bg2">
                  <a:lumMod val="25000"/>
                </a:schemeClr>
              </a:solidFill>
            </a:endParaRPr>
          </a:p>
          <a:p>
            <a:pPr marL="0" indent="0" eaLnBrk="1" fontAlgn="auto" hangingPunct="1">
              <a:spcAft>
                <a:spcPts val="0"/>
              </a:spcAft>
              <a:buFont typeface="Arial" pitchFamily="34" charset="0"/>
              <a:buNone/>
              <a:defRPr/>
            </a:pPr>
            <a:endParaRPr lang="ro-RO" sz="1400" dirty="0">
              <a:solidFill>
                <a:schemeClr val="bg2">
                  <a:lumMod val="25000"/>
                </a:schemeClr>
              </a:solidFill>
            </a:endParaRPr>
          </a:p>
          <a:p>
            <a:pPr marL="0" indent="0" eaLnBrk="1" fontAlgn="auto" hangingPunct="1">
              <a:spcAft>
                <a:spcPts val="0"/>
              </a:spcAft>
              <a:buFont typeface="Arial" pitchFamily="34" charset="0"/>
              <a:buNone/>
              <a:defRPr/>
            </a:pPr>
            <a:endParaRPr lang="ro-RO" sz="1400" dirty="0" smtClean="0">
              <a:solidFill>
                <a:schemeClr val="bg2">
                  <a:lumMod val="25000"/>
                </a:schemeClr>
              </a:solidFill>
            </a:endParaRPr>
          </a:p>
          <a:p>
            <a:pPr marL="0" indent="0" eaLnBrk="1" fontAlgn="auto" hangingPunct="1">
              <a:spcAft>
                <a:spcPts val="0"/>
              </a:spcAft>
              <a:buFont typeface="Arial" pitchFamily="34" charset="0"/>
              <a:buNone/>
              <a:defRPr/>
            </a:pPr>
            <a:endParaRPr lang="ro-RO" sz="1400" dirty="0">
              <a:solidFill>
                <a:schemeClr val="bg2">
                  <a:lumMod val="25000"/>
                </a:schemeClr>
              </a:solidFill>
            </a:endParaRPr>
          </a:p>
          <a:p>
            <a:pPr marL="0" indent="0" eaLnBrk="1" fontAlgn="auto" hangingPunct="1">
              <a:spcAft>
                <a:spcPts val="0"/>
              </a:spcAft>
              <a:buFont typeface="Arial" pitchFamily="34" charset="0"/>
              <a:buNone/>
              <a:defRPr/>
            </a:pPr>
            <a:endParaRPr lang="ro-RO" sz="1400" dirty="0" smtClean="0">
              <a:solidFill>
                <a:schemeClr val="bg2">
                  <a:lumMod val="25000"/>
                </a:schemeClr>
              </a:solidFill>
            </a:endParaRPr>
          </a:p>
          <a:p>
            <a:pPr marL="0" indent="0" eaLnBrk="1" fontAlgn="auto" hangingPunct="1">
              <a:spcAft>
                <a:spcPts val="0"/>
              </a:spcAft>
              <a:buFont typeface="Arial" pitchFamily="34" charset="0"/>
              <a:buNone/>
              <a:defRPr/>
            </a:pPr>
            <a:endParaRPr lang="ro-RO" sz="1400" dirty="0">
              <a:solidFill>
                <a:schemeClr val="bg2">
                  <a:lumMod val="25000"/>
                </a:schemeClr>
              </a:solidFill>
            </a:endParaRPr>
          </a:p>
          <a:p>
            <a:pPr marL="0" indent="0" eaLnBrk="1" fontAlgn="auto" hangingPunct="1">
              <a:spcAft>
                <a:spcPts val="0"/>
              </a:spcAft>
              <a:buFont typeface="Arial" pitchFamily="34" charset="0"/>
              <a:buNone/>
              <a:defRPr/>
            </a:pPr>
            <a:r>
              <a:rPr lang="ro-RO" sz="1400" dirty="0" smtClean="0">
                <a:solidFill>
                  <a:schemeClr val="bg2">
                    <a:lumMod val="25000"/>
                  </a:schemeClr>
                </a:solidFill>
              </a:rPr>
              <a:t>	Astfel </a:t>
            </a:r>
            <a:r>
              <a:rPr lang="ro-RO" sz="1400" dirty="0">
                <a:solidFill>
                  <a:schemeClr val="bg2">
                    <a:lumMod val="25000"/>
                  </a:schemeClr>
                </a:solidFill>
              </a:rPr>
              <a:t>de abordări în spaţiul Hamming sunt regăsite la descriptori precum</a:t>
            </a:r>
            <a:r>
              <a:rPr lang="ro-RO" sz="1400" dirty="0" smtClean="0">
                <a:solidFill>
                  <a:schemeClr val="bg2">
                    <a:lumMod val="25000"/>
                  </a:schemeClr>
                </a:solidFill>
              </a:rPr>
              <a:t>: </a:t>
            </a:r>
            <a:r>
              <a:rPr lang="ro-RO" sz="1400" b="1" dirty="0" smtClean="0">
                <a:solidFill>
                  <a:srgbClr val="0070C0"/>
                </a:solidFill>
              </a:rPr>
              <a:t>BRIEF</a:t>
            </a:r>
            <a:r>
              <a:rPr lang="ro-RO" sz="1400" dirty="0" smtClean="0">
                <a:solidFill>
                  <a:schemeClr val="bg2">
                    <a:lumMod val="25000"/>
                  </a:schemeClr>
                </a:solidFill>
              </a:rPr>
              <a:t> </a:t>
            </a:r>
            <a:r>
              <a:rPr lang="ro-RO" sz="1400" dirty="0">
                <a:solidFill>
                  <a:schemeClr val="bg2">
                    <a:lumMod val="25000"/>
                  </a:schemeClr>
                </a:solidFill>
              </a:rPr>
              <a:t>sau Binary Robust Independent Elementary Feature  care foloseşte descriptori de dimensiuni reduse, </a:t>
            </a:r>
            <a:r>
              <a:rPr lang="ro-RO" sz="1400" b="1" dirty="0">
                <a:solidFill>
                  <a:srgbClr val="0070C0"/>
                </a:solidFill>
              </a:rPr>
              <a:t>ORB</a:t>
            </a:r>
            <a:r>
              <a:rPr lang="ro-RO" sz="1400" dirty="0">
                <a:solidFill>
                  <a:schemeClr val="bg2">
                    <a:lumMod val="25000"/>
                  </a:schemeClr>
                </a:solidFill>
              </a:rPr>
              <a:t> sau Oriented Fast and Rotated BRIEF presupune că fiecare punct are centroidul intensităţii translatat faţă de centrul de greutate şi tocmai această diferenţă foloseşte la stabilirea orientării, </a:t>
            </a:r>
            <a:r>
              <a:rPr lang="ro-RO" sz="1400" b="1" dirty="0">
                <a:solidFill>
                  <a:srgbClr val="0070C0"/>
                </a:solidFill>
              </a:rPr>
              <a:t>FREAK</a:t>
            </a:r>
            <a:r>
              <a:rPr lang="ro-RO" sz="1400" dirty="0">
                <a:solidFill>
                  <a:schemeClr val="bg2">
                    <a:lumMod val="25000"/>
                  </a:schemeClr>
                </a:solidFill>
              </a:rPr>
              <a:t> sau Fast Retina Keypoint propune o metodă de eşantionare tot circulară cu diferenţa că prezintă o densitate mai mare spre centrul cercurilor. Densitatea scade exponenţial spre extremităţi. Pentru a reproduce modelul anatomic al </a:t>
            </a:r>
            <a:r>
              <a:rPr lang="ro-RO" sz="1400" b="1" dirty="0" smtClean="0">
                <a:solidFill>
                  <a:srgbClr val="0070C0"/>
                </a:solidFill>
              </a:rPr>
              <a:t>sacadelor</a:t>
            </a:r>
            <a:r>
              <a:rPr lang="ro-RO" sz="1400" dirty="0" smtClean="0">
                <a:solidFill>
                  <a:schemeClr val="bg2">
                    <a:lumMod val="25000"/>
                  </a:schemeClr>
                </a:solidFill>
              </a:rPr>
              <a:t>.</a:t>
            </a:r>
            <a:endParaRPr lang="ro-RO" sz="1400" dirty="0">
              <a:solidFill>
                <a:schemeClr val="bg2">
                  <a:lumMod val="25000"/>
                </a:schemeClr>
              </a:solidFill>
            </a:endParaRPr>
          </a:p>
          <a:p>
            <a:pPr marL="0" indent="0" eaLnBrk="1" fontAlgn="auto" hangingPunct="1">
              <a:spcAft>
                <a:spcPts val="0"/>
              </a:spcAft>
              <a:buFont typeface="Arial" pitchFamily="34" charset="0"/>
              <a:buNone/>
              <a:defRPr/>
            </a:pPr>
            <a:endParaRPr lang="ro-RO" sz="1400" dirty="0">
              <a:solidFill>
                <a:schemeClr val="bg2">
                  <a:lumMod val="25000"/>
                </a:schemeClr>
              </a:solidFill>
            </a:endParaRPr>
          </a:p>
        </p:txBody>
      </p:sp>
      <p:sp>
        <p:nvSpPr>
          <p:cNvPr id="5" name="Footer Placeholder 4"/>
          <p:cNvSpPr>
            <a:spLocks noGrp="1"/>
          </p:cNvSpPr>
          <p:nvPr>
            <p:ph type="ftr" sz="quarter" idx="11"/>
          </p:nvPr>
        </p:nvSpPr>
        <p:spPr/>
        <p:txBody>
          <a:bodyPr/>
          <a:lstStyle/>
          <a:p>
            <a:pPr>
              <a:defRPr/>
            </a:pPr>
            <a:r>
              <a:rPr lang="en-US" dirty="0" smtClean="0"/>
              <a:t>de</a:t>
            </a:r>
            <a:r>
              <a:rPr lang="ro-RO" dirty="0" smtClean="0"/>
              <a:t>scriptori </a:t>
            </a:r>
            <a:r>
              <a:rPr lang="ro-RO" dirty="0"/>
              <a:t>de </a:t>
            </a:r>
            <a:r>
              <a:rPr lang="ro-RO" dirty="0" smtClean="0"/>
              <a:t>puncte</a:t>
            </a:r>
            <a:endParaRPr lang="ro-RO" dirty="0"/>
          </a:p>
        </p:txBody>
      </p:sp>
      <p:sp>
        <p:nvSpPr>
          <p:cNvPr id="4" name="Slide Number Placeholder 3"/>
          <p:cNvSpPr>
            <a:spLocks noGrp="1"/>
          </p:cNvSpPr>
          <p:nvPr>
            <p:ph type="sldNum" sz="quarter" idx="12"/>
          </p:nvPr>
        </p:nvSpPr>
        <p:spPr/>
        <p:txBody>
          <a:bodyPr/>
          <a:lstStyle/>
          <a:p>
            <a:pPr>
              <a:defRPr/>
            </a:pPr>
            <a:fld id="{73143148-64DD-46C1-BE84-08AAB170C802}" type="slidenum">
              <a:rPr lang="ro-RO" smtClean="0"/>
              <a:pPr>
                <a:defRPr/>
              </a:pPr>
              <a:t>18</a:t>
            </a:fld>
            <a:endParaRPr lang="ro-RO"/>
          </a:p>
        </p:txBody>
      </p:sp>
      <p:pic>
        <p:nvPicPr>
          <p:cNvPr id="20483" name="Picture 2" descr="Image_126"/>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2916238" y="1452563"/>
            <a:ext cx="3524250"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57200" y="0"/>
            <a:ext cx="8229600" cy="3357563"/>
          </a:xfrm>
          <a:prstGeom prst="rect">
            <a:avLst/>
          </a:prstGeom>
          <a:effectLst/>
        </p:spPr>
        <p:txBody>
          <a:bodyPr anchor="b"/>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marL="182880" fontAlgn="auto">
              <a:lnSpc>
                <a:spcPct val="100000"/>
              </a:lnSpc>
              <a:spcAft>
                <a:spcPts val="0"/>
              </a:spcAft>
              <a:defRPr/>
            </a:pPr>
            <a:r>
              <a:rPr lang="ro-RO" sz="3000" b="1" dirty="0" smtClean="0">
                <a:solidFill>
                  <a:srgbClr val="0070C0"/>
                </a:solidFill>
                <a:effectLst/>
              </a:rPr>
              <a:t>Compararea descriptorilor</a:t>
            </a:r>
            <a:endParaRPr lang="ro-RO" sz="3000" b="1" dirty="0">
              <a:solidFill>
                <a:srgbClr val="0070C0"/>
              </a:solidFill>
            </a:endParaRPr>
          </a:p>
        </p:txBody>
      </p:sp>
      <p:sp>
        <p:nvSpPr>
          <p:cNvPr id="3" name="Slide Number Placeholder 2"/>
          <p:cNvSpPr>
            <a:spLocks noGrp="1"/>
          </p:cNvSpPr>
          <p:nvPr>
            <p:ph type="sldNum" sz="quarter" idx="12"/>
          </p:nvPr>
        </p:nvSpPr>
        <p:spPr/>
        <p:txBody>
          <a:bodyPr/>
          <a:lstStyle/>
          <a:p>
            <a:pPr>
              <a:defRPr/>
            </a:pPr>
            <a:fld id="{7BDB09D2-D443-40FB-9EF2-C7F756EF2DCB}" type="slidenum">
              <a:rPr lang="ro-RO" smtClean="0"/>
              <a:pPr>
                <a:defRPr/>
              </a:pPr>
              <a:t>19</a:t>
            </a:fld>
            <a:endParaRPr lang="ro-RO"/>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2"/>
          </p:nvPr>
        </p:nvSpPr>
        <p:spPr>
          <a:xfrm>
            <a:off x="539750" y="115888"/>
            <a:ext cx="8147050" cy="5792787"/>
          </a:xfrm>
        </p:spPr>
        <p:txBody>
          <a:bodyPr rtlCol="0">
            <a:normAutofit/>
          </a:bodyPr>
          <a:lstStyle/>
          <a:p>
            <a:pPr marL="0" indent="0" eaLnBrk="1" fontAlgn="auto" hangingPunct="1">
              <a:spcAft>
                <a:spcPts val="0"/>
              </a:spcAft>
              <a:buFont typeface="Arial" pitchFamily="34" charset="0"/>
              <a:buNone/>
              <a:defRPr/>
            </a:pPr>
            <a:r>
              <a:rPr lang="ro-RO" sz="2000" dirty="0">
                <a:solidFill>
                  <a:schemeClr val="bg2">
                    <a:lumMod val="25000"/>
                  </a:schemeClr>
                </a:solidFill>
              </a:rPr>
              <a:t>Invarianţa la </a:t>
            </a:r>
            <a:r>
              <a:rPr lang="ro-RO" sz="2000" dirty="0" smtClean="0">
                <a:solidFill>
                  <a:schemeClr val="bg2">
                    <a:lumMod val="25000"/>
                  </a:schemeClr>
                </a:solidFill>
              </a:rPr>
              <a:t>rotaţie</a:t>
            </a:r>
          </a:p>
          <a:p>
            <a:pPr marL="0" indent="0" eaLnBrk="1" fontAlgn="auto" hangingPunct="1">
              <a:spcAft>
                <a:spcPts val="0"/>
              </a:spcAft>
              <a:buFont typeface="Arial" pitchFamily="34" charset="0"/>
              <a:buNone/>
              <a:defRPr/>
            </a:pPr>
            <a:endParaRPr lang="ro-RO" sz="2000" dirty="0">
              <a:solidFill>
                <a:schemeClr val="bg2">
                  <a:lumMod val="25000"/>
                </a:schemeClr>
              </a:solidFill>
            </a:endParaRPr>
          </a:p>
          <a:p>
            <a:pPr marL="0" indent="0" eaLnBrk="1" fontAlgn="auto" hangingPunct="1">
              <a:spcAft>
                <a:spcPts val="0"/>
              </a:spcAft>
              <a:buFont typeface="Arial" pitchFamily="34" charset="0"/>
              <a:buNone/>
              <a:defRPr/>
            </a:pPr>
            <a:endParaRPr lang="ro-RO" sz="2000" dirty="0" smtClean="0">
              <a:solidFill>
                <a:schemeClr val="bg2">
                  <a:lumMod val="25000"/>
                </a:schemeClr>
              </a:solidFill>
            </a:endParaRPr>
          </a:p>
          <a:p>
            <a:pPr marL="0" indent="0" eaLnBrk="1" fontAlgn="auto" hangingPunct="1">
              <a:spcAft>
                <a:spcPts val="0"/>
              </a:spcAft>
              <a:buFont typeface="Arial" pitchFamily="34" charset="0"/>
              <a:buNone/>
              <a:defRPr/>
            </a:pPr>
            <a:endParaRPr lang="ro-RO" sz="2000" dirty="0">
              <a:solidFill>
                <a:schemeClr val="bg2">
                  <a:lumMod val="25000"/>
                </a:schemeClr>
              </a:solidFill>
            </a:endParaRPr>
          </a:p>
          <a:p>
            <a:pPr marL="0" indent="0" eaLnBrk="1" fontAlgn="auto" hangingPunct="1">
              <a:spcAft>
                <a:spcPts val="0"/>
              </a:spcAft>
              <a:buFont typeface="Arial" pitchFamily="34" charset="0"/>
              <a:buNone/>
              <a:defRPr/>
            </a:pPr>
            <a:endParaRPr lang="ro-RO" sz="2000" dirty="0" smtClean="0">
              <a:solidFill>
                <a:schemeClr val="bg2">
                  <a:lumMod val="25000"/>
                </a:schemeClr>
              </a:solidFill>
            </a:endParaRPr>
          </a:p>
          <a:p>
            <a:pPr marL="0" indent="0" eaLnBrk="1" fontAlgn="auto" hangingPunct="1">
              <a:spcAft>
                <a:spcPts val="0"/>
              </a:spcAft>
              <a:buFont typeface="Arial" pitchFamily="34" charset="0"/>
              <a:buNone/>
              <a:defRPr/>
            </a:pPr>
            <a:endParaRPr lang="ro-RO" sz="2000" dirty="0">
              <a:solidFill>
                <a:schemeClr val="bg2">
                  <a:lumMod val="25000"/>
                </a:schemeClr>
              </a:solidFill>
            </a:endParaRPr>
          </a:p>
          <a:p>
            <a:pPr marL="0" indent="0" eaLnBrk="1" fontAlgn="auto" hangingPunct="1">
              <a:spcAft>
                <a:spcPts val="0"/>
              </a:spcAft>
              <a:buFont typeface="Arial" pitchFamily="34" charset="0"/>
              <a:buNone/>
              <a:defRPr/>
            </a:pPr>
            <a:endParaRPr lang="ro-RO" sz="2000" dirty="0" smtClean="0">
              <a:solidFill>
                <a:schemeClr val="bg2">
                  <a:lumMod val="25000"/>
                </a:schemeClr>
              </a:solidFill>
            </a:endParaRPr>
          </a:p>
          <a:p>
            <a:pPr marL="0" indent="0" eaLnBrk="1" fontAlgn="auto" hangingPunct="1">
              <a:spcAft>
                <a:spcPts val="0"/>
              </a:spcAft>
              <a:buFont typeface="Arial" pitchFamily="34" charset="0"/>
              <a:buNone/>
              <a:defRPr/>
            </a:pPr>
            <a:endParaRPr lang="ro-RO" sz="2000" dirty="0">
              <a:solidFill>
                <a:schemeClr val="bg2">
                  <a:lumMod val="25000"/>
                </a:schemeClr>
              </a:solidFill>
            </a:endParaRPr>
          </a:p>
          <a:p>
            <a:pPr marL="0" indent="0" eaLnBrk="1" fontAlgn="auto" hangingPunct="1">
              <a:spcAft>
                <a:spcPts val="0"/>
              </a:spcAft>
              <a:buFont typeface="Arial" pitchFamily="34" charset="0"/>
              <a:buNone/>
              <a:defRPr/>
            </a:pPr>
            <a:r>
              <a:rPr lang="ro-RO" sz="2000" dirty="0" smtClean="0">
                <a:solidFill>
                  <a:schemeClr val="bg2">
                    <a:lumMod val="25000"/>
                  </a:schemeClr>
                </a:solidFill>
              </a:rPr>
              <a:t>					</a:t>
            </a:r>
            <a:r>
              <a:rPr lang="ro-RO" sz="2000" dirty="0">
                <a:solidFill>
                  <a:schemeClr val="bg2">
                    <a:lumMod val="25000"/>
                  </a:schemeClr>
                </a:solidFill>
              </a:rPr>
              <a:t> </a:t>
            </a:r>
            <a:r>
              <a:rPr lang="ro-RO" sz="2000" dirty="0" smtClean="0">
                <a:solidFill>
                  <a:schemeClr val="bg2">
                    <a:lumMod val="25000"/>
                  </a:schemeClr>
                </a:solidFill>
              </a:rPr>
              <a:t>           Invarianţa </a:t>
            </a:r>
            <a:r>
              <a:rPr lang="ro-RO" sz="2000" dirty="0">
                <a:solidFill>
                  <a:schemeClr val="bg2">
                    <a:lumMod val="25000"/>
                  </a:schemeClr>
                </a:solidFill>
              </a:rPr>
              <a:t>la </a:t>
            </a:r>
            <a:r>
              <a:rPr lang="ro-RO" sz="2000" dirty="0" smtClean="0">
                <a:solidFill>
                  <a:schemeClr val="bg2">
                    <a:lumMod val="25000"/>
                  </a:schemeClr>
                </a:solidFill>
              </a:rPr>
              <a:t>scalare</a:t>
            </a:r>
            <a:endParaRPr lang="ro-RO" sz="2000" dirty="0">
              <a:solidFill>
                <a:schemeClr val="bg2">
                  <a:lumMod val="25000"/>
                </a:schemeClr>
              </a:solidFill>
            </a:endParaRPr>
          </a:p>
          <a:p>
            <a:pPr marL="0" indent="0" eaLnBrk="1" fontAlgn="auto" hangingPunct="1">
              <a:spcAft>
                <a:spcPts val="0"/>
              </a:spcAft>
              <a:buFont typeface="Arial" pitchFamily="34" charset="0"/>
              <a:buNone/>
              <a:defRPr/>
            </a:pPr>
            <a:endParaRPr lang="ro-RO" sz="2000" dirty="0">
              <a:solidFill>
                <a:schemeClr val="bg2">
                  <a:lumMod val="25000"/>
                </a:schemeClr>
              </a:solidFill>
            </a:endParaRPr>
          </a:p>
        </p:txBody>
      </p:sp>
      <p:sp>
        <p:nvSpPr>
          <p:cNvPr id="5" name="Footer Placeholder 4"/>
          <p:cNvSpPr>
            <a:spLocks noGrp="1"/>
          </p:cNvSpPr>
          <p:nvPr>
            <p:ph type="ftr" sz="quarter" idx="11"/>
          </p:nvPr>
        </p:nvSpPr>
        <p:spPr/>
        <p:txBody>
          <a:bodyPr/>
          <a:lstStyle/>
          <a:p>
            <a:pPr>
              <a:defRPr/>
            </a:pPr>
            <a:r>
              <a:rPr lang="en-US" dirty="0"/>
              <a:t>c</a:t>
            </a:r>
            <a:r>
              <a:rPr lang="ro-RO" dirty="0"/>
              <a:t>ompararea </a:t>
            </a:r>
            <a:r>
              <a:rPr lang="en-US" dirty="0"/>
              <a:t>d</a:t>
            </a:r>
            <a:r>
              <a:rPr lang="ro-RO" dirty="0"/>
              <a:t>escriptorilor</a:t>
            </a:r>
            <a:endParaRPr lang="ro-RO" dirty="0"/>
          </a:p>
        </p:txBody>
      </p:sp>
      <p:sp>
        <p:nvSpPr>
          <p:cNvPr id="4" name="Slide Number Placeholder 3"/>
          <p:cNvSpPr>
            <a:spLocks noGrp="1"/>
          </p:cNvSpPr>
          <p:nvPr>
            <p:ph type="sldNum" sz="quarter" idx="12"/>
          </p:nvPr>
        </p:nvSpPr>
        <p:spPr/>
        <p:txBody>
          <a:bodyPr/>
          <a:lstStyle/>
          <a:p>
            <a:pPr>
              <a:defRPr/>
            </a:pPr>
            <a:fld id="{F5D73F15-7612-417D-8C1B-DB0EDB733808}" type="slidenum">
              <a:rPr lang="ro-RO" smtClean="0"/>
              <a:pPr>
                <a:defRPr/>
              </a:pPr>
              <a:t>20</a:t>
            </a:fld>
            <a:endParaRPr lang="ro-RO"/>
          </a:p>
        </p:txBody>
      </p:sp>
      <p:pic>
        <p:nvPicPr>
          <p:cNvPr id="6146" name="Picture 2" descr="Image_148"/>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611560" y="519007"/>
            <a:ext cx="4730371" cy="273630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6147" name="Picture 3" descr="Image_39"/>
          <p:cNvPicPr>
            <a:picLocks noChangeAspect="1" noChangeArrowheads="1"/>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3563888" y="3463852"/>
            <a:ext cx="5021763" cy="288780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539750" y="157163"/>
            <a:ext cx="8496746" cy="5792787"/>
          </a:xfrm>
        </p:spPr>
        <p:txBody>
          <a:bodyPr rtlCol="0">
            <a:normAutofit/>
          </a:bodyPr>
          <a:lstStyle/>
          <a:p>
            <a:pPr marL="0" indent="0" eaLnBrk="1" fontAlgn="auto" hangingPunct="1">
              <a:spcAft>
                <a:spcPts val="0"/>
              </a:spcAft>
              <a:buFont typeface="Arial" pitchFamily="34" charset="0"/>
              <a:buNone/>
              <a:defRPr/>
            </a:pPr>
            <a:r>
              <a:rPr lang="ro-RO" sz="2000" dirty="0">
                <a:solidFill>
                  <a:schemeClr val="bg2">
                    <a:lumMod val="25000"/>
                  </a:schemeClr>
                </a:solidFill>
              </a:rPr>
              <a:t>Invarianţa la </a:t>
            </a:r>
            <a:r>
              <a:rPr lang="ro-RO" sz="2000" dirty="0" smtClean="0">
                <a:solidFill>
                  <a:schemeClr val="bg2">
                    <a:lumMod val="25000"/>
                  </a:schemeClr>
                </a:solidFill>
              </a:rPr>
              <a:t>focalizare</a:t>
            </a:r>
          </a:p>
          <a:p>
            <a:pPr marL="0" indent="0" eaLnBrk="1" fontAlgn="auto" hangingPunct="1">
              <a:spcAft>
                <a:spcPts val="0"/>
              </a:spcAft>
              <a:buFont typeface="Arial" pitchFamily="34" charset="0"/>
              <a:buNone/>
              <a:defRPr/>
            </a:pPr>
            <a:endParaRPr lang="ro-RO" sz="2000" dirty="0">
              <a:solidFill>
                <a:schemeClr val="bg2">
                  <a:lumMod val="25000"/>
                </a:schemeClr>
              </a:solidFill>
            </a:endParaRPr>
          </a:p>
          <a:p>
            <a:pPr marL="0" indent="0" eaLnBrk="1" fontAlgn="auto" hangingPunct="1">
              <a:spcAft>
                <a:spcPts val="0"/>
              </a:spcAft>
              <a:buFont typeface="Arial" pitchFamily="34" charset="0"/>
              <a:buNone/>
              <a:defRPr/>
            </a:pPr>
            <a:endParaRPr lang="ro-RO" sz="2000" dirty="0" smtClean="0">
              <a:solidFill>
                <a:schemeClr val="bg2">
                  <a:lumMod val="25000"/>
                </a:schemeClr>
              </a:solidFill>
            </a:endParaRPr>
          </a:p>
          <a:p>
            <a:pPr marL="0" indent="0" eaLnBrk="1" fontAlgn="auto" hangingPunct="1">
              <a:spcAft>
                <a:spcPts val="0"/>
              </a:spcAft>
              <a:buFont typeface="Arial" pitchFamily="34" charset="0"/>
              <a:buNone/>
              <a:defRPr/>
            </a:pPr>
            <a:endParaRPr lang="ro-RO" sz="2000" dirty="0">
              <a:solidFill>
                <a:schemeClr val="bg2">
                  <a:lumMod val="25000"/>
                </a:schemeClr>
              </a:solidFill>
            </a:endParaRPr>
          </a:p>
          <a:p>
            <a:pPr marL="0" indent="0" eaLnBrk="1" fontAlgn="auto" hangingPunct="1">
              <a:spcAft>
                <a:spcPts val="0"/>
              </a:spcAft>
              <a:buFont typeface="Arial" pitchFamily="34" charset="0"/>
              <a:buNone/>
              <a:defRPr/>
            </a:pPr>
            <a:endParaRPr lang="ro-RO" sz="2000" dirty="0" smtClean="0">
              <a:solidFill>
                <a:schemeClr val="bg2">
                  <a:lumMod val="25000"/>
                </a:schemeClr>
              </a:solidFill>
            </a:endParaRPr>
          </a:p>
          <a:p>
            <a:pPr marL="0" indent="0" eaLnBrk="1" fontAlgn="auto" hangingPunct="1">
              <a:spcAft>
                <a:spcPts val="0"/>
              </a:spcAft>
              <a:buFont typeface="Arial" pitchFamily="34" charset="0"/>
              <a:buNone/>
              <a:defRPr/>
            </a:pPr>
            <a:endParaRPr lang="ro-RO" sz="2000" dirty="0">
              <a:solidFill>
                <a:schemeClr val="bg2">
                  <a:lumMod val="25000"/>
                </a:schemeClr>
              </a:solidFill>
            </a:endParaRPr>
          </a:p>
          <a:p>
            <a:pPr marL="0" indent="0" eaLnBrk="1" fontAlgn="auto" hangingPunct="1">
              <a:spcAft>
                <a:spcPts val="0"/>
              </a:spcAft>
              <a:buFont typeface="Arial" pitchFamily="34" charset="0"/>
              <a:buNone/>
              <a:defRPr/>
            </a:pPr>
            <a:endParaRPr lang="ro-RO" sz="2000" dirty="0" smtClean="0">
              <a:solidFill>
                <a:schemeClr val="bg2">
                  <a:lumMod val="25000"/>
                </a:schemeClr>
              </a:solidFill>
            </a:endParaRPr>
          </a:p>
          <a:p>
            <a:pPr marL="0" indent="0" eaLnBrk="1" fontAlgn="auto" hangingPunct="1">
              <a:spcAft>
                <a:spcPts val="0"/>
              </a:spcAft>
              <a:buFont typeface="Arial" pitchFamily="34" charset="0"/>
              <a:buNone/>
              <a:defRPr/>
            </a:pPr>
            <a:endParaRPr lang="ro-RO" sz="2000" dirty="0">
              <a:solidFill>
                <a:schemeClr val="bg2">
                  <a:lumMod val="25000"/>
                </a:schemeClr>
              </a:solidFill>
            </a:endParaRPr>
          </a:p>
          <a:p>
            <a:pPr marL="0" indent="0" eaLnBrk="1" fontAlgn="auto" hangingPunct="1">
              <a:spcAft>
                <a:spcPts val="0"/>
              </a:spcAft>
              <a:buFont typeface="Arial" pitchFamily="34" charset="0"/>
              <a:buNone/>
              <a:defRPr/>
            </a:pPr>
            <a:r>
              <a:rPr lang="ro-RO" sz="2000" dirty="0" smtClean="0">
                <a:solidFill>
                  <a:schemeClr val="bg2">
                    <a:lumMod val="25000"/>
                  </a:schemeClr>
                </a:solidFill>
              </a:rPr>
              <a:t>					</a:t>
            </a:r>
            <a:r>
              <a:rPr lang="ro-RO" sz="2000" dirty="0">
                <a:solidFill>
                  <a:schemeClr val="bg2">
                    <a:lumMod val="25000"/>
                  </a:schemeClr>
                </a:solidFill>
              </a:rPr>
              <a:t> </a:t>
            </a:r>
            <a:r>
              <a:rPr lang="ro-RO" sz="2000" dirty="0" smtClean="0">
                <a:solidFill>
                  <a:schemeClr val="bg2">
                    <a:lumMod val="25000"/>
                  </a:schemeClr>
                </a:solidFill>
              </a:rPr>
              <a:t>       Invarianţa </a:t>
            </a:r>
            <a:r>
              <a:rPr lang="ro-RO" sz="2000" dirty="0">
                <a:solidFill>
                  <a:schemeClr val="bg2">
                    <a:lumMod val="25000"/>
                  </a:schemeClr>
                </a:solidFill>
              </a:rPr>
              <a:t>la </a:t>
            </a:r>
            <a:r>
              <a:rPr lang="ro-RO" sz="2000" dirty="0" smtClean="0">
                <a:solidFill>
                  <a:schemeClr val="bg2">
                    <a:lumMod val="25000"/>
                  </a:schemeClr>
                </a:solidFill>
              </a:rPr>
              <a:t>luminozitate</a:t>
            </a:r>
            <a:endParaRPr lang="ro-RO" sz="2000" dirty="0">
              <a:solidFill>
                <a:schemeClr val="bg2">
                  <a:lumMod val="25000"/>
                </a:schemeClr>
              </a:solidFill>
            </a:endParaRPr>
          </a:p>
          <a:p>
            <a:pPr marL="0" indent="0" eaLnBrk="1" fontAlgn="auto" hangingPunct="1">
              <a:spcAft>
                <a:spcPts val="0"/>
              </a:spcAft>
              <a:buFont typeface="Arial" pitchFamily="34" charset="0"/>
              <a:buNone/>
              <a:defRPr/>
            </a:pPr>
            <a:endParaRPr lang="ro-RO" sz="2000" dirty="0">
              <a:solidFill>
                <a:schemeClr val="bg2">
                  <a:lumMod val="25000"/>
                </a:schemeClr>
              </a:solidFill>
            </a:endParaRPr>
          </a:p>
        </p:txBody>
      </p:sp>
      <p:sp>
        <p:nvSpPr>
          <p:cNvPr id="5" name="Footer Placeholder 4"/>
          <p:cNvSpPr>
            <a:spLocks noGrp="1"/>
          </p:cNvSpPr>
          <p:nvPr>
            <p:ph type="ftr" sz="quarter" idx="11"/>
          </p:nvPr>
        </p:nvSpPr>
        <p:spPr/>
        <p:txBody>
          <a:bodyPr/>
          <a:lstStyle/>
          <a:p>
            <a:pPr>
              <a:defRPr/>
            </a:pPr>
            <a:r>
              <a:rPr lang="en-US" dirty="0"/>
              <a:t>c</a:t>
            </a:r>
            <a:r>
              <a:rPr lang="ro-RO" dirty="0"/>
              <a:t>ompararea </a:t>
            </a:r>
            <a:r>
              <a:rPr lang="en-US" dirty="0"/>
              <a:t>d</a:t>
            </a:r>
            <a:r>
              <a:rPr lang="ro-RO" dirty="0"/>
              <a:t>escriptorilor</a:t>
            </a:r>
            <a:endParaRPr lang="ro-RO" dirty="0"/>
          </a:p>
        </p:txBody>
      </p:sp>
      <p:sp>
        <p:nvSpPr>
          <p:cNvPr id="3" name="Slide Number Placeholder 2"/>
          <p:cNvSpPr>
            <a:spLocks noGrp="1"/>
          </p:cNvSpPr>
          <p:nvPr>
            <p:ph type="sldNum" sz="quarter" idx="12"/>
          </p:nvPr>
        </p:nvSpPr>
        <p:spPr/>
        <p:txBody>
          <a:bodyPr/>
          <a:lstStyle/>
          <a:p>
            <a:pPr>
              <a:defRPr/>
            </a:pPr>
            <a:fld id="{4F3BA7B3-F9BB-45CF-9EC7-351B02D1AD76}" type="slidenum">
              <a:rPr lang="ro-RO" smtClean="0"/>
              <a:pPr>
                <a:defRPr/>
              </a:pPr>
              <a:t>21</a:t>
            </a:fld>
            <a:endParaRPr lang="ro-RO"/>
          </a:p>
        </p:txBody>
      </p:sp>
      <p:pic>
        <p:nvPicPr>
          <p:cNvPr id="7170" name="Picture 2" descr="Image_53"/>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611560" y="565537"/>
            <a:ext cx="4905790" cy="277706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7171" name="Picture 3" descr="Image_142"/>
          <p:cNvPicPr>
            <a:picLocks noChangeAspect="1" noChangeArrowheads="1"/>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3707904" y="3501008"/>
            <a:ext cx="5088406" cy="286923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idx="1"/>
          </p:nvPr>
        </p:nvSpPr>
        <p:spPr>
          <a:xfrm>
            <a:off x="323850" y="44450"/>
            <a:ext cx="8362950" cy="5699125"/>
          </a:xfrm>
        </p:spPr>
        <p:txBody>
          <a:bodyPr rtlCol="0">
            <a:normAutofit/>
          </a:bodyPr>
          <a:lstStyle/>
          <a:p>
            <a:pPr marL="0" indent="0" algn="ctr" eaLnBrk="1" fontAlgn="auto" hangingPunct="1">
              <a:spcAft>
                <a:spcPts val="0"/>
              </a:spcAft>
              <a:buFont typeface="Arial" pitchFamily="34" charset="0"/>
              <a:buNone/>
              <a:defRPr/>
            </a:pPr>
            <a:r>
              <a:rPr lang="ro-RO" sz="2000" dirty="0" smtClean="0">
                <a:solidFill>
                  <a:schemeClr val="bg2">
                    <a:lumMod val="25000"/>
                  </a:schemeClr>
                </a:solidFill>
              </a:rPr>
              <a:t>Testul de performanţă</a:t>
            </a:r>
          </a:p>
          <a:p>
            <a:pPr marL="0" indent="0" eaLnBrk="1" fontAlgn="auto" hangingPunct="1">
              <a:spcAft>
                <a:spcPts val="0"/>
              </a:spcAft>
              <a:buFont typeface="Arial" pitchFamily="34" charset="0"/>
              <a:buNone/>
              <a:defRPr/>
            </a:pPr>
            <a:endParaRPr lang="ro-RO" sz="2000" dirty="0">
              <a:solidFill>
                <a:schemeClr val="bg2">
                  <a:lumMod val="25000"/>
                </a:schemeClr>
              </a:solidFill>
            </a:endParaRPr>
          </a:p>
          <a:p>
            <a:pPr marL="0" indent="0" eaLnBrk="1" fontAlgn="auto" hangingPunct="1">
              <a:spcAft>
                <a:spcPts val="0"/>
              </a:spcAft>
              <a:buFont typeface="Arial" pitchFamily="34" charset="0"/>
              <a:buNone/>
              <a:defRPr/>
            </a:pPr>
            <a:endParaRPr lang="ro-RO" sz="2000" dirty="0" smtClean="0">
              <a:solidFill>
                <a:schemeClr val="bg2">
                  <a:lumMod val="25000"/>
                </a:schemeClr>
              </a:solidFill>
            </a:endParaRPr>
          </a:p>
          <a:p>
            <a:pPr marL="0" indent="0" eaLnBrk="1" fontAlgn="auto" hangingPunct="1">
              <a:spcAft>
                <a:spcPts val="0"/>
              </a:spcAft>
              <a:buFont typeface="Arial" pitchFamily="34" charset="0"/>
              <a:buNone/>
              <a:defRPr/>
            </a:pPr>
            <a:endParaRPr lang="ro-RO" sz="2000" dirty="0">
              <a:solidFill>
                <a:schemeClr val="bg2">
                  <a:lumMod val="25000"/>
                </a:schemeClr>
              </a:solidFill>
            </a:endParaRPr>
          </a:p>
          <a:p>
            <a:pPr marL="0" indent="0" eaLnBrk="1" fontAlgn="auto" hangingPunct="1">
              <a:spcAft>
                <a:spcPts val="0"/>
              </a:spcAft>
              <a:buFont typeface="Arial" pitchFamily="34" charset="0"/>
              <a:buNone/>
              <a:defRPr/>
            </a:pPr>
            <a:endParaRPr lang="ro-RO" sz="2000" dirty="0" smtClean="0">
              <a:solidFill>
                <a:schemeClr val="bg2">
                  <a:lumMod val="25000"/>
                </a:schemeClr>
              </a:solidFill>
            </a:endParaRPr>
          </a:p>
          <a:p>
            <a:pPr marL="0" indent="0" eaLnBrk="1" fontAlgn="auto" hangingPunct="1">
              <a:spcAft>
                <a:spcPts val="0"/>
              </a:spcAft>
              <a:buFont typeface="Arial" pitchFamily="34" charset="0"/>
              <a:buNone/>
              <a:defRPr/>
            </a:pPr>
            <a:endParaRPr lang="ro-RO" sz="2000" dirty="0">
              <a:solidFill>
                <a:schemeClr val="bg2">
                  <a:lumMod val="25000"/>
                </a:schemeClr>
              </a:solidFill>
            </a:endParaRPr>
          </a:p>
          <a:p>
            <a:pPr marL="0" indent="0" eaLnBrk="1" fontAlgn="auto" hangingPunct="1">
              <a:spcAft>
                <a:spcPts val="0"/>
              </a:spcAft>
              <a:buFont typeface="Arial" pitchFamily="34" charset="0"/>
              <a:buNone/>
              <a:defRPr/>
            </a:pPr>
            <a:endParaRPr lang="ro-RO" sz="2000" dirty="0" smtClean="0">
              <a:solidFill>
                <a:schemeClr val="bg2">
                  <a:lumMod val="25000"/>
                </a:schemeClr>
              </a:solidFill>
            </a:endParaRPr>
          </a:p>
          <a:p>
            <a:pPr marL="0" indent="0" eaLnBrk="1" fontAlgn="auto" hangingPunct="1">
              <a:spcAft>
                <a:spcPts val="0"/>
              </a:spcAft>
              <a:buFont typeface="Arial" pitchFamily="34" charset="0"/>
              <a:buNone/>
              <a:defRPr/>
            </a:pPr>
            <a:endParaRPr lang="ro-RO" sz="2000" dirty="0">
              <a:solidFill>
                <a:schemeClr val="bg2">
                  <a:lumMod val="25000"/>
                </a:schemeClr>
              </a:solidFill>
            </a:endParaRPr>
          </a:p>
          <a:p>
            <a:pPr marL="0" indent="0" eaLnBrk="1" fontAlgn="auto" hangingPunct="1">
              <a:spcAft>
                <a:spcPts val="0"/>
              </a:spcAft>
              <a:buFont typeface="Arial" pitchFamily="34" charset="0"/>
              <a:buNone/>
              <a:defRPr/>
            </a:pPr>
            <a:r>
              <a:rPr lang="ro-RO" sz="2000" dirty="0" smtClean="0">
                <a:solidFill>
                  <a:schemeClr val="bg2">
                    <a:lumMod val="25000"/>
                  </a:schemeClr>
                </a:solidFill>
              </a:rPr>
              <a:t>					</a:t>
            </a:r>
            <a:endParaRPr lang="ro-RO" sz="2000" dirty="0">
              <a:solidFill>
                <a:schemeClr val="bg2">
                  <a:lumMod val="25000"/>
                </a:schemeClr>
              </a:solidFill>
            </a:endParaRPr>
          </a:p>
        </p:txBody>
      </p:sp>
      <p:sp>
        <p:nvSpPr>
          <p:cNvPr id="4" name="Footer Placeholder 3"/>
          <p:cNvSpPr>
            <a:spLocks noGrp="1"/>
          </p:cNvSpPr>
          <p:nvPr>
            <p:ph type="ftr" sz="quarter" idx="11"/>
          </p:nvPr>
        </p:nvSpPr>
        <p:spPr/>
        <p:txBody>
          <a:bodyPr/>
          <a:lstStyle/>
          <a:p>
            <a:pPr>
              <a:defRPr/>
            </a:pPr>
            <a:r>
              <a:rPr lang="en-US" dirty="0" smtClean="0"/>
              <a:t>c</a:t>
            </a:r>
            <a:r>
              <a:rPr lang="ro-RO" dirty="0" smtClean="0"/>
              <a:t>ompararea </a:t>
            </a:r>
            <a:r>
              <a:rPr lang="en-US" dirty="0"/>
              <a:t>d</a:t>
            </a:r>
            <a:r>
              <a:rPr lang="ro-RO" dirty="0" smtClean="0"/>
              <a:t>escriptorilor</a:t>
            </a:r>
            <a:endParaRPr lang="ro-RO" dirty="0"/>
          </a:p>
        </p:txBody>
      </p:sp>
      <p:sp>
        <p:nvSpPr>
          <p:cNvPr id="3" name="Slide Number Placeholder 2"/>
          <p:cNvSpPr>
            <a:spLocks noGrp="1"/>
          </p:cNvSpPr>
          <p:nvPr>
            <p:ph type="sldNum" sz="quarter" idx="12"/>
          </p:nvPr>
        </p:nvSpPr>
        <p:spPr/>
        <p:txBody>
          <a:bodyPr/>
          <a:lstStyle/>
          <a:p>
            <a:pPr>
              <a:defRPr/>
            </a:pPr>
            <a:fld id="{09FC01A6-FA4E-471F-BDDB-E6A32380CD95}" type="slidenum">
              <a:rPr lang="ro-RO" smtClean="0"/>
              <a:pPr>
                <a:defRPr/>
              </a:pPr>
              <a:t>22</a:t>
            </a:fld>
            <a:endParaRPr lang="ro-RO"/>
          </a:p>
        </p:txBody>
      </p:sp>
      <p:pic>
        <p:nvPicPr>
          <p:cNvPr id="8195" name="Picture 3" descr="Image_68"/>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2245430" y="476672"/>
            <a:ext cx="4846850" cy="274001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8196" name="Picture 4" descr="Image_41"/>
          <p:cNvPicPr>
            <a:picLocks noChangeAspect="1" noChangeArrowheads="1"/>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2245430" y="3429000"/>
            <a:ext cx="4846850" cy="27883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57200" y="0"/>
            <a:ext cx="8229600" cy="3357563"/>
          </a:xfrm>
          <a:prstGeom prst="rect">
            <a:avLst/>
          </a:prstGeom>
          <a:effectLst/>
        </p:spPr>
        <p:txBody>
          <a:bodyPr anchor="b"/>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marL="182880" fontAlgn="auto">
              <a:lnSpc>
                <a:spcPct val="100000"/>
              </a:lnSpc>
              <a:spcAft>
                <a:spcPts val="0"/>
              </a:spcAft>
              <a:defRPr/>
            </a:pPr>
            <a:r>
              <a:rPr lang="en-US" sz="3000" b="1" dirty="0" err="1" smtClean="0">
                <a:solidFill>
                  <a:srgbClr val="0070C0"/>
                </a:solidFill>
                <a:effectLst/>
              </a:rPr>
              <a:t>Desf</a:t>
            </a:r>
            <a:r>
              <a:rPr lang="ro-RO" sz="3000" b="1" dirty="0" smtClean="0">
                <a:solidFill>
                  <a:srgbClr val="0070C0"/>
                </a:solidFill>
                <a:effectLst/>
              </a:rPr>
              <a:t>ășurarea etapei de teren</a:t>
            </a:r>
            <a:endParaRPr lang="ro-RO" sz="3000" b="1" dirty="0">
              <a:solidFill>
                <a:srgbClr val="0070C0"/>
              </a:solidFill>
            </a:endParaRPr>
          </a:p>
        </p:txBody>
      </p:sp>
      <p:sp>
        <p:nvSpPr>
          <p:cNvPr id="3" name="Slide Number Placeholder 2"/>
          <p:cNvSpPr>
            <a:spLocks noGrp="1"/>
          </p:cNvSpPr>
          <p:nvPr>
            <p:ph type="sldNum" sz="quarter" idx="12"/>
          </p:nvPr>
        </p:nvSpPr>
        <p:spPr/>
        <p:txBody>
          <a:bodyPr/>
          <a:lstStyle/>
          <a:p>
            <a:pPr>
              <a:defRPr/>
            </a:pPr>
            <a:fld id="{B3070BF5-DF0B-457F-A44F-933D2E820B9C}" type="slidenum">
              <a:rPr lang="ro-RO" smtClean="0"/>
              <a:pPr>
                <a:defRPr/>
              </a:pPr>
              <a:t>23</a:t>
            </a:fld>
            <a:endParaRPr lang="ro-RO"/>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6613"/>
            <a:ext cx="8229600" cy="6192837"/>
          </a:xfrm>
        </p:spPr>
        <p:txBody>
          <a:bodyPr rtlCol="0">
            <a:noAutofit/>
          </a:bodyPr>
          <a:lstStyle/>
          <a:p>
            <a:pPr marL="0" indent="0" algn="just" eaLnBrk="1" fontAlgn="auto" hangingPunct="1">
              <a:spcAft>
                <a:spcPts val="0"/>
              </a:spcAft>
              <a:buFont typeface="Arial" charset="0"/>
              <a:buNone/>
              <a:defRPr/>
            </a:pPr>
            <a:r>
              <a:rPr lang="ro-RO" sz="1400" dirty="0" smtClean="0">
                <a:solidFill>
                  <a:schemeClr val="bg2">
                    <a:lumMod val="25000"/>
                  </a:schemeClr>
                </a:solidFill>
              </a:rPr>
              <a:t>	Orice </a:t>
            </a:r>
            <a:r>
              <a:rPr lang="ro-RO" sz="1400" dirty="0">
                <a:solidFill>
                  <a:schemeClr val="bg2">
                    <a:lumMod val="25000"/>
                  </a:schemeClr>
                </a:solidFill>
              </a:rPr>
              <a:t>ridicare topografică se bazează pe reţeaua de sprijin şi se încadrează într-o reţea de ridicare definită într-un sistem de referinţă. </a:t>
            </a:r>
            <a:r>
              <a:rPr lang="ro-RO" sz="1400" dirty="0" smtClean="0">
                <a:solidFill>
                  <a:schemeClr val="bg2">
                    <a:lumMod val="25000"/>
                  </a:schemeClr>
                </a:solidFill>
              </a:rPr>
              <a:t>Metoda </a:t>
            </a:r>
            <a:r>
              <a:rPr lang="ro-RO" sz="1400" dirty="0">
                <a:solidFill>
                  <a:schemeClr val="bg2">
                    <a:lumMod val="25000"/>
                  </a:schemeClr>
                </a:solidFill>
              </a:rPr>
              <a:t>cea mai des folosită, dar şi cea mai rapidă pentru a determina coordonatele punctelor noi faţă de alte puncte vechi în vederea încadrării măsurătorilor în sistemele de referinţă naţionale, o reprezintă determinarea coordonatelor cu ajutorul unui sistem GPS. </a:t>
            </a:r>
            <a:r>
              <a:rPr lang="ro-RO" sz="1400" dirty="0" smtClean="0">
                <a:solidFill>
                  <a:schemeClr val="bg2">
                    <a:lumMod val="25000"/>
                  </a:schemeClr>
                </a:solidFill>
              </a:rPr>
              <a:t>Ridicarea </a:t>
            </a:r>
            <a:r>
              <a:rPr lang="ro-RO" sz="1400" dirty="0">
                <a:solidFill>
                  <a:schemeClr val="bg2">
                    <a:lumMod val="25000"/>
                  </a:schemeClr>
                </a:solidFill>
              </a:rPr>
              <a:t>detaliilor se face întotdeauna din puncte cunoscute, iar măsurătorile urmăresc să definească poziţia relativă a acestor detalii faţă de punctele de staţie. Se poate spune că în vederea întocmirii planului de situaţie prin metoda clasică, s-a optat pentru o </a:t>
            </a:r>
            <a:r>
              <a:rPr lang="ro-RO" sz="1400" b="1" dirty="0">
                <a:solidFill>
                  <a:srgbClr val="0070C0"/>
                </a:solidFill>
              </a:rPr>
              <a:t>drumuire primară</a:t>
            </a:r>
            <a:r>
              <a:rPr lang="ro-RO" sz="1400" b="1" dirty="0">
                <a:solidFill>
                  <a:schemeClr val="bg2">
                    <a:lumMod val="25000"/>
                  </a:schemeClr>
                </a:solidFill>
              </a:rPr>
              <a:t>, </a:t>
            </a:r>
            <a:r>
              <a:rPr lang="ro-RO" sz="1400" b="1" dirty="0">
                <a:solidFill>
                  <a:srgbClr val="0070C0"/>
                </a:solidFill>
              </a:rPr>
              <a:t>orientată</a:t>
            </a:r>
            <a:r>
              <a:rPr lang="ro-RO" sz="1400" b="1" dirty="0">
                <a:solidFill>
                  <a:schemeClr val="bg2">
                    <a:lumMod val="25000"/>
                  </a:schemeClr>
                </a:solidFill>
              </a:rPr>
              <a:t> </a:t>
            </a:r>
            <a:r>
              <a:rPr lang="ro-RO" sz="1400" dirty="0">
                <a:solidFill>
                  <a:schemeClr val="bg2">
                    <a:lumMod val="25000"/>
                  </a:schemeClr>
                </a:solidFill>
              </a:rPr>
              <a:t>şi </a:t>
            </a:r>
            <a:r>
              <a:rPr lang="ro-RO" sz="1400" b="1" dirty="0">
                <a:solidFill>
                  <a:srgbClr val="0070C0"/>
                </a:solidFill>
              </a:rPr>
              <a:t>închisă pe punctul de plecare</a:t>
            </a:r>
            <a:r>
              <a:rPr lang="ro-RO" sz="1400" dirty="0">
                <a:solidFill>
                  <a:schemeClr val="bg2">
                    <a:lumMod val="25000"/>
                  </a:schemeClr>
                </a:solidFill>
              </a:rPr>
              <a:t>, </a:t>
            </a:r>
            <a:r>
              <a:rPr lang="ro-RO" sz="1400" b="1" dirty="0">
                <a:solidFill>
                  <a:srgbClr val="0070C0"/>
                </a:solidFill>
              </a:rPr>
              <a:t>executată cu staţia </a:t>
            </a:r>
            <a:r>
              <a:rPr lang="ro-RO" sz="1400" b="1" dirty="0" smtClean="0">
                <a:solidFill>
                  <a:srgbClr val="0070C0"/>
                </a:solidFill>
              </a:rPr>
              <a:t>totală</a:t>
            </a:r>
            <a:r>
              <a:rPr lang="ro-RO" sz="1400" dirty="0" smtClean="0">
                <a:solidFill>
                  <a:schemeClr val="bg2">
                    <a:lumMod val="25000"/>
                  </a:schemeClr>
                </a:solidFill>
              </a:rPr>
              <a:t>. Compensarea </a:t>
            </a:r>
            <a:r>
              <a:rPr lang="ro-RO" sz="1400" dirty="0">
                <a:solidFill>
                  <a:schemeClr val="bg2">
                    <a:lumMod val="25000"/>
                  </a:schemeClr>
                </a:solidFill>
              </a:rPr>
              <a:t>riguroasă a drumuirii închisă pe punctul de plecare, s-a realizat cu ajutorul programului </a:t>
            </a:r>
            <a:r>
              <a:rPr lang="ro-RO" sz="1400" b="1" dirty="0" smtClean="0">
                <a:solidFill>
                  <a:srgbClr val="0070C0"/>
                </a:solidFill>
              </a:rPr>
              <a:t>TopoSys 4.2</a:t>
            </a:r>
            <a:r>
              <a:rPr lang="ro-RO" sz="1400" dirty="0" smtClean="0">
                <a:solidFill>
                  <a:schemeClr val="bg2">
                    <a:lumMod val="25000"/>
                  </a:schemeClr>
                </a:solidFill>
              </a:rPr>
              <a:t>. </a:t>
            </a:r>
            <a:r>
              <a:rPr lang="ro-RO" sz="1400" dirty="0">
                <a:solidFill>
                  <a:schemeClr val="bg2">
                    <a:lumMod val="25000"/>
                  </a:schemeClr>
                </a:solidFill>
              </a:rPr>
              <a:t>Sistemul de programe TopoSys permite prelucrarea şi compensarea tuturor tipurilor de măsurători şi drumuiri folosite în </a:t>
            </a:r>
            <a:r>
              <a:rPr lang="ro-RO" sz="1400" dirty="0" smtClean="0">
                <a:solidFill>
                  <a:schemeClr val="bg2">
                    <a:lumMod val="25000"/>
                  </a:schemeClr>
                </a:solidFill>
              </a:rPr>
              <a:t>topografie.</a:t>
            </a:r>
          </a:p>
          <a:p>
            <a:pPr algn="just" eaLnBrk="1" fontAlgn="auto" hangingPunct="1">
              <a:spcAft>
                <a:spcPts val="0"/>
              </a:spcAft>
              <a:buFont typeface="Arial" pitchFamily="34" charset="0"/>
              <a:buChar char="•"/>
              <a:defRPr/>
            </a:pPr>
            <a:endParaRPr lang="ro-RO" sz="1400" dirty="0">
              <a:solidFill>
                <a:schemeClr val="bg2">
                  <a:lumMod val="25000"/>
                </a:schemeClr>
              </a:solidFill>
            </a:endParaRPr>
          </a:p>
          <a:p>
            <a:pPr algn="just" eaLnBrk="1" fontAlgn="auto" hangingPunct="1">
              <a:spcAft>
                <a:spcPts val="0"/>
              </a:spcAft>
              <a:buFont typeface="Arial" pitchFamily="34" charset="0"/>
              <a:buChar char="•"/>
              <a:defRPr/>
            </a:pPr>
            <a:endParaRPr lang="ro-RO" sz="1400" dirty="0" smtClean="0">
              <a:solidFill>
                <a:schemeClr val="bg2">
                  <a:lumMod val="25000"/>
                </a:schemeClr>
              </a:solidFill>
            </a:endParaRPr>
          </a:p>
          <a:p>
            <a:pPr algn="just" eaLnBrk="1" fontAlgn="auto" hangingPunct="1">
              <a:spcAft>
                <a:spcPts val="0"/>
              </a:spcAft>
              <a:buFont typeface="Arial" pitchFamily="34" charset="0"/>
              <a:buChar char="•"/>
              <a:defRPr/>
            </a:pPr>
            <a:endParaRPr lang="ro-RO" sz="1400" dirty="0">
              <a:solidFill>
                <a:schemeClr val="bg2">
                  <a:lumMod val="25000"/>
                </a:schemeClr>
              </a:solidFill>
            </a:endParaRPr>
          </a:p>
          <a:p>
            <a:pPr algn="just" eaLnBrk="1" fontAlgn="auto" hangingPunct="1">
              <a:spcAft>
                <a:spcPts val="0"/>
              </a:spcAft>
              <a:buFont typeface="Arial" pitchFamily="34" charset="0"/>
              <a:buChar char="•"/>
              <a:defRPr/>
            </a:pPr>
            <a:endParaRPr lang="ro-RO" sz="1400" dirty="0" smtClean="0">
              <a:solidFill>
                <a:schemeClr val="bg2">
                  <a:lumMod val="25000"/>
                </a:schemeClr>
              </a:solidFill>
            </a:endParaRPr>
          </a:p>
          <a:p>
            <a:pPr algn="just" eaLnBrk="1" fontAlgn="auto" hangingPunct="1">
              <a:spcAft>
                <a:spcPts val="0"/>
              </a:spcAft>
              <a:buFont typeface="Arial" pitchFamily="34" charset="0"/>
              <a:buChar char="•"/>
              <a:defRPr/>
            </a:pPr>
            <a:endParaRPr lang="ro-RO" sz="1400" dirty="0">
              <a:solidFill>
                <a:schemeClr val="bg2">
                  <a:lumMod val="25000"/>
                </a:schemeClr>
              </a:solidFill>
            </a:endParaRPr>
          </a:p>
          <a:p>
            <a:pPr algn="just" eaLnBrk="1" fontAlgn="auto" hangingPunct="1">
              <a:spcAft>
                <a:spcPts val="0"/>
              </a:spcAft>
              <a:buFont typeface="Arial" pitchFamily="34" charset="0"/>
              <a:buChar char="•"/>
              <a:defRPr/>
            </a:pPr>
            <a:endParaRPr lang="ro-RO" sz="1400" dirty="0" smtClean="0">
              <a:solidFill>
                <a:schemeClr val="bg2">
                  <a:lumMod val="25000"/>
                </a:schemeClr>
              </a:solidFill>
            </a:endParaRPr>
          </a:p>
          <a:p>
            <a:pPr algn="just" eaLnBrk="1" fontAlgn="auto" hangingPunct="1">
              <a:spcAft>
                <a:spcPts val="0"/>
              </a:spcAft>
              <a:buFont typeface="Arial" pitchFamily="34" charset="0"/>
              <a:buChar char="•"/>
              <a:defRPr/>
            </a:pPr>
            <a:endParaRPr lang="ro-RO" sz="1400" dirty="0">
              <a:solidFill>
                <a:schemeClr val="bg2">
                  <a:lumMod val="25000"/>
                </a:schemeClr>
              </a:solidFill>
            </a:endParaRPr>
          </a:p>
          <a:p>
            <a:pPr algn="just" eaLnBrk="1" fontAlgn="auto" hangingPunct="1">
              <a:spcAft>
                <a:spcPts val="0"/>
              </a:spcAft>
              <a:buFont typeface="Arial" pitchFamily="34" charset="0"/>
              <a:buChar char="•"/>
              <a:defRPr/>
            </a:pPr>
            <a:endParaRPr lang="ro-RO" sz="1400" dirty="0" smtClean="0">
              <a:solidFill>
                <a:schemeClr val="bg2">
                  <a:lumMod val="25000"/>
                </a:schemeClr>
              </a:solidFill>
            </a:endParaRPr>
          </a:p>
          <a:p>
            <a:pPr algn="just" eaLnBrk="1" fontAlgn="auto" hangingPunct="1">
              <a:spcAft>
                <a:spcPts val="0"/>
              </a:spcAft>
              <a:buFont typeface="Arial" pitchFamily="34" charset="0"/>
              <a:buChar char="•"/>
              <a:defRPr/>
            </a:pPr>
            <a:endParaRPr lang="ro-RO" sz="1400" dirty="0">
              <a:solidFill>
                <a:schemeClr val="bg2">
                  <a:lumMod val="25000"/>
                </a:schemeClr>
              </a:solidFill>
            </a:endParaRPr>
          </a:p>
          <a:p>
            <a:pPr algn="just" eaLnBrk="1" fontAlgn="auto" hangingPunct="1">
              <a:spcAft>
                <a:spcPts val="0"/>
              </a:spcAft>
              <a:buFont typeface="Arial" pitchFamily="34" charset="0"/>
              <a:buChar char="•"/>
              <a:defRPr/>
            </a:pPr>
            <a:endParaRPr lang="ro-RO" sz="1400" dirty="0" smtClean="0">
              <a:solidFill>
                <a:schemeClr val="bg2">
                  <a:lumMod val="25000"/>
                </a:schemeClr>
              </a:solidFill>
            </a:endParaRPr>
          </a:p>
          <a:p>
            <a:pPr marL="0" indent="0" algn="just" eaLnBrk="1" fontAlgn="auto" hangingPunct="1">
              <a:spcAft>
                <a:spcPts val="0"/>
              </a:spcAft>
              <a:buFont typeface="Arial" charset="0"/>
              <a:buNone/>
              <a:defRPr/>
            </a:pPr>
            <a:endParaRPr lang="ro-RO" sz="1400" dirty="0" smtClean="0">
              <a:solidFill>
                <a:schemeClr val="bg2">
                  <a:lumMod val="25000"/>
                </a:schemeClr>
              </a:solidFill>
            </a:endParaRPr>
          </a:p>
        </p:txBody>
      </p:sp>
      <p:sp>
        <p:nvSpPr>
          <p:cNvPr id="6" name="Footer Placeholder 5"/>
          <p:cNvSpPr>
            <a:spLocks noGrp="1"/>
          </p:cNvSpPr>
          <p:nvPr>
            <p:ph type="ftr" sz="quarter" idx="11"/>
          </p:nvPr>
        </p:nvSpPr>
        <p:spPr/>
        <p:txBody>
          <a:bodyPr/>
          <a:lstStyle/>
          <a:p>
            <a:pPr>
              <a:defRPr/>
            </a:pPr>
            <a:r>
              <a:rPr lang="en-US" dirty="0"/>
              <a:t>m</a:t>
            </a:r>
            <a:r>
              <a:rPr lang="ro-RO" dirty="0" smtClean="0"/>
              <a:t>ăsurătoarea </a:t>
            </a:r>
            <a:r>
              <a:rPr lang="ro-RO" dirty="0" smtClean="0"/>
              <a:t>cu ST</a:t>
            </a:r>
            <a:endParaRPr lang="ro-RO" dirty="0"/>
          </a:p>
        </p:txBody>
      </p:sp>
      <p:sp>
        <p:nvSpPr>
          <p:cNvPr id="4" name="Slide Number Placeholder 3"/>
          <p:cNvSpPr>
            <a:spLocks noGrp="1"/>
          </p:cNvSpPr>
          <p:nvPr>
            <p:ph type="sldNum" sz="quarter" idx="12"/>
          </p:nvPr>
        </p:nvSpPr>
        <p:spPr/>
        <p:txBody>
          <a:bodyPr/>
          <a:lstStyle/>
          <a:p>
            <a:pPr>
              <a:defRPr/>
            </a:pPr>
            <a:fld id="{A9C00240-989A-412D-8544-F6C0487F0D9F}" type="slidenum">
              <a:rPr lang="ro-RO" smtClean="0"/>
              <a:pPr>
                <a:defRPr/>
              </a:pPr>
              <a:t>24</a:t>
            </a:fld>
            <a:endParaRPr lang="ro-RO"/>
          </a:p>
        </p:txBody>
      </p:sp>
      <p:pic>
        <p:nvPicPr>
          <p:cNvPr id="6146" name="Picture 2" descr="Image_70"/>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3563888" y="3394146"/>
            <a:ext cx="4032448" cy="268745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26628" name="Picture 2" descr="Image_79"/>
          <p:cNvPicPr>
            <a:picLocks noChangeAspect="1" noChangeArrowheads="1"/>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2122488" y="3854475"/>
            <a:ext cx="2009775" cy="2382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2"/>
          <p:cNvSpPr txBox="1">
            <a:spLocks/>
          </p:cNvSpPr>
          <p:nvPr/>
        </p:nvSpPr>
        <p:spPr bwMode="auto">
          <a:xfrm>
            <a:off x="323850" y="188913"/>
            <a:ext cx="8362950" cy="165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marL="342900" indent="-342900" algn="l" rtl="0" eaLnBrk="0" fontAlgn="base" hangingPunct="0">
              <a:spcBef>
                <a:spcPct val="20000"/>
              </a:spcBef>
              <a:spcAft>
                <a:spcPct val="0"/>
              </a:spcAft>
              <a:buFont typeface="Arial" charset="0"/>
              <a:buChar char="•"/>
              <a:defRPr sz="2400" kern="1200">
                <a:solidFill>
                  <a:srgbClr val="7F7F7F"/>
                </a:solidFill>
                <a:latin typeface="+mj-lt"/>
                <a:ea typeface="+mn-ea"/>
                <a:cs typeface="+mn-cs"/>
              </a:defRPr>
            </a:lvl1pPr>
            <a:lvl2pPr marL="742950" indent="-285750" algn="l" rtl="0" eaLnBrk="0" fontAlgn="base" hangingPunct="0">
              <a:spcBef>
                <a:spcPct val="20000"/>
              </a:spcBef>
              <a:spcAft>
                <a:spcPct val="0"/>
              </a:spcAft>
              <a:buFont typeface="Courier New" pitchFamily="49" charset="0"/>
              <a:buChar char="o"/>
              <a:defRPr sz="1600" kern="1200">
                <a:solidFill>
                  <a:srgbClr val="7F7F7F"/>
                </a:solidFill>
                <a:latin typeface="+mj-lt"/>
                <a:ea typeface="+mn-ea"/>
                <a:cs typeface="+mn-cs"/>
              </a:defRPr>
            </a:lvl2pPr>
            <a:lvl3pPr marL="1143000" indent="-228600" algn="l" rtl="0" eaLnBrk="0" fontAlgn="base" hangingPunct="0">
              <a:spcBef>
                <a:spcPct val="20000"/>
              </a:spcBef>
              <a:spcAft>
                <a:spcPct val="0"/>
              </a:spcAft>
              <a:buFont typeface="Arial" charset="0"/>
              <a:buChar char="•"/>
              <a:defRPr sz="1600" kern="1200">
                <a:solidFill>
                  <a:srgbClr val="7F7F7F"/>
                </a:solidFill>
                <a:latin typeface="+mj-lt"/>
                <a:ea typeface="+mn-ea"/>
                <a:cs typeface="+mn-cs"/>
              </a:defRPr>
            </a:lvl3pPr>
            <a:lvl4pPr marL="1600200" indent="-228600" algn="l" rtl="0" eaLnBrk="0" fontAlgn="base" hangingPunct="0">
              <a:spcBef>
                <a:spcPct val="20000"/>
              </a:spcBef>
              <a:spcAft>
                <a:spcPct val="0"/>
              </a:spcAft>
              <a:buFont typeface="Courier New" pitchFamily="49" charset="0"/>
              <a:buChar char="o"/>
              <a:defRPr sz="1600" kern="1200">
                <a:solidFill>
                  <a:srgbClr val="7F7F7F"/>
                </a:solidFill>
                <a:latin typeface="+mj-lt"/>
                <a:ea typeface="+mn-ea"/>
                <a:cs typeface="+mn-cs"/>
              </a:defRPr>
            </a:lvl4pPr>
            <a:lvl5pPr marL="2057400" indent="-228600" algn="l" rtl="0" eaLnBrk="0" fontAlgn="base" hangingPunct="0">
              <a:spcBef>
                <a:spcPct val="20000"/>
              </a:spcBef>
              <a:spcAft>
                <a:spcPct val="0"/>
              </a:spcAft>
              <a:buFont typeface="Arial" charset="0"/>
              <a:buChar char="•"/>
              <a:defRPr sz="1600" kern="1200">
                <a:solidFill>
                  <a:srgbClr val="7F7F7F"/>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a:lstStyle>
          <a:p>
            <a:pPr marL="0" indent="0" algn="ctr" eaLnBrk="1" fontAlgn="auto" hangingPunct="1">
              <a:spcAft>
                <a:spcPts val="0"/>
              </a:spcAft>
              <a:buFont typeface="Arial" pitchFamily="34" charset="0"/>
              <a:buNone/>
              <a:defRPr/>
            </a:pPr>
            <a:r>
              <a:rPr lang="ro-RO" sz="2000" dirty="0" smtClean="0">
                <a:solidFill>
                  <a:schemeClr val="bg2">
                    <a:lumMod val="25000"/>
                  </a:schemeClr>
                </a:solidFill>
              </a:rPr>
              <a:t>Măsurătoarea cu stația totală</a:t>
            </a:r>
            <a:endParaRPr lang="ro-RO" sz="2000" dirty="0">
              <a:solidFill>
                <a:schemeClr val="bg2">
                  <a:lumMod val="25000"/>
                </a:schemeClr>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63625"/>
            <a:ext cx="8229600" cy="4525963"/>
          </a:xfrm>
        </p:spPr>
        <p:txBody>
          <a:bodyPr/>
          <a:lstStyle/>
          <a:p>
            <a:pPr marL="0" indent="0">
              <a:buFont typeface="Arial" charset="0"/>
              <a:buNone/>
              <a:defRPr/>
            </a:pPr>
            <a:r>
              <a:rPr lang="ro-RO" sz="1400" dirty="0" smtClean="0">
                <a:solidFill>
                  <a:schemeClr val="bg2">
                    <a:lumMod val="25000"/>
                  </a:schemeClr>
                </a:solidFill>
              </a:rPr>
              <a:t>Camerele digitale și SfM au revoluționat procesele geofotogrammetrice de urmărire a construcțiilor. Acuratețea produsului final este puternic influențată de </a:t>
            </a:r>
            <a:r>
              <a:rPr lang="ro-RO" sz="1400" b="1" dirty="0" smtClean="0">
                <a:solidFill>
                  <a:srgbClr val="0070C0"/>
                </a:solidFill>
              </a:rPr>
              <a:t>Rezoluție</a:t>
            </a:r>
            <a:r>
              <a:rPr lang="ro-RO" sz="1400" b="1" dirty="0" smtClean="0">
                <a:solidFill>
                  <a:schemeClr val="bg2">
                    <a:lumMod val="25000"/>
                  </a:schemeClr>
                </a:solidFill>
              </a:rPr>
              <a:t>,  </a:t>
            </a:r>
            <a:r>
              <a:rPr lang="ro-RO" sz="1400" b="1" dirty="0" smtClean="0">
                <a:solidFill>
                  <a:srgbClr val="0070C0"/>
                </a:solidFill>
              </a:rPr>
              <a:t>Flexibilitatea obiectivului</a:t>
            </a:r>
            <a:r>
              <a:rPr lang="ro-RO" sz="1400" b="1" dirty="0" smtClean="0">
                <a:solidFill>
                  <a:schemeClr val="bg2">
                    <a:lumMod val="25000"/>
                  </a:schemeClr>
                </a:solidFill>
              </a:rPr>
              <a:t>,  </a:t>
            </a:r>
            <a:r>
              <a:rPr lang="ro-RO" sz="1400" b="1" dirty="0" smtClean="0">
                <a:solidFill>
                  <a:srgbClr val="0070C0"/>
                </a:solidFill>
              </a:rPr>
              <a:t>Capacitatea de Focusare manuală</a:t>
            </a:r>
            <a:r>
              <a:rPr lang="ro-RO" sz="1400" b="1" dirty="0" smtClean="0">
                <a:solidFill>
                  <a:schemeClr val="bg2">
                    <a:lumMod val="25000"/>
                  </a:schemeClr>
                </a:solidFill>
              </a:rPr>
              <a:t>,  </a:t>
            </a:r>
            <a:r>
              <a:rPr lang="ro-RO" sz="1400" b="1" dirty="0" smtClean="0">
                <a:solidFill>
                  <a:srgbClr val="0070C0"/>
                </a:solidFill>
              </a:rPr>
              <a:t>Prioritizarea</a:t>
            </a:r>
            <a:r>
              <a:rPr lang="ro-RO" sz="1400" b="1" dirty="0" smtClean="0">
                <a:solidFill>
                  <a:schemeClr val="bg2">
                    <a:lumMod val="25000"/>
                  </a:schemeClr>
                </a:solidFill>
              </a:rPr>
              <a:t> </a:t>
            </a:r>
            <a:r>
              <a:rPr lang="ro-RO" sz="1400" b="1" dirty="0" smtClean="0">
                <a:solidFill>
                  <a:srgbClr val="0070C0"/>
                </a:solidFill>
              </a:rPr>
              <a:t>diafragmei</a:t>
            </a:r>
            <a:r>
              <a:rPr lang="ro-RO" sz="1400" b="1" dirty="0" smtClean="0">
                <a:solidFill>
                  <a:schemeClr val="bg2">
                    <a:lumMod val="25000"/>
                  </a:schemeClr>
                </a:solidFill>
              </a:rPr>
              <a:t>, </a:t>
            </a:r>
            <a:r>
              <a:rPr lang="ro-RO" sz="1400" b="1" dirty="0" smtClean="0">
                <a:solidFill>
                  <a:srgbClr val="0070C0"/>
                </a:solidFill>
              </a:rPr>
              <a:t>Formatul imaginii </a:t>
            </a:r>
            <a:r>
              <a:rPr lang="ro-RO" sz="1400" dirty="0" smtClean="0">
                <a:solidFill>
                  <a:schemeClr val="bg2">
                    <a:lumMod val="25000"/>
                  </a:schemeClr>
                </a:solidFill>
              </a:rPr>
              <a:t>şi </a:t>
            </a:r>
            <a:r>
              <a:rPr lang="ro-RO" sz="1400" b="1" dirty="0" smtClean="0">
                <a:solidFill>
                  <a:srgbClr val="0070C0"/>
                </a:solidFill>
              </a:rPr>
              <a:t>Distorsiunea lentilelor</a:t>
            </a:r>
            <a:r>
              <a:rPr lang="ro-RO" sz="1400" dirty="0" smtClean="0">
                <a:solidFill>
                  <a:schemeClr val="bg2">
                    <a:lumMod val="25000"/>
                  </a:schemeClr>
                </a:solidFill>
              </a:rPr>
              <a:t>.</a:t>
            </a:r>
          </a:p>
          <a:p>
            <a:pPr marL="0" indent="0">
              <a:buFont typeface="Arial" charset="0"/>
              <a:buNone/>
              <a:defRPr/>
            </a:pPr>
            <a:endParaRPr lang="ro-RO" sz="1400" dirty="0"/>
          </a:p>
        </p:txBody>
      </p:sp>
      <p:sp>
        <p:nvSpPr>
          <p:cNvPr id="10" name="Footer Placeholder 9"/>
          <p:cNvSpPr>
            <a:spLocks noGrp="1"/>
          </p:cNvSpPr>
          <p:nvPr>
            <p:ph type="ftr" sz="quarter" idx="11"/>
          </p:nvPr>
        </p:nvSpPr>
        <p:spPr>
          <a:xfrm>
            <a:off x="658813" y="6356351"/>
            <a:ext cx="3049091" cy="313010"/>
          </a:xfrm>
        </p:spPr>
        <p:txBody>
          <a:bodyPr/>
          <a:lstStyle/>
          <a:p>
            <a:pPr>
              <a:defRPr/>
            </a:pPr>
            <a:r>
              <a:rPr lang="en-US" dirty="0"/>
              <a:t>m</a:t>
            </a:r>
            <a:r>
              <a:rPr lang="ro-RO" dirty="0" smtClean="0"/>
              <a:t>ăsurătoarea </a:t>
            </a:r>
            <a:r>
              <a:rPr lang="ro-RO" dirty="0"/>
              <a:t>cu </a:t>
            </a:r>
            <a:r>
              <a:rPr lang="en-US" dirty="0" err="1" smtClean="0"/>
              <a:t>aparatul</a:t>
            </a:r>
            <a:r>
              <a:rPr lang="en-US" dirty="0" smtClean="0"/>
              <a:t> </a:t>
            </a:r>
            <a:r>
              <a:rPr lang="en-US" dirty="0" err="1" smtClean="0"/>
              <a:t>foto</a:t>
            </a:r>
            <a:r>
              <a:rPr lang="en-US" dirty="0" smtClean="0"/>
              <a:t> (</a:t>
            </a:r>
            <a:r>
              <a:rPr lang="en-US" dirty="0" err="1" smtClean="0"/>
              <a:t>SfM</a:t>
            </a:r>
            <a:r>
              <a:rPr lang="en-US" dirty="0" smtClean="0"/>
              <a:t>)</a:t>
            </a:r>
            <a:endParaRPr lang="ro-RO" dirty="0"/>
          </a:p>
        </p:txBody>
      </p:sp>
      <p:sp>
        <p:nvSpPr>
          <p:cNvPr id="9" name="Slide Number Placeholder 8"/>
          <p:cNvSpPr>
            <a:spLocks noGrp="1"/>
          </p:cNvSpPr>
          <p:nvPr>
            <p:ph type="sldNum" sz="quarter" idx="12"/>
          </p:nvPr>
        </p:nvSpPr>
        <p:spPr/>
        <p:txBody>
          <a:bodyPr/>
          <a:lstStyle/>
          <a:p>
            <a:pPr>
              <a:defRPr/>
            </a:pPr>
            <a:fld id="{A6088935-03F7-489D-8CBE-422DE7FCECAC}" type="slidenum">
              <a:rPr lang="ro-RO" smtClean="0"/>
              <a:pPr>
                <a:defRPr/>
              </a:pPr>
              <a:t>25</a:t>
            </a:fld>
            <a:endParaRPr lang="ro-RO"/>
          </a:p>
        </p:txBody>
      </p:sp>
      <p:sp>
        <p:nvSpPr>
          <p:cNvPr id="4" name="Content Placeholder 2"/>
          <p:cNvSpPr txBox="1">
            <a:spLocks/>
          </p:cNvSpPr>
          <p:nvPr/>
        </p:nvSpPr>
        <p:spPr bwMode="auto">
          <a:xfrm>
            <a:off x="323850" y="333375"/>
            <a:ext cx="8362950" cy="165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marL="342900" indent="-342900" algn="l" rtl="0" eaLnBrk="0" fontAlgn="base" hangingPunct="0">
              <a:spcBef>
                <a:spcPct val="20000"/>
              </a:spcBef>
              <a:spcAft>
                <a:spcPct val="0"/>
              </a:spcAft>
              <a:buFont typeface="Arial" charset="0"/>
              <a:buChar char="•"/>
              <a:defRPr sz="2400" kern="1200">
                <a:solidFill>
                  <a:srgbClr val="7F7F7F"/>
                </a:solidFill>
                <a:latin typeface="+mj-lt"/>
                <a:ea typeface="+mn-ea"/>
                <a:cs typeface="+mn-cs"/>
              </a:defRPr>
            </a:lvl1pPr>
            <a:lvl2pPr marL="742950" indent="-285750" algn="l" rtl="0" eaLnBrk="0" fontAlgn="base" hangingPunct="0">
              <a:spcBef>
                <a:spcPct val="20000"/>
              </a:spcBef>
              <a:spcAft>
                <a:spcPct val="0"/>
              </a:spcAft>
              <a:buFont typeface="Courier New" pitchFamily="49" charset="0"/>
              <a:buChar char="o"/>
              <a:defRPr sz="1600" kern="1200">
                <a:solidFill>
                  <a:srgbClr val="7F7F7F"/>
                </a:solidFill>
                <a:latin typeface="+mj-lt"/>
                <a:ea typeface="+mn-ea"/>
                <a:cs typeface="+mn-cs"/>
              </a:defRPr>
            </a:lvl2pPr>
            <a:lvl3pPr marL="1143000" indent="-228600" algn="l" rtl="0" eaLnBrk="0" fontAlgn="base" hangingPunct="0">
              <a:spcBef>
                <a:spcPct val="20000"/>
              </a:spcBef>
              <a:spcAft>
                <a:spcPct val="0"/>
              </a:spcAft>
              <a:buFont typeface="Arial" charset="0"/>
              <a:buChar char="•"/>
              <a:defRPr sz="1600" kern="1200">
                <a:solidFill>
                  <a:srgbClr val="7F7F7F"/>
                </a:solidFill>
                <a:latin typeface="+mj-lt"/>
                <a:ea typeface="+mn-ea"/>
                <a:cs typeface="+mn-cs"/>
              </a:defRPr>
            </a:lvl3pPr>
            <a:lvl4pPr marL="1600200" indent="-228600" algn="l" rtl="0" eaLnBrk="0" fontAlgn="base" hangingPunct="0">
              <a:spcBef>
                <a:spcPct val="20000"/>
              </a:spcBef>
              <a:spcAft>
                <a:spcPct val="0"/>
              </a:spcAft>
              <a:buFont typeface="Courier New" pitchFamily="49" charset="0"/>
              <a:buChar char="o"/>
              <a:defRPr sz="1600" kern="1200">
                <a:solidFill>
                  <a:srgbClr val="7F7F7F"/>
                </a:solidFill>
                <a:latin typeface="+mj-lt"/>
                <a:ea typeface="+mn-ea"/>
                <a:cs typeface="+mn-cs"/>
              </a:defRPr>
            </a:lvl4pPr>
            <a:lvl5pPr marL="2057400" indent="-228600" algn="l" rtl="0" eaLnBrk="0" fontAlgn="base" hangingPunct="0">
              <a:spcBef>
                <a:spcPct val="20000"/>
              </a:spcBef>
              <a:spcAft>
                <a:spcPct val="0"/>
              </a:spcAft>
              <a:buFont typeface="Arial" charset="0"/>
              <a:buChar char="•"/>
              <a:defRPr sz="1600" kern="1200">
                <a:solidFill>
                  <a:srgbClr val="7F7F7F"/>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a:lstStyle>
          <a:p>
            <a:pPr marL="0" indent="0" algn="ctr" eaLnBrk="1" fontAlgn="auto" hangingPunct="1">
              <a:spcAft>
                <a:spcPts val="0"/>
              </a:spcAft>
              <a:buFont typeface="Arial" pitchFamily="34" charset="0"/>
              <a:buNone/>
              <a:defRPr/>
            </a:pPr>
            <a:r>
              <a:rPr lang="ro-RO" sz="2000" dirty="0" smtClean="0">
                <a:solidFill>
                  <a:schemeClr val="bg2">
                    <a:lumMod val="25000"/>
                  </a:schemeClr>
                </a:solidFill>
              </a:rPr>
              <a:t>Măsurătoarea cu aparatul foto</a:t>
            </a:r>
            <a:endParaRPr lang="ro-RO" sz="2000" dirty="0">
              <a:solidFill>
                <a:schemeClr val="bg2">
                  <a:lumMod val="25000"/>
                </a:schemeClr>
              </a:solidFill>
            </a:endParaRPr>
          </a:p>
        </p:txBody>
      </p:sp>
      <p:pic>
        <p:nvPicPr>
          <p:cNvPr id="27652"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47800" y="1988840"/>
            <a:ext cx="6796088" cy="451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57200" y="0"/>
            <a:ext cx="8229600" cy="3357563"/>
          </a:xfrm>
          <a:prstGeom prst="rect">
            <a:avLst/>
          </a:prstGeom>
          <a:effectLst/>
        </p:spPr>
        <p:txBody>
          <a:bodyPr anchor="b"/>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marL="182880" fontAlgn="auto">
              <a:lnSpc>
                <a:spcPct val="100000"/>
              </a:lnSpc>
              <a:spcAft>
                <a:spcPts val="0"/>
              </a:spcAft>
              <a:defRPr/>
            </a:pPr>
            <a:r>
              <a:rPr lang="ro-RO" sz="3000" b="1" dirty="0" smtClean="0">
                <a:solidFill>
                  <a:srgbClr val="0070C0"/>
                </a:solidFill>
                <a:effectLst/>
              </a:rPr>
              <a:t>Obţinerea modelului propriu</a:t>
            </a:r>
            <a:r>
              <a:rPr lang="en-US" sz="3000" b="1" dirty="0" smtClean="0">
                <a:solidFill>
                  <a:srgbClr val="0070C0"/>
                </a:solidFill>
                <a:effectLst/>
              </a:rPr>
              <a:t>-</a:t>
            </a:r>
            <a:r>
              <a:rPr lang="en-US" sz="3000" b="1" dirty="0" err="1" smtClean="0">
                <a:solidFill>
                  <a:srgbClr val="0070C0"/>
                </a:solidFill>
                <a:effectLst/>
              </a:rPr>
              <a:t>zis</a:t>
            </a:r>
            <a:r>
              <a:rPr lang="ro-RO" sz="3000" b="1" dirty="0" smtClean="0">
                <a:solidFill>
                  <a:srgbClr val="0070C0"/>
                </a:solidFill>
                <a:effectLst/>
              </a:rPr>
              <a:t> SfM</a:t>
            </a:r>
            <a:endParaRPr lang="ro-RO" sz="3000" b="1" dirty="0">
              <a:solidFill>
                <a:srgbClr val="0070C0"/>
              </a:solidFill>
            </a:endParaRPr>
          </a:p>
        </p:txBody>
      </p:sp>
      <p:sp>
        <p:nvSpPr>
          <p:cNvPr id="3" name="Slide Number Placeholder 2"/>
          <p:cNvSpPr>
            <a:spLocks noGrp="1"/>
          </p:cNvSpPr>
          <p:nvPr>
            <p:ph type="sldNum" sz="quarter" idx="12"/>
          </p:nvPr>
        </p:nvSpPr>
        <p:spPr/>
        <p:txBody>
          <a:bodyPr/>
          <a:lstStyle/>
          <a:p>
            <a:pPr>
              <a:defRPr/>
            </a:pPr>
            <a:fld id="{C0C93CA7-EA5E-4544-A858-1BCD7FE3B541}" type="slidenum">
              <a:rPr lang="ro-RO" smtClean="0"/>
              <a:pPr>
                <a:defRPr/>
              </a:pPr>
              <a:t>26</a:t>
            </a:fld>
            <a:endParaRPr lang="ro-RO"/>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813"/>
            <a:ext cx="8229600" cy="5721350"/>
          </a:xfrm>
        </p:spPr>
        <p:txBody>
          <a:bodyPr rtlCol="0">
            <a:normAutofit/>
          </a:bodyPr>
          <a:lstStyle/>
          <a:p>
            <a:pPr marL="0" indent="0" algn="just" eaLnBrk="1" fontAlgn="auto" hangingPunct="1">
              <a:spcAft>
                <a:spcPts val="0"/>
              </a:spcAft>
              <a:buFont typeface="Arial" pitchFamily="34" charset="0"/>
              <a:buNone/>
              <a:defRPr/>
            </a:pPr>
            <a:r>
              <a:rPr lang="ro-RO" sz="1600" dirty="0" smtClean="0">
                <a:solidFill>
                  <a:schemeClr val="bg2">
                    <a:lumMod val="25000"/>
                  </a:schemeClr>
                </a:solidFill>
              </a:rPr>
              <a:t>	Este </a:t>
            </a:r>
            <a:r>
              <a:rPr lang="ro-RO" sz="1600" dirty="0">
                <a:solidFill>
                  <a:schemeClr val="bg2">
                    <a:lumMod val="25000"/>
                  </a:schemeClr>
                </a:solidFill>
              </a:rPr>
              <a:t>necesar un </a:t>
            </a:r>
            <a:r>
              <a:rPr lang="ro-RO" sz="1600" b="1" dirty="0">
                <a:solidFill>
                  <a:srgbClr val="0070C0"/>
                </a:solidFill>
              </a:rPr>
              <a:t>sistem PC </a:t>
            </a:r>
            <a:r>
              <a:rPr lang="ro-RO" sz="1600" dirty="0">
                <a:solidFill>
                  <a:schemeClr val="bg2">
                    <a:lumMod val="25000"/>
                  </a:schemeClr>
                </a:solidFill>
              </a:rPr>
              <a:t>sub Windows cu un minim de </a:t>
            </a:r>
            <a:r>
              <a:rPr lang="ro-RO" sz="1600" b="1" dirty="0">
                <a:solidFill>
                  <a:srgbClr val="0070C0"/>
                </a:solidFill>
              </a:rPr>
              <a:t>2Gb RAM</a:t>
            </a:r>
            <a:r>
              <a:rPr lang="ro-RO" sz="1600" dirty="0">
                <a:solidFill>
                  <a:schemeClr val="bg2">
                    <a:lumMod val="25000"/>
                  </a:schemeClr>
                </a:solidFill>
              </a:rPr>
              <a:t>, o </a:t>
            </a:r>
            <a:r>
              <a:rPr lang="ro-RO" sz="1600" b="1" dirty="0">
                <a:solidFill>
                  <a:srgbClr val="0070C0"/>
                </a:solidFill>
              </a:rPr>
              <a:t>distribuţie Bundler </a:t>
            </a:r>
            <a:r>
              <a:rPr lang="ro-RO" sz="1600" dirty="0">
                <a:solidFill>
                  <a:schemeClr val="bg2">
                    <a:lumMod val="25000"/>
                  </a:schemeClr>
                </a:solidFill>
              </a:rPr>
              <a:t>împreună cu executabilele utilitare necesare acestuia, o implementare a </a:t>
            </a:r>
            <a:r>
              <a:rPr lang="ro-RO" sz="1600" dirty="0" smtClean="0">
                <a:solidFill>
                  <a:schemeClr val="bg2">
                    <a:lumMod val="25000"/>
                  </a:schemeClr>
                </a:solidFill>
              </a:rPr>
              <a:t>un </a:t>
            </a:r>
            <a:r>
              <a:rPr lang="ro-RO" sz="1600" b="1" dirty="0">
                <a:solidFill>
                  <a:srgbClr val="0070C0"/>
                </a:solidFill>
              </a:rPr>
              <a:t>soft de determinare a descriptorilor locali</a:t>
            </a:r>
            <a:r>
              <a:rPr lang="ro-RO" sz="1600" dirty="0">
                <a:solidFill>
                  <a:schemeClr val="bg2">
                    <a:lumMod val="25000"/>
                  </a:schemeClr>
                </a:solidFill>
              </a:rPr>
              <a:t>, în acest caz SIFT, un </a:t>
            </a:r>
            <a:r>
              <a:rPr lang="ro-RO" sz="1600" b="1" dirty="0">
                <a:solidFill>
                  <a:srgbClr val="0070C0"/>
                </a:solidFill>
              </a:rPr>
              <a:t>utilitar de conversie a fişierelor bundler </a:t>
            </a:r>
            <a:r>
              <a:rPr lang="ro-RO" sz="1600" dirty="0">
                <a:solidFill>
                  <a:schemeClr val="bg2">
                    <a:lumMod val="25000"/>
                  </a:schemeClr>
                </a:solidFill>
              </a:rPr>
              <a:t>(.out) în format specific PMVS (Bundle2PMVS) şi o </a:t>
            </a:r>
            <a:r>
              <a:rPr lang="ro-RO" sz="1600" b="1" dirty="0">
                <a:solidFill>
                  <a:srgbClr val="0070C0"/>
                </a:solidFill>
              </a:rPr>
              <a:t>aplicaţie de extragere a datelor din EXIF</a:t>
            </a:r>
            <a:r>
              <a:rPr lang="ro-RO" sz="1600" dirty="0">
                <a:solidFill>
                  <a:schemeClr val="bg2">
                    <a:lumMod val="25000"/>
                  </a:schemeClr>
                </a:solidFill>
              </a:rPr>
              <a:t>-ul imaginilor. De asemenea pentru a fi posibilă rularea Bundler este necesar ca sistemul să includă versiuni instalate ale </a:t>
            </a:r>
            <a:r>
              <a:rPr lang="ro-RO" sz="1600" b="1" dirty="0">
                <a:solidFill>
                  <a:srgbClr val="0070C0"/>
                </a:solidFill>
              </a:rPr>
              <a:t>bash</a:t>
            </a:r>
            <a:r>
              <a:rPr lang="ro-RO" sz="1600" dirty="0">
                <a:solidFill>
                  <a:schemeClr val="bg2">
                    <a:lumMod val="25000"/>
                  </a:schemeClr>
                </a:solidFill>
              </a:rPr>
              <a:t> şi </a:t>
            </a:r>
            <a:r>
              <a:rPr lang="ro-RO" sz="1600" b="1" dirty="0">
                <a:solidFill>
                  <a:srgbClr val="0070C0"/>
                </a:solidFill>
              </a:rPr>
              <a:t>perl</a:t>
            </a:r>
            <a:r>
              <a:rPr lang="ro-RO" sz="1600" dirty="0">
                <a:solidFill>
                  <a:schemeClr val="bg2">
                    <a:lumMod val="25000"/>
                  </a:schemeClr>
                </a:solidFill>
              </a:rPr>
              <a:t>. Pe lângă acestea, aşa cum a fost menţionat mai sus este necesar şi un </a:t>
            </a:r>
            <a:r>
              <a:rPr lang="ro-RO" sz="1600" b="1" dirty="0">
                <a:solidFill>
                  <a:srgbClr val="0070C0"/>
                </a:solidFill>
              </a:rPr>
              <a:t>mediu tip Unix pentru Windows </a:t>
            </a:r>
            <a:r>
              <a:rPr lang="ro-RO" sz="1600" dirty="0">
                <a:solidFill>
                  <a:schemeClr val="bg2">
                    <a:lumMod val="25000"/>
                  </a:schemeClr>
                </a:solidFill>
              </a:rPr>
              <a:t>(cygwin).</a:t>
            </a:r>
          </a:p>
          <a:p>
            <a:pPr marL="0" indent="0" eaLnBrk="1" fontAlgn="auto" hangingPunct="1">
              <a:spcAft>
                <a:spcPts val="0"/>
              </a:spcAft>
              <a:buFont typeface="Arial" pitchFamily="34" charset="0"/>
              <a:buNone/>
              <a:defRPr/>
            </a:pPr>
            <a:r>
              <a:rPr lang="ro-RO" sz="1600" dirty="0" smtClean="0">
                <a:solidFill>
                  <a:schemeClr val="bg2">
                    <a:lumMod val="25000"/>
                  </a:schemeClr>
                </a:solidFill>
              </a:rPr>
              <a:t>	Cea </a:t>
            </a:r>
            <a:r>
              <a:rPr lang="ro-RO" sz="1600" dirty="0">
                <a:solidFill>
                  <a:schemeClr val="bg2">
                    <a:lumMod val="25000"/>
                  </a:schemeClr>
                </a:solidFill>
              </a:rPr>
              <a:t>mai facilă metodă de rulare a suitei este folosind scriptul RunBundler.sh din cadrul folderului ce conţine imaginile de prelucrat. Astfel în mod automat vor fi rulaţi toţi paşii </a:t>
            </a:r>
            <a:r>
              <a:rPr lang="ro-RO" sz="1600" dirty="0" smtClean="0">
                <a:solidFill>
                  <a:schemeClr val="bg2">
                    <a:lumMod val="25000"/>
                  </a:schemeClr>
                </a:solidFill>
              </a:rPr>
              <a:t>necesari.</a:t>
            </a:r>
            <a:endParaRPr lang="ro-RO" sz="1600" dirty="0">
              <a:solidFill>
                <a:schemeClr val="bg2">
                  <a:lumMod val="25000"/>
                </a:schemeClr>
              </a:solidFill>
            </a:endParaRPr>
          </a:p>
          <a:p>
            <a:pPr marL="0" indent="0" algn="just" eaLnBrk="1" fontAlgn="auto" hangingPunct="1">
              <a:spcAft>
                <a:spcPts val="0"/>
              </a:spcAft>
              <a:buFont typeface="Arial" pitchFamily="34" charset="0"/>
              <a:buNone/>
              <a:defRPr/>
            </a:pPr>
            <a:endParaRPr lang="ro-RO" dirty="0">
              <a:solidFill>
                <a:schemeClr val="tx1">
                  <a:lumMod val="50000"/>
                  <a:lumOff val="50000"/>
                </a:schemeClr>
              </a:solidFill>
            </a:endParaRPr>
          </a:p>
        </p:txBody>
      </p:sp>
      <p:sp>
        <p:nvSpPr>
          <p:cNvPr id="5" name="Footer Placeholder 4"/>
          <p:cNvSpPr>
            <a:spLocks noGrp="1"/>
          </p:cNvSpPr>
          <p:nvPr>
            <p:ph type="ftr" sz="quarter" idx="11"/>
          </p:nvPr>
        </p:nvSpPr>
        <p:spPr/>
        <p:txBody>
          <a:bodyPr/>
          <a:lstStyle/>
          <a:p>
            <a:pPr>
              <a:defRPr/>
            </a:pPr>
            <a:r>
              <a:rPr lang="en-US" dirty="0"/>
              <a:t>r</a:t>
            </a:r>
            <a:r>
              <a:rPr lang="ro-RO" dirty="0" smtClean="0"/>
              <a:t>econstructia </a:t>
            </a:r>
            <a:r>
              <a:rPr lang="ro-RO" dirty="0" smtClean="0"/>
              <a:t>scenei</a:t>
            </a:r>
            <a:endParaRPr lang="ro-RO" dirty="0"/>
          </a:p>
        </p:txBody>
      </p:sp>
      <p:sp>
        <p:nvSpPr>
          <p:cNvPr id="4" name="Slide Number Placeholder 3"/>
          <p:cNvSpPr>
            <a:spLocks noGrp="1"/>
          </p:cNvSpPr>
          <p:nvPr>
            <p:ph type="sldNum" sz="quarter" idx="12"/>
          </p:nvPr>
        </p:nvSpPr>
        <p:spPr/>
        <p:txBody>
          <a:bodyPr/>
          <a:lstStyle/>
          <a:p>
            <a:pPr>
              <a:defRPr/>
            </a:pPr>
            <a:fld id="{C8101819-40BB-433D-90C3-FDB95EA38B6A}" type="slidenum">
              <a:rPr lang="ro-RO" smtClean="0"/>
              <a:pPr>
                <a:defRPr/>
              </a:pPr>
              <a:t>27</a:t>
            </a:fld>
            <a:endParaRPr lang="ro-RO"/>
          </a:p>
        </p:txBody>
      </p:sp>
      <p:pic>
        <p:nvPicPr>
          <p:cNvPr id="3074" name="Picture 2" descr="Image_72"/>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rot="253956">
            <a:off x="4164034" y="2910223"/>
            <a:ext cx="3993175" cy="2751433"/>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pic>
        <p:nvPicPr>
          <p:cNvPr id="9218" name="Picture 2" descr="Image_88"/>
          <p:cNvPicPr>
            <a:picLocks noChangeAspect="1" noChangeArrowheads="1"/>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1686744" y="3621826"/>
            <a:ext cx="4268352" cy="27595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8913"/>
            <a:ext cx="8229600" cy="5792787"/>
          </a:xfrm>
        </p:spPr>
        <p:txBody>
          <a:bodyPr rtlCol="0">
            <a:normAutofit/>
          </a:bodyPr>
          <a:lstStyle/>
          <a:p>
            <a:pPr marL="0" indent="0" eaLnBrk="1" fontAlgn="auto" hangingPunct="1">
              <a:spcAft>
                <a:spcPts val="0"/>
              </a:spcAft>
              <a:buFont typeface="Arial" pitchFamily="34" charset="0"/>
              <a:buNone/>
              <a:defRPr/>
            </a:pPr>
            <a:r>
              <a:rPr lang="ro-RO" sz="1600" dirty="0" smtClean="0">
                <a:solidFill>
                  <a:schemeClr val="bg2">
                    <a:lumMod val="25000"/>
                  </a:schemeClr>
                </a:solidFill>
              </a:rPr>
              <a:t>	Când </a:t>
            </a:r>
            <a:r>
              <a:rPr lang="ro-RO" sz="1600" dirty="0">
                <a:solidFill>
                  <a:schemeClr val="bg2">
                    <a:lumMod val="25000"/>
                  </a:schemeClr>
                </a:solidFill>
              </a:rPr>
              <a:t>Bundler rulează, va fi generat un subdirector numit bundle în adresa rădăcină. Pe măsură ce reconstrucţia înaintează, Bundler generează fişiere output incrementale </a:t>
            </a:r>
            <a:r>
              <a:rPr lang="ro-RO" sz="1600" dirty="0" smtClean="0">
                <a:solidFill>
                  <a:schemeClr val="bg2">
                    <a:lumMod val="25000"/>
                  </a:schemeClr>
                </a:solidFill>
              </a:rPr>
              <a:t>conţinând </a:t>
            </a:r>
            <a:r>
              <a:rPr lang="ro-RO" sz="1600" dirty="0">
                <a:solidFill>
                  <a:schemeClr val="bg2">
                    <a:lumMod val="25000"/>
                  </a:schemeClr>
                </a:solidFill>
              </a:rPr>
              <a:t>informaţii referitoare la poziţia camerei în momentul înregistrării imaginii respective şi la suprafaţa generată. </a:t>
            </a:r>
          </a:p>
          <a:p>
            <a:pPr marL="0" indent="0" eaLnBrk="1" fontAlgn="auto" hangingPunct="1">
              <a:spcAft>
                <a:spcPts val="0"/>
              </a:spcAft>
              <a:buFont typeface="Arial" pitchFamily="34" charset="0"/>
              <a:buNone/>
              <a:defRPr/>
            </a:pPr>
            <a:r>
              <a:rPr lang="ro-RO" sz="1600" dirty="0" smtClean="0">
                <a:solidFill>
                  <a:schemeClr val="bg2">
                    <a:lumMod val="25000"/>
                  </a:schemeClr>
                </a:solidFill>
              </a:rPr>
              <a:t>	La </a:t>
            </a:r>
            <a:r>
              <a:rPr lang="ro-RO" sz="1600" dirty="0">
                <a:solidFill>
                  <a:schemeClr val="bg2">
                    <a:lumMod val="25000"/>
                  </a:schemeClr>
                </a:solidFill>
              </a:rPr>
              <a:t>finalul mesajelor tipărite în consolă poate fi remarcat un avertisment referitor la următoarele două opţiuni distincte pentru densificarea finală:</a:t>
            </a:r>
          </a:p>
          <a:p>
            <a:pPr eaLnBrk="1" fontAlgn="auto" hangingPunct="1">
              <a:spcAft>
                <a:spcPts val="0"/>
              </a:spcAft>
              <a:buFont typeface="Arial" pitchFamily="34" charset="0"/>
              <a:buChar char="•"/>
              <a:defRPr/>
            </a:pPr>
            <a:r>
              <a:rPr lang="ro-RO" sz="1600" b="1" dirty="0">
                <a:solidFill>
                  <a:srgbClr val="0070C0"/>
                </a:solidFill>
              </a:rPr>
              <a:t>CMVS</a:t>
            </a:r>
            <a:r>
              <a:rPr lang="ro-RO" sz="1600" dirty="0">
                <a:solidFill>
                  <a:schemeClr val="bg2">
                    <a:lumMod val="25000"/>
                  </a:schemeClr>
                </a:solidFill>
              </a:rPr>
              <a:t>: este un tool care divide proiectul “pmvs” în mai multe proiecte mai mici (clustere), ce pot fi rulate fiecare în parte cu utilitarul PMVS.</a:t>
            </a:r>
          </a:p>
          <a:p>
            <a:pPr eaLnBrk="1" fontAlgn="auto" hangingPunct="1">
              <a:spcAft>
                <a:spcPts val="0"/>
              </a:spcAft>
              <a:buFont typeface="Arial" pitchFamily="34" charset="0"/>
              <a:buChar char="•"/>
              <a:defRPr/>
            </a:pPr>
            <a:r>
              <a:rPr lang="ro-RO" sz="1600" b="1" dirty="0">
                <a:solidFill>
                  <a:srgbClr val="0070C0"/>
                </a:solidFill>
              </a:rPr>
              <a:t>PMVS</a:t>
            </a:r>
            <a:r>
              <a:rPr lang="ro-RO" sz="1600" dirty="0">
                <a:solidFill>
                  <a:schemeClr val="bg2">
                    <a:lumMod val="25000"/>
                  </a:schemeClr>
                </a:solidFill>
              </a:rPr>
              <a:t>: este un utilitar de reconstrucţie bazat pe “patch-uri</a:t>
            </a:r>
            <a:r>
              <a:rPr lang="ro-RO" sz="1600" dirty="0" smtClean="0">
                <a:solidFill>
                  <a:schemeClr val="bg2">
                    <a:lumMod val="25000"/>
                  </a:schemeClr>
                </a:solidFill>
              </a:rPr>
              <a:t>”.</a:t>
            </a:r>
          </a:p>
          <a:p>
            <a:pPr marL="0" indent="0" eaLnBrk="1" fontAlgn="auto" hangingPunct="1">
              <a:spcAft>
                <a:spcPts val="0"/>
              </a:spcAft>
              <a:buFont typeface="Arial" pitchFamily="34" charset="0"/>
              <a:buNone/>
              <a:defRPr/>
            </a:pPr>
            <a:r>
              <a:rPr lang="ro-RO" sz="1600" dirty="0" smtClean="0">
                <a:solidFill>
                  <a:schemeClr val="bg2">
                    <a:lumMod val="25000"/>
                  </a:schemeClr>
                </a:solidFill>
              </a:rPr>
              <a:t>	Fişierele </a:t>
            </a:r>
            <a:r>
              <a:rPr lang="ro-RO" sz="1600" dirty="0">
                <a:solidFill>
                  <a:schemeClr val="bg2">
                    <a:lumMod val="25000"/>
                  </a:schemeClr>
                </a:solidFill>
              </a:rPr>
              <a:t>tip </a:t>
            </a:r>
            <a:r>
              <a:rPr lang="ro-RO" sz="1600" b="1" dirty="0">
                <a:solidFill>
                  <a:srgbClr val="0070C0"/>
                </a:solidFill>
              </a:rPr>
              <a:t>.ply </a:t>
            </a:r>
            <a:r>
              <a:rPr lang="ro-RO" sz="1600" dirty="0">
                <a:solidFill>
                  <a:schemeClr val="bg2">
                    <a:lumMod val="25000"/>
                  </a:schemeClr>
                </a:solidFill>
              </a:rPr>
              <a:t>sunt structurate sub forma unui </a:t>
            </a:r>
            <a:r>
              <a:rPr lang="ro-RO" sz="1600" b="1" dirty="0">
                <a:solidFill>
                  <a:srgbClr val="0070C0"/>
                </a:solidFill>
              </a:rPr>
              <a:t>inventar de coordonate </a:t>
            </a:r>
            <a:r>
              <a:rPr lang="ro-RO" sz="1600" dirty="0">
                <a:solidFill>
                  <a:schemeClr val="bg2">
                    <a:lumMod val="25000"/>
                  </a:schemeClr>
                </a:solidFill>
              </a:rPr>
              <a:t>al punctelor ce formează modelul. Fiecare rând defineşte un pixel din punct de vedere spaţial (prin x y şi z) şi al coloritului (</a:t>
            </a:r>
            <a:r>
              <a:rPr lang="ro-RO" sz="1600" b="1" dirty="0">
                <a:solidFill>
                  <a:srgbClr val="0070C0"/>
                </a:solidFill>
              </a:rPr>
              <a:t>R G B</a:t>
            </a:r>
            <a:r>
              <a:rPr lang="ro-RO" sz="1600" dirty="0">
                <a:solidFill>
                  <a:schemeClr val="bg2">
                    <a:lumMod val="25000"/>
                  </a:schemeClr>
                </a:solidFill>
              </a:rPr>
              <a:t>). </a:t>
            </a:r>
            <a:endParaRPr lang="ro-RO" dirty="0">
              <a:solidFill>
                <a:schemeClr val="tx1">
                  <a:lumMod val="50000"/>
                  <a:lumOff val="50000"/>
                </a:schemeClr>
              </a:solidFill>
            </a:endParaRPr>
          </a:p>
        </p:txBody>
      </p:sp>
      <p:sp>
        <p:nvSpPr>
          <p:cNvPr id="6" name="Footer Placeholder 5"/>
          <p:cNvSpPr>
            <a:spLocks noGrp="1"/>
          </p:cNvSpPr>
          <p:nvPr>
            <p:ph type="ftr" sz="quarter" idx="11"/>
          </p:nvPr>
        </p:nvSpPr>
        <p:spPr/>
        <p:txBody>
          <a:bodyPr/>
          <a:lstStyle/>
          <a:p>
            <a:pPr>
              <a:defRPr/>
            </a:pPr>
            <a:r>
              <a:rPr lang="en-US" dirty="0" smtClean="0"/>
              <a:t>r</a:t>
            </a:r>
            <a:r>
              <a:rPr lang="ro-RO" dirty="0" smtClean="0"/>
              <a:t>econstructia </a:t>
            </a:r>
            <a:r>
              <a:rPr lang="ro-RO" dirty="0" smtClean="0"/>
              <a:t>scenei</a:t>
            </a:r>
            <a:endParaRPr lang="ro-RO" dirty="0"/>
          </a:p>
        </p:txBody>
      </p:sp>
      <p:sp>
        <p:nvSpPr>
          <p:cNvPr id="5" name="Slide Number Placeholder 4"/>
          <p:cNvSpPr>
            <a:spLocks noGrp="1"/>
          </p:cNvSpPr>
          <p:nvPr>
            <p:ph type="sldNum" sz="quarter" idx="12"/>
          </p:nvPr>
        </p:nvSpPr>
        <p:spPr/>
        <p:txBody>
          <a:bodyPr/>
          <a:lstStyle/>
          <a:p>
            <a:pPr>
              <a:defRPr/>
            </a:pPr>
            <a:fld id="{D05FD692-B3D7-4ED2-9077-4217A63F6D9E}" type="slidenum">
              <a:rPr lang="ro-RO" smtClean="0"/>
              <a:pPr>
                <a:defRPr/>
              </a:pPr>
              <a:t>28</a:t>
            </a:fld>
            <a:endParaRPr lang="ro-RO"/>
          </a:p>
        </p:txBody>
      </p:sp>
      <p:pic>
        <p:nvPicPr>
          <p:cNvPr id="30725"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95475" y="3143969"/>
            <a:ext cx="5492750" cy="338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1945" y="-60325"/>
            <a:ext cx="8218487" cy="5937250"/>
          </a:xfrm>
        </p:spPr>
        <p:txBody>
          <a:bodyPr rtlCol="0">
            <a:normAutofit/>
          </a:bodyPr>
          <a:lstStyle/>
          <a:p>
            <a:pPr marL="0" indent="0" eaLnBrk="1" fontAlgn="auto" hangingPunct="1">
              <a:lnSpc>
                <a:spcPct val="200000"/>
              </a:lnSpc>
              <a:spcAft>
                <a:spcPts val="0"/>
              </a:spcAft>
              <a:buFont typeface="Arial" pitchFamily="34" charset="0"/>
              <a:buNone/>
              <a:defRPr/>
            </a:pPr>
            <a:r>
              <a:rPr lang="en-US" sz="1600" dirty="0" err="1" smtClean="0">
                <a:solidFill>
                  <a:schemeClr val="bg2">
                    <a:lumMod val="25000"/>
                  </a:schemeClr>
                </a:solidFill>
              </a:rPr>
              <a:t>Suprafaţa</a:t>
            </a:r>
            <a:r>
              <a:rPr lang="en-US" sz="1600" dirty="0" smtClean="0">
                <a:solidFill>
                  <a:schemeClr val="bg2">
                    <a:lumMod val="25000"/>
                  </a:schemeClr>
                </a:solidFill>
              </a:rPr>
              <a:t> </a:t>
            </a:r>
            <a:r>
              <a:rPr lang="en-US" sz="1600" dirty="0" err="1">
                <a:solidFill>
                  <a:schemeClr val="bg2">
                    <a:lumMod val="25000"/>
                  </a:schemeClr>
                </a:solidFill>
              </a:rPr>
              <a:t>reconstruită</a:t>
            </a:r>
            <a:r>
              <a:rPr lang="en-US" sz="1600" dirty="0">
                <a:solidFill>
                  <a:schemeClr val="bg2">
                    <a:lumMod val="25000"/>
                  </a:schemeClr>
                </a:solidFill>
              </a:rPr>
              <a:t>, </a:t>
            </a:r>
            <a:r>
              <a:rPr lang="en-US" sz="1600" dirty="0" err="1">
                <a:solidFill>
                  <a:schemeClr val="bg2">
                    <a:lumMod val="25000"/>
                  </a:schemeClr>
                </a:solidFill>
              </a:rPr>
              <a:t>vedere</a:t>
            </a:r>
            <a:r>
              <a:rPr lang="en-US" sz="1600" dirty="0">
                <a:solidFill>
                  <a:schemeClr val="bg2">
                    <a:lumMod val="25000"/>
                  </a:schemeClr>
                </a:solidFill>
              </a:rPr>
              <a:t> </a:t>
            </a:r>
            <a:r>
              <a:rPr lang="en-US" sz="1600" dirty="0" err="1">
                <a:solidFill>
                  <a:schemeClr val="bg2">
                    <a:lumMod val="25000"/>
                  </a:schemeClr>
                </a:solidFill>
              </a:rPr>
              <a:t>ca</a:t>
            </a:r>
            <a:r>
              <a:rPr lang="en-US" sz="1600" dirty="0">
                <a:solidFill>
                  <a:schemeClr val="bg2">
                    <a:lumMod val="25000"/>
                  </a:schemeClr>
                </a:solidFill>
              </a:rPr>
              <a:t> nor de </a:t>
            </a:r>
            <a:r>
              <a:rPr lang="en-US" sz="1600" dirty="0" err="1" smtClean="0">
                <a:solidFill>
                  <a:schemeClr val="bg2">
                    <a:lumMod val="25000"/>
                  </a:schemeClr>
                </a:solidFill>
              </a:rPr>
              <a:t>puncte</a:t>
            </a:r>
            <a:endParaRPr lang="en-US" sz="1600" dirty="0" smtClean="0">
              <a:solidFill>
                <a:schemeClr val="bg2">
                  <a:lumMod val="25000"/>
                </a:schemeClr>
              </a:solidFill>
            </a:endParaRPr>
          </a:p>
          <a:p>
            <a:pPr marL="0" indent="0" eaLnBrk="1" fontAlgn="auto" hangingPunct="1">
              <a:spcAft>
                <a:spcPts val="0"/>
              </a:spcAft>
              <a:buFont typeface="Arial" pitchFamily="34" charset="0"/>
              <a:buNone/>
              <a:defRPr/>
            </a:pPr>
            <a:endParaRPr lang="en-US" sz="1600" dirty="0" smtClean="0">
              <a:solidFill>
                <a:schemeClr val="bg2">
                  <a:lumMod val="25000"/>
                </a:schemeClr>
              </a:solidFill>
            </a:endParaRPr>
          </a:p>
          <a:p>
            <a:pPr marL="0" indent="0" eaLnBrk="1" fontAlgn="auto" hangingPunct="1">
              <a:spcAft>
                <a:spcPts val="0"/>
              </a:spcAft>
              <a:buFont typeface="Arial" pitchFamily="34" charset="0"/>
              <a:buNone/>
              <a:defRPr/>
            </a:pPr>
            <a:endParaRPr lang="ro-RO" sz="1600" dirty="0">
              <a:solidFill>
                <a:schemeClr val="bg2">
                  <a:lumMod val="25000"/>
                </a:schemeClr>
              </a:solidFill>
            </a:endParaRPr>
          </a:p>
          <a:p>
            <a:pPr marL="0" indent="0" eaLnBrk="1" fontAlgn="auto" hangingPunct="1">
              <a:spcAft>
                <a:spcPts val="0"/>
              </a:spcAft>
              <a:buFont typeface="Arial" pitchFamily="34" charset="0"/>
              <a:buNone/>
              <a:defRPr/>
            </a:pPr>
            <a:endParaRPr lang="ro-RO" sz="1600" dirty="0" smtClean="0">
              <a:solidFill>
                <a:schemeClr val="bg2">
                  <a:lumMod val="25000"/>
                </a:schemeClr>
              </a:solidFill>
            </a:endParaRPr>
          </a:p>
          <a:p>
            <a:pPr marL="0" indent="0" eaLnBrk="1" fontAlgn="auto" hangingPunct="1">
              <a:spcAft>
                <a:spcPts val="0"/>
              </a:spcAft>
              <a:buFont typeface="Arial" pitchFamily="34" charset="0"/>
              <a:buNone/>
              <a:defRPr/>
            </a:pPr>
            <a:endParaRPr lang="ro-RO" sz="1600" dirty="0">
              <a:solidFill>
                <a:schemeClr val="bg2">
                  <a:lumMod val="25000"/>
                </a:schemeClr>
              </a:solidFill>
            </a:endParaRPr>
          </a:p>
          <a:p>
            <a:pPr marL="0" indent="0" eaLnBrk="1" fontAlgn="auto" hangingPunct="1">
              <a:spcAft>
                <a:spcPts val="0"/>
              </a:spcAft>
              <a:buFont typeface="Arial" pitchFamily="34" charset="0"/>
              <a:buNone/>
              <a:defRPr/>
            </a:pPr>
            <a:endParaRPr lang="ro-RO" sz="1600" dirty="0" smtClean="0">
              <a:solidFill>
                <a:schemeClr val="bg2">
                  <a:lumMod val="25000"/>
                </a:schemeClr>
              </a:solidFill>
            </a:endParaRPr>
          </a:p>
          <a:p>
            <a:pPr marL="0" indent="0" eaLnBrk="1" fontAlgn="auto" hangingPunct="1">
              <a:spcAft>
                <a:spcPts val="0"/>
              </a:spcAft>
              <a:buFont typeface="Arial" pitchFamily="34" charset="0"/>
              <a:buNone/>
              <a:defRPr/>
            </a:pPr>
            <a:endParaRPr lang="ro-RO" sz="1600" dirty="0">
              <a:solidFill>
                <a:schemeClr val="bg2">
                  <a:lumMod val="25000"/>
                </a:schemeClr>
              </a:solidFill>
            </a:endParaRPr>
          </a:p>
          <a:p>
            <a:pPr marL="0" indent="0" eaLnBrk="1" fontAlgn="auto" hangingPunct="1">
              <a:spcAft>
                <a:spcPts val="0"/>
              </a:spcAft>
              <a:buFont typeface="Arial" pitchFamily="34" charset="0"/>
              <a:buNone/>
              <a:defRPr/>
            </a:pPr>
            <a:endParaRPr lang="ro-RO" sz="1600" dirty="0" smtClean="0">
              <a:solidFill>
                <a:schemeClr val="bg2">
                  <a:lumMod val="25000"/>
                </a:schemeClr>
              </a:solidFill>
            </a:endParaRPr>
          </a:p>
          <a:p>
            <a:pPr marL="0" indent="0" eaLnBrk="1" fontAlgn="auto" hangingPunct="1">
              <a:spcAft>
                <a:spcPts val="0"/>
              </a:spcAft>
              <a:buFont typeface="Arial" pitchFamily="34" charset="0"/>
              <a:buNone/>
              <a:defRPr/>
            </a:pPr>
            <a:endParaRPr lang="en-US" sz="1600" dirty="0" smtClean="0">
              <a:solidFill>
                <a:schemeClr val="bg2">
                  <a:lumMod val="25000"/>
                </a:schemeClr>
              </a:solidFill>
            </a:endParaRPr>
          </a:p>
          <a:p>
            <a:pPr marL="0" indent="0" eaLnBrk="1" fontAlgn="auto" hangingPunct="1">
              <a:spcAft>
                <a:spcPts val="0"/>
              </a:spcAft>
              <a:buFont typeface="Arial" pitchFamily="34" charset="0"/>
              <a:buNone/>
              <a:defRPr/>
            </a:pPr>
            <a:endParaRPr lang="ro-RO" sz="1600" dirty="0" smtClean="0">
              <a:solidFill>
                <a:schemeClr val="bg2">
                  <a:lumMod val="25000"/>
                </a:schemeClr>
              </a:solidFill>
            </a:endParaRPr>
          </a:p>
          <a:p>
            <a:pPr marL="0" indent="0" eaLnBrk="1" fontAlgn="auto" hangingPunct="1">
              <a:lnSpc>
                <a:spcPct val="150000"/>
              </a:lnSpc>
              <a:spcAft>
                <a:spcPts val="0"/>
              </a:spcAft>
              <a:buFont typeface="Arial" pitchFamily="34" charset="0"/>
              <a:buNone/>
              <a:defRPr/>
            </a:pPr>
            <a:r>
              <a:rPr lang="ro-RO" sz="1600" dirty="0" smtClean="0">
                <a:solidFill>
                  <a:schemeClr val="bg2">
                    <a:lumMod val="25000"/>
                  </a:schemeClr>
                </a:solidFill>
              </a:rPr>
              <a:t>				      </a:t>
            </a:r>
            <a:r>
              <a:rPr lang="en-US" sz="1600" dirty="0" err="1" smtClean="0">
                <a:solidFill>
                  <a:schemeClr val="bg2">
                    <a:lumMod val="25000"/>
                  </a:schemeClr>
                </a:solidFill>
              </a:rPr>
              <a:t>Suprafaţa</a:t>
            </a:r>
            <a:r>
              <a:rPr lang="en-US" sz="1600" dirty="0" smtClean="0">
                <a:solidFill>
                  <a:schemeClr val="bg2">
                    <a:lumMod val="25000"/>
                  </a:schemeClr>
                </a:solidFill>
              </a:rPr>
              <a:t> </a:t>
            </a:r>
            <a:r>
              <a:rPr lang="en-US" sz="1600" dirty="0" err="1">
                <a:solidFill>
                  <a:schemeClr val="bg2">
                    <a:lumMod val="25000"/>
                  </a:schemeClr>
                </a:solidFill>
              </a:rPr>
              <a:t>reconstruită</a:t>
            </a:r>
            <a:r>
              <a:rPr lang="en-US" sz="1600" dirty="0">
                <a:solidFill>
                  <a:schemeClr val="bg2">
                    <a:lumMod val="25000"/>
                  </a:schemeClr>
                </a:solidFill>
              </a:rPr>
              <a:t>, </a:t>
            </a:r>
            <a:r>
              <a:rPr lang="en-US" sz="1600" dirty="0" err="1">
                <a:solidFill>
                  <a:schemeClr val="bg2">
                    <a:lumMod val="25000"/>
                  </a:schemeClr>
                </a:solidFill>
              </a:rPr>
              <a:t>vedere</a:t>
            </a:r>
            <a:r>
              <a:rPr lang="en-US" sz="1600" dirty="0">
                <a:solidFill>
                  <a:schemeClr val="bg2">
                    <a:lumMod val="25000"/>
                  </a:schemeClr>
                </a:solidFill>
              </a:rPr>
              <a:t> </a:t>
            </a:r>
            <a:r>
              <a:rPr lang="en-US" sz="1600" dirty="0" err="1">
                <a:solidFill>
                  <a:schemeClr val="bg2">
                    <a:lumMod val="25000"/>
                  </a:schemeClr>
                </a:solidFill>
              </a:rPr>
              <a:t>ca</a:t>
            </a:r>
            <a:r>
              <a:rPr lang="en-US" sz="1600" dirty="0">
                <a:solidFill>
                  <a:schemeClr val="bg2">
                    <a:lumMod val="25000"/>
                  </a:schemeClr>
                </a:solidFill>
              </a:rPr>
              <a:t> </a:t>
            </a:r>
            <a:r>
              <a:rPr lang="ro-RO" sz="1600" dirty="0" smtClean="0">
                <a:solidFill>
                  <a:schemeClr val="bg2">
                    <a:lumMod val="25000"/>
                  </a:schemeClr>
                </a:solidFill>
              </a:rPr>
              <a:t>meşă</a:t>
            </a:r>
            <a:endParaRPr lang="ro-RO" sz="1600" dirty="0">
              <a:solidFill>
                <a:schemeClr val="bg2">
                  <a:lumMod val="25000"/>
                </a:schemeClr>
              </a:solidFill>
            </a:endParaRPr>
          </a:p>
          <a:p>
            <a:pPr marL="0" indent="0" eaLnBrk="1" fontAlgn="auto" hangingPunct="1">
              <a:spcAft>
                <a:spcPts val="0"/>
              </a:spcAft>
              <a:buFont typeface="Arial" pitchFamily="34" charset="0"/>
              <a:buNone/>
              <a:defRPr/>
            </a:pPr>
            <a:endParaRPr lang="ro-RO" sz="1600" dirty="0" smtClean="0">
              <a:solidFill>
                <a:schemeClr val="bg2">
                  <a:lumMod val="25000"/>
                </a:schemeClr>
              </a:solidFill>
            </a:endParaRPr>
          </a:p>
          <a:p>
            <a:pPr marL="0" indent="0" eaLnBrk="1" fontAlgn="auto" hangingPunct="1">
              <a:spcAft>
                <a:spcPts val="0"/>
              </a:spcAft>
              <a:buFont typeface="Arial" pitchFamily="34" charset="0"/>
              <a:buNone/>
              <a:defRPr/>
            </a:pPr>
            <a:endParaRPr lang="ro-RO" sz="1600" dirty="0">
              <a:solidFill>
                <a:schemeClr val="bg2">
                  <a:lumMod val="25000"/>
                </a:schemeClr>
              </a:solidFill>
            </a:endParaRPr>
          </a:p>
        </p:txBody>
      </p:sp>
      <p:sp>
        <p:nvSpPr>
          <p:cNvPr id="5" name="Footer Placeholder 4"/>
          <p:cNvSpPr>
            <a:spLocks noGrp="1"/>
          </p:cNvSpPr>
          <p:nvPr>
            <p:ph type="ftr" sz="quarter" idx="11"/>
          </p:nvPr>
        </p:nvSpPr>
        <p:spPr/>
        <p:txBody>
          <a:bodyPr/>
          <a:lstStyle/>
          <a:p>
            <a:pPr>
              <a:defRPr/>
            </a:pPr>
            <a:r>
              <a:rPr lang="en-US" dirty="0" smtClean="0"/>
              <a:t>r</a:t>
            </a:r>
            <a:r>
              <a:rPr lang="ro-RO" dirty="0" smtClean="0"/>
              <a:t>econstructia </a:t>
            </a:r>
            <a:r>
              <a:rPr lang="ro-RO" dirty="0" smtClean="0"/>
              <a:t>scenei</a:t>
            </a:r>
            <a:endParaRPr lang="ro-RO" dirty="0"/>
          </a:p>
        </p:txBody>
      </p:sp>
      <p:sp>
        <p:nvSpPr>
          <p:cNvPr id="4" name="Slide Number Placeholder 3"/>
          <p:cNvSpPr>
            <a:spLocks noGrp="1"/>
          </p:cNvSpPr>
          <p:nvPr>
            <p:ph type="sldNum" sz="quarter" idx="12"/>
          </p:nvPr>
        </p:nvSpPr>
        <p:spPr/>
        <p:txBody>
          <a:bodyPr/>
          <a:lstStyle/>
          <a:p>
            <a:pPr>
              <a:defRPr/>
            </a:pPr>
            <a:fld id="{9B8C2F00-0FA5-4CF2-8034-A89099C1164A}" type="slidenum">
              <a:rPr lang="ro-RO" smtClean="0"/>
              <a:pPr>
                <a:defRPr/>
              </a:pPr>
              <a:t>29</a:t>
            </a:fld>
            <a:endParaRPr lang="ro-RO"/>
          </a:p>
        </p:txBody>
      </p:sp>
      <p:pic>
        <p:nvPicPr>
          <p:cNvPr id="31749"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6388" y="387350"/>
            <a:ext cx="8582025" cy="613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1813" y="545841"/>
            <a:ext cx="4682235" cy="273914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Content Placeholder 2"/>
          <p:cNvSpPr>
            <a:spLocks noGrp="1"/>
          </p:cNvSpPr>
          <p:nvPr>
            <p:ph idx="1"/>
          </p:nvPr>
        </p:nvSpPr>
        <p:spPr>
          <a:xfrm>
            <a:off x="468313" y="188913"/>
            <a:ext cx="8218487" cy="5937250"/>
          </a:xfrm>
        </p:spPr>
        <p:txBody>
          <a:bodyPr rtlCol="0">
            <a:normAutofit/>
          </a:bodyPr>
          <a:lstStyle/>
          <a:p>
            <a:pPr marL="0" indent="0" eaLnBrk="1" fontAlgn="auto" hangingPunct="1">
              <a:spcAft>
                <a:spcPts val="0"/>
              </a:spcAft>
              <a:buFont typeface="Arial" pitchFamily="34" charset="0"/>
              <a:buNone/>
              <a:defRPr/>
            </a:pPr>
            <a:r>
              <a:rPr lang="ro-RO" sz="1600" dirty="0" smtClean="0">
                <a:solidFill>
                  <a:schemeClr val="bg2">
                    <a:lumMod val="25000"/>
                  </a:schemeClr>
                </a:solidFill>
              </a:rPr>
              <a:t>                      Scena reconstituită</a:t>
            </a:r>
          </a:p>
          <a:p>
            <a:pPr marL="0" indent="0" eaLnBrk="1" fontAlgn="auto" hangingPunct="1">
              <a:spcAft>
                <a:spcPts val="0"/>
              </a:spcAft>
              <a:buFont typeface="Arial" pitchFamily="34" charset="0"/>
              <a:buNone/>
              <a:defRPr/>
            </a:pPr>
            <a:endParaRPr lang="ro-RO" sz="1600" dirty="0" smtClean="0">
              <a:solidFill>
                <a:schemeClr val="bg2">
                  <a:lumMod val="25000"/>
                </a:schemeClr>
              </a:solidFill>
            </a:endParaRPr>
          </a:p>
          <a:p>
            <a:pPr marL="0" indent="0" eaLnBrk="1" fontAlgn="auto" hangingPunct="1">
              <a:spcAft>
                <a:spcPts val="0"/>
              </a:spcAft>
              <a:buFont typeface="Arial" pitchFamily="34" charset="0"/>
              <a:buNone/>
              <a:defRPr/>
            </a:pPr>
            <a:endParaRPr lang="ro-RO" sz="1600" dirty="0" smtClean="0">
              <a:solidFill>
                <a:schemeClr val="bg2">
                  <a:lumMod val="25000"/>
                </a:schemeClr>
              </a:solidFill>
            </a:endParaRPr>
          </a:p>
          <a:p>
            <a:pPr marL="0" indent="0" eaLnBrk="1" fontAlgn="auto" hangingPunct="1">
              <a:spcAft>
                <a:spcPts val="0"/>
              </a:spcAft>
              <a:buFont typeface="Arial" pitchFamily="34" charset="0"/>
              <a:buNone/>
              <a:defRPr/>
            </a:pPr>
            <a:endParaRPr lang="ro-RO" sz="1600" dirty="0">
              <a:solidFill>
                <a:schemeClr val="bg2">
                  <a:lumMod val="25000"/>
                </a:schemeClr>
              </a:solidFill>
            </a:endParaRPr>
          </a:p>
          <a:p>
            <a:pPr marL="0" indent="0" eaLnBrk="1" fontAlgn="auto" hangingPunct="1">
              <a:spcAft>
                <a:spcPts val="0"/>
              </a:spcAft>
              <a:buFont typeface="Arial" pitchFamily="34" charset="0"/>
              <a:buNone/>
              <a:defRPr/>
            </a:pPr>
            <a:endParaRPr lang="ro-RO" sz="1600" dirty="0" smtClean="0">
              <a:solidFill>
                <a:schemeClr val="bg2">
                  <a:lumMod val="25000"/>
                </a:schemeClr>
              </a:solidFill>
            </a:endParaRPr>
          </a:p>
          <a:p>
            <a:pPr marL="0" indent="0" eaLnBrk="1" fontAlgn="auto" hangingPunct="1">
              <a:spcAft>
                <a:spcPts val="0"/>
              </a:spcAft>
              <a:buFont typeface="Arial" pitchFamily="34" charset="0"/>
              <a:buNone/>
              <a:defRPr/>
            </a:pPr>
            <a:endParaRPr lang="ro-RO" sz="1600" dirty="0">
              <a:solidFill>
                <a:schemeClr val="bg2">
                  <a:lumMod val="25000"/>
                </a:schemeClr>
              </a:solidFill>
            </a:endParaRPr>
          </a:p>
          <a:p>
            <a:pPr marL="0" indent="0" eaLnBrk="1" fontAlgn="auto" hangingPunct="1">
              <a:spcAft>
                <a:spcPts val="0"/>
              </a:spcAft>
              <a:buFont typeface="Arial" pitchFamily="34" charset="0"/>
              <a:buNone/>
              <a:defRPr/>
            </a:pPr>
            <a:endParaRPr lang="ro-RO" sz="1600" dirty="0" smtClean="0">
              <a:solidFill>
                <a:schemeClr val="bg2">
                  <a:lumMod val="25000"/>
                </a:schemeClr>
              </a:solidFill>
            </a:endParaRPr>
          </a:p>
          <a:p>
            <a:pPr marL="0" indent="0" eaLnBrk="1" fontAlgn="auto" hangingPunct="1">
              <a:spcAft>
                <a:spcPts val="0"/>
              </a:spcAft>
              <a:buFont typeface="Arial" pitchFamily="34" charset="0"/>
              <a:buNone/>
              <a:defRPr/>
            </a:pPr>
            <a:endParaRPr lang="ro-RO" sz="1600" dirty="0">
              <a:solidFill>
                <a:schemeClr val="bg2">
                  <a:lumMod val="25000"/>
                </a:schemeClr>
              </a:solidFill>
            </a:endParaRPr>
          </a:p>
          <a:p>
            <a:pPr marL="0" indent="0" eaLnBrk="1" fontAlgn="auto" hangingPunct="1">
              <a:spcAft>
                <a:spcPts val="0"/>
              </a:spcAft>
              <a:buFont typeface="Arial" pitchFamily="34" charset="0"/>
              <a:buNone/>
              <a:defRPr/>
            </a:pPr>
            <a:endParaRPr lang="ro-RO" sz="1600" dirty="0" smtClean="0">
              <a:solidFill>
                <a:schemeClr val="bg2">
                  <a:lumMod val="25000"/>
                </a:schemeClr>
              </a:solidFill>
            </a:endParaRPr>
          </a:p>
          <a:p>
            <a:pPr marL="0" indent="0" eaLnBrk="1" fontAlgn="auto" hangingPunct="1">
              <a:spcAft>
                <a:spcPts val="0"/>
              </a:spcAft>
              <a:buFont typeface="Arial" pitchFamily="34" charset="0"/>
              <a:buNone/>
              <a:defRPr/>
            </a:pPr>
            <a:endParaRPr lang="ro-RO" sz="1600" dirty="0">
              <a:solidFill>
                <a:schemeClr val="bg2">
                  <a:lumMod val="25000"/>
                </a:schemeClr>
              </a:solidFill>
            </a:endParaRPr>
          </a:p>
          <a:p>
            <a:pPr marL="0" indent="0" eaLnBrk="1" fontAlgn="auto" hangingPunct="1">
              <a:spcAft>
                <a:spcPts val="0"/>
              </a:spcAft>
              <a:buFont typeface="Arial" pitchFamily="34" charset="0"/>
              <a:buNone/>
              <a:defRPr/>
            </a:pPr>
            <a:endParaRPr lang="ro-RO" sz="1600" dirty="0" smtClean="0">
              <a:solidFill>
                <a:schemeClr val="bg2">
                  <a:lumMod val="25000"/>
                </a:schemeClr>
              </a:solidFill>
            </a:endParaRPr>
          </a:p>
          <a:p>
            <a:pPr marL="0" indent="0" eaLnBrk="1" fontAlgn="auto" hangingPunct="1">
              <a:spcAft>
                <a:spcPts val="0"/>
              </a:spcAft>
              <a:buFont typeface="Arial" pitchFamily="34" charset="0"/>
              <a:buNone/>
              <a:defRPr/>
            </a:pPr>
            <a:r>
              <a:rPr lang="ro-RO" sz="1600" dirty="0" smtClean="0">
                <a:solidFill>
                  <a:schemeClr val="bg2">
                    <a:lumMod val="25000"/>
                  </a:schemeClr>
                </a:solidFill>
              </a:rPr>
              <a:t>				      </a:t>
            </a:r>
            <a:r>
              <a:rPr lang="en-US" sz="1600" dirty="0" err="1" smtClean="0">
                <a:solidFill>
                  <a:schemeClr val="bg2">
                    <a:lumMod val="25000"/>
                  </a:schemeClr>
                </a:solidFill>
              </a:rPr>
              <a:t>Suprafaţa</a:t>
            </a:r>
            <a:r>
              <a:rPr lang="en-US" sz="1600" dirty="0" smtClean="0">
                <a:solidFill>
                  <a:schemeClr val="bg2">
                    <a:lumMod val="25000"/>
                  </a:schemeClr>
                </a:solidFill>
              </a:rPr>
              <a:t> </a:t>
            </a:r>
            <a:r>
              <a:rPr lang="en-US" sz="1600" dirty="0" err="1">
                <a:solidFill>
                  <a:schemeClr val="bg2">
                    <a:lumMod val="25000"/>
                  </a:schemeClr>
                </a:solidFill>
              </a:rPr>
              <a:t>reconstruită</a:t>
            </a:r>
            <a:r>
              <a:rPr lang="en-US" sz="1600" dirty="0">
                <a:solidFill>
                  <a:schemeClr val="bg2">
                    <a:lumMod val="25000"/>
                  </a:schemeClr>
                </a:solidFill>
              </a:rPr>
              <a:t>, </a:t>
            </a:r>
            <a:r>
              <a:rPr lang="en-US" sz="1600" dirty="0" err="1">
                <a:solidFill>
                  <a:schemeClr val="bg2">
                    <a:lumMod val="25000"/>
                  </a:schemeClr>
                </a:solidFill>
              </a:rPr>
              <a:t>vedere</a:t>
            </a:r>
            <a:r>
              <a:rPr lang="en-US" sz="1600" dirty="0">
                <a:solidFill>
                  <a:schemeClr val="bg2">
                    <a:lumMod val="25000"/>
                  </a:schemeClr>
                </a:solidFill>
              </a:rPr>
              <a:t> </a:t>
            </a:r>
            <a:r>
              <a:rPr lang="en-US" sz="1600" dirty="0" err="1">
                <a:solidFill>
                  <a:schemeClr val="bg2">
                    <a:lumMod val="25000"/>
                  </a:schemeClr>
                </a:solidFill>
              </a:rPr>
              <a:t>ca</a:t>
            </a:r>
            <a:r>
              <a:rPr lang="en-US" sz="1600" dirty="0">
                <a:solidFill>
                  <a:schemeClr val="bg2">
                    <a:lumMod val="25000"/>
                  </a:schemeClr>
                </a:solidFill>
              </a:rPr>
              <a:t> </a:t>
            </a:r>
            <a:r>
              <a:rPr lang="ro-RO" sz="1600" dirty="0" smtClean="0">
                <a:solidFill>
                  <a:schemeClr val="bg2">
                    <a:lumMod val="25000"/>
                  </a:schemeClr>
                </a:solidFill>
              </a:rPr>
              <a:t>meşă</a:t>
            </a:r>
            <a:endParaRPr lang="ro-RO" sz="1600" dirty="0">
              <a:solidFill>
                <a:schemeClr val="bg2">
                  <a:lumMod val="25000"/>
                </a:schemeClr>
              </a:solidFill>
            </a:endParaRPr>
          </a:p>
          <a:p>
            <a:pPr marL="0" indent="0" eaLnBrk="1" fontAlgn="auto" hangingPunct="1">
              <a:spcAft>
                <a:spcPts val="0"/>
              </a:spcAft>
              <a:buFont typeface="Arial" pitchFamily="34" charset="0"/>
              <a:buNone/>
              <a:defRPr/>
            </a:pPr>
            <a:endParaRPr lang="ro-RO" sz="1600" dirty="0" smtClean="0">
              <a:solidFill>
                <a:schemeClr val="bg2">
                  <a:lumMod val="25000"/>
                </a:schemeClr>
              </a:solidFill>
            </a:endParaRPr>
          </a:p>
          <a:p>
            <a:pPr marL="0" indent="0" eaLnBrk="1" fontAlgn="auto" hangingPunct="1">
              <a:spcAft>
                <a:spcPts val="0"/>
              </a:spcAft>
              <a:buFont typeface="Arial" pitchFamily="34" charset="0"/>
              <a:buNone/>
              <a:defRPr/>
            </a:pPr>
            <a:endParaRPr lang="ro-RO" sz="1600" dirty="0">
              <a:solidFill>
                <a:schemeClr val="bg2">
                  <a:lumMod val="25000"/>
                </a:schemeClr>
              </a:solidFill>
            </a:endParaRPr>
          </a:p>
        </p:txBody>
      </p:sp>
      <p:sp>
        <p:nvSpPr>
          <p:cNvPr id="6" name="Footer Placeholder 5"/>
          <p:cNvSpPr>
            <a:spLocks noGrp="1"/>
          </p:cNvSpPr>
          <p:nvPr>
            <p:ph type="ftr" sz="quarter" idx="11"/>
          </p:nvPr>
        </p:nvSpPr>
        <p:spPr/>
        <p:txBody>
          <a:bodyPr/>
          <a:lstStyle/>
          <a:p>
            <a:pPr>
              <a:defRPr/>
            </a:pPr>
            <a:r>
              <a:rPr lang="en-US" dirty="0" smtClean="0"/>
              <a:t>r</a:t>
            </a:r>
            <a:r>
              <a:rPr lang="ro-RO" dirty="0" smtClean="0"/>
              <a:t>econstructia </a:t>
            </a:r>
            <a:r>
              <a:rPr lang="ro-RO" dirty="0" smtClean="0"/>
              <a:t>scenei</a:t>
            </a:r>
            <a:endParaRPr lang="ro-RO" dirty="0"/>
          </a:p>
        </p:txBody>
      </p:sp>
      <p:sp>
        <p:nvSpPr>
          <p:cNvPr id="4" name="Slide Number Placeholder 3"/>
          <p:cNvSpPr>
            <a:spLocks noGrp="1"/>
          </p:cNvSpPr>
          <p:nvPr>
            <p:ph type="sldNum" sz="quarter" idx="12"/>
          </p:nvPr>
        </p:nvSpPr>
        <p:spPr/>
        <p:txBody>
          <a:bodyPr/>
          <a:lstStyle/>
          <a:p>
            <a:pPr>
              <a:defRPr/>
            </a:pPr>
            <a:fld id="{66A4A466-A783-4424-8BE9-294738B9D5A3}" type="slidenum">
              <a:rPr lang="ro-RO" smtClean="0"/>
              <a:pPr>
                <a:defRPr/>
              </a:pPr>
              <a:t>30</a:t>
            </a:fld>
            <a:endParaRPr lang="ro-RO"/>
          </a:p>
        </p:txBody>
      </p:sp>
      <p:pic>
        <p:nvPicPr>
          <p:cNvPr id="12292" name="Picture 4" descr="Image_67"/>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2411760" y="2653683"/>
            <a:ext cx="6381632" cy="372764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57200" y="0"/>
            <a:ext cx="8229600" cy="3357563"/>
          </a:xfrm>
          <a:prstGeom prst="rect">
            <a:avLst/>
          </a:prstGeom>
          <a:effectLst/>
        </p:spPr>
        <p:txBody>
          <a:bodyPr anchor="b"/>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marL="182880" fontAlgn="auto">
              <a:lnSpc>
                <a:spcPct val="100000"/>
              </a:lnSpc>
              <a:spcAft>
                <a:spcPts val="0"/>
              </a:spcAft>
              <a:defRPr/>
            </a:pPr>
            <a:r>
              <a:rPr lang="ro-RO" sz="3000" b="1" dirty="0" smtClean="0">
                <a:solidFill>
                  <a:srgbClr val="0070C0"/>
                </a:solidFill>
                <a:effectLst/>
              </a:rPr>
              <a:t>Verificarea metodei SfM. Studiu comparativ</a:t>
            </a:r>
            <a:endParaRPr lang="ro-RO" sz="3000" b="1" dirty="0">
              <a:solidFill>
                <a:srgbClr val="0070C0"/>
              </a:solidFill>
            </a:endParaRPr>
          </a:p>
        </p:txBody>
      </p:sp>
      <p:sp>
        <p:nvSpPr>
          <p:cNvPr id="3" name="Slide Number Placeholder 2"/>
          <p:cNvSpPr>
            <a:spLocks noGrp="1"/>
          </p:cNvSpPr>
          <p:nvPr>
            <p:ph type="sldNum" sz="quarter" idx="12"/>
          </p:nvPr>
        </p:nvSpPr>
        <p:spPr/>
        <p:txBody>
          <a:bodyPr/>
          <a:lstStyle/>
          <a:p>
            <a:pPr>
              <a:defRPr/>
            </a:pPr>
            <a:fld id="{5531D45A-D835-401A-9A0A-59B21502700A}" type="slidenum">
              <a:rPr lang="ro-RO" smtClean="0"/>
              <a:pPr>
                <a:defRPr/>
              </a:pPr>
              <a:t>31</a:t>
            </a:fld>
            <a:endParaRPr lang="ro-RO"/>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33375"/>
            <a:ext cx="8229600" cy="5792788"/>
          </a:xfrm>
        </p:spPr>
        <p:txBody>
          <a:bodyPr rtlCol="0">
            <a:normAutofit/>
          </a:bodyPr>
          <a:lstStyle/>
          <a:p>
            <a:pPr marL="0" indent="0" eaLnBrk="1" fontAlgn="auto" hangingPunct="1">
              <a:spcAft>
                <a:spcPts val="0"/>
              </a:spcAft>
              <a:buFont typeface="Arial" pitchFamily="34" charset="0"/>
              <a:buNone/>
              <a:defRPr/>
            </a:pPr>
            <a:r>
              <a:rPr lang="ro-RO" dirty="0">
                <a:solidFill>
                  <a:schemeClr val="tx1">
                    <a:lumMod val="50000"/>
                    <a:lumOff val="50000"/>
                  </a:schemeClr>
                </a:solidFill>
              </a:rPr>
              <a:t>	</a:t>
            </a:r>
            <a:r>
              <a:rPr lang="ro-RO" sz="1600" dirty="0">
                <a:solidFill>
                  <a:schemeClr val="bg2">
                    <a:lumMod val="25000"/>
                  </a:schemeClr>
                </a:solidFill>
              </a:rPr>
              <a:t>Precizia de poziţionare a metodei SfM va fi verificată prin </a:t>
            </a:r>
            <a:r>
              <a:rPr lang="ro-RO" sz="1600" b="1" dirty="0">
                <a:solidFill>
                  <a:srgbClr val="0070C0"/>
                </a:solidFill>
              </a:rPr>
              <a:t>eşantionare</a:t>
            </a:r>
            <a:r>
              <a:rPr lang="ro-RO" sz="1600" dirty="0">
                <a:solidFill>
                  <a:schemeClr val="bg2">
                    <a:lumMod val="25000"/>
                  </a:schemeClr>
                </a:solidFill>
              </a:rPr>
              <a:t> </a:t>
            </a:r>
            <a:r>
              <a:rPr lang="ro-RO" sz="1600" b="1" dirty="0">
                <a:solidFill>
                  <a:srgbClr val="0070C0"/>
                </a:solidFill>
              </a:rPr>
              <a:t>comparativă</a:t>
            </a:r>
            <a:r>
              <a:rPr lang="ro-RO" sz="1600" dirty="0">
                <a:solidFill>
                  <a:schemeClr val="bg2">
                    <a:lumMod val="25000"/>
                  </a:schemeClr>
                </a:solidFill>
              </a:rPr>
              <a:t> cu măsurătorile obţinute cu ajutorul Staţiei </a:t>
            </a:r>
            <a:r>
              <a:rPr lang="ro-RO" sz="1600" dirty="0" smtClean="0">
                <a:solidFill>
                  <a:schemeClr val="bg2">
                    <a:lumMod val="25000"/>
                  </a:schemeClr>
                </a:solidFill>
              </a:rPr>
              <a:t>Totale.</a:t>
            </a:r>
          </a:p>
        </p:txBody>
      </p:sp>
      <p:sp>
        <p:nvSpPr>
          <p:cNvPr id="5" name="Footer Placeholder 4"/>
          <p:cNvSpPr>
            <a:spLocks noGrp="1"/>
          </p:cNvSpPr>
          <p:nvPr>
            <p:ph type="ftr" sz="quarter" idx="11"/>
          </p:nvPr>
        </p:nvSpPr>
        <p:spPr/>
        <p:txBody>
          <a:bodyPr/>
          <a:lstStyle/>
          <a:p>
            <a:pPr>
              <a:defRPr/>
            </a:pPr>
            <a:r>
              <a:rPr lang="en-US" dirty="0"/>
              <a:t>v</a:t>
            </a:r>
            <a:r>
              <a:rPr lang="ro-RO" dirty="0" smtClean="0"/>
              <a:t>alidarea </a:t>
            </a:r>
            <a:r>
              <a:rPr lang="ro-RO" dirty="0" smtClean="0"/>
              <a:t>SfM. </a:t>
            </a:r>
            <a:r>
              <a:rPr lang="en-US" dirty="0"/>
              <a:t>p</a:t>
            </a:r>
            <a:r>
              <a:rPr lang="ro-RO" dirty="0" smtClean="0"/>
              <a:t>recizie</a:t>
            </a:r>
            <a:endParaRPr lang="ro-RO" dirty="0"/>
          </a:p>
        </p:txBody>
      </p:sp>
      <p:sp>
        <p:nvSpPr>
          <p:cNvPr id="4" name="Slide Number Placeholder 3"/>
          <p:cNvSpPr>
            <a:spLocks noGrp="1"/>
          </p:cNvSpPr>
          <p:nvPr>
            <p:ph type="sldNum" sz="quarter" idx="12"/>
          </p:nvPr>
        </p:nvSpPr>
        <p:spPr/>
        <p:txBody>
          <a:bodyPr/>
          <a:lstStyle/>
          <a:p>
            <a:pPr>
              <a:defRPr/>
            </a:pPr>
            <a:fld id="{F973CA01-671D-42FA-BC1F-A8EEDAFE7B0A}" type="slidenum">
              <a:rPr lang="ro-RO" smtClean="0"/>
              <a:pPr>
                <a:defRPr/>
              </a:pPr>
              <a:t>32</a:t>
            </a:fld>
            <a:endParaRPr lang="ro-RO"/>
          </a:p>
        </p:txBody>
      </p:sp>
      <p:pic>
        <p:nvPicPr>
          <p:cNvPr id="14338" name="Chart 1"/>
          <p:cNvPicPr>
            <a:picLocks noChangeArrowheads="1"/>
          </p:cNvPicPr>
          <p:nvPr/>
        </p:nvPicPr>
        <p:blipFill>
          <a:blip r:embed="rId2">
            <a:extLst>
              <a:ext uri="{28A0092B-C50C-407E-A947-70E740481C1C}">
                <a14:useLocalDpi xmlns:a14="http://schemas.microsoft.com/office/drawing/2010/main" val="0"/>
              </a:ext>
            </a:extLst>
          </a:blip>
          <a:srcRect l="-1561" t="-2232" r="-2286" b="-2383"/>
          <a:stretch>
            <a:fillRect/>
          </a:stretch>
        </p:blipFill>
        <p:spPr bwMode="auto">
          <a:xfrm>
            <a:off x="1043608" y="1052736"/>
            <a:ext cx="5544616" cy="398636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34820" name="Chart 1"/>
          <p:cNvPicPr>
            <a:picLocks noChangeArrowheads="1"/>
          </p:cNvPicPr>
          <p:nvPr/>
        </p:nvPicPr>
        <p:blipFill>
          <a:blip r:embed="rId3">
            <a:extLst>
              <a:ext uri="{28A0092B-C50C-407E-A947-70E740481C1C}">
                <a14:useLocalDpi xmlns:a14="http://schemas.microsoft.com/office/drawing/2010/main" val="0"/>
              </a:ext>
            </a:extLst>
          </a:blip>
          <a:srcRect l="-21275" t="-18909" r="-4576" b="-22888"/>
          <a:stretch>
            <a:fillRect/>
          </a:stretch>
        </p:blipFill>
        <p:spPr bwMode="auto">
          <a:xfrm>
            <a:off x="4808538" y="3305175"/>
            <a:ext cx="4100512" cy="273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1" name="TextBox 3"/>
          <p:cNvSpPr txBox="1">
            <a:spLocks noChangeArrowheads="1"/>
          </p:cNvSpPr>
          <p:nvPr/>
        </p:nvSpPr>
        <p:spPr bwMode="auto">
          <a:xfrm>
            <a:off x="2422525" y="5732463"/>
            <a:ext cx="5049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1400" dirty="0" err="1">
                <a:latin typeface="+mj-lt"/>
              </a:rPr>
              <a:t>Variaţia</a:t>
            </a:r>
            <a:r>
              <a:rPr lang="en-US" sz="1400" dirty="0">
                <a:latin typeface="+mj-lt"/>
              </a:rPr>
              <a:t> </a:t>
            </a:r>
            <a:r>
              <a:rPr lang="en-US" sz="1400" dirty="0" err="1">
                <a:latin typeface="+mj-lt"/>
              </a:rPr>
              <a:t>diferenţelor</a:t>
            </a:r>
            <a:r>
              <a:rPr lang="en-US" sz="1400" dirty="0">
                <a:latin typeface="+mj-lt"/>
              </a:rPr>
              <a:t> </a:t>
            </a:r>
            <a:r>
              <a:rPr lang="en-US" sz="1400" dirty="0" err="1">
                <a:latin typeface="+mj-lt"/>
              </a:rPr>
              <a:t>pe</a:t>
            </a:r>
            <a:r>
              <a:rPr lang="en-US" sz="1400" dirty="0">
                <a:latin typeface="+mj-lt"/>
              </a:rPr>
              <a:t> X, Y </a:t>
            </a:r>
            <a:r>
              <a:rPr lang="en-US" sz="1400" dirty="0" err="1">
                <a:latin typeface="+mj-lt"/>
              </a:rPr>
              <a:t>şi</a:t>
            </a:r>
            <a:r>
              <a:rPr lang="en-US" sz="1400" dirty="0">
                <a:latin typeface="+mj-lt"/>
              </a:rPr>
              <a:t> Z </a:t>
            </a:r>
            <a:r>
              <a:rPr lang="en-US" sz="1400" dirty="0" err="1">
                <a:latin typeface="+mj-lt"/>
              </a:rPr>
              <a:t>pentru</a:t>
            </a:r>
            <a:r>
              <a:rPr lang="en-US" sz="1400" dirty="0">
                <a:latin typeface="+mj-lt"/>
              </a:rPr>
              <a:t> </a:t>
            </a:r>
            <a:r>
              <a:rPr lang="en-US" sz="1400" b="1" dirty="0" err="1">
                <a:solidFill>
                  <a:srgbClr val="0070C0"/>
                </a:solidFill>
                <a:latin typeface="+mj-lt"/>
              </a:rPr>
              <a:t>punctele</a:t>
            </a:r>
            <a:r>
              <a:rPr lang="en-US" sz="1400" b="1" dirty="0">
                <a:solidFill>
                  <a:srgbClr val="0070C0"/>
                </a:solidFill>
                <a:latin typeface="+mj-lt"/>
              </a:rPr>
              <a:t> de </a:t>
            </a:r>
            <a:r>
              <a:rPr lang="en-US" sz="1400" b="1" dirty="0" err="1">
                <a:solidFill>
                  <a:srgbClr val="0070C0"/>
                </a:solidFill>
                <a:latin typeface="+mj-lt"/>
              </a:rPr>
              <a:t>nivel</a:t>
            </a:r>
            <a:endParaRPr lang="ro-RO" sz="1400" b="1" dirty="0">
              <a:solidFill>
                <a:srgbClr val="0070C0"/>
              </a:solidFill>
              <a:latin typeface="+mj-lt"/>
            </a:endParaRPr>
          </a:p>
        </p:txBody>
      </p:sp>
      <p:sp>
        <p:nvSpPr>
          <p:cNvPr id="15" name="Rectangle 14"/>
          <p:cNvSpPr/>
          <p:nvPr/>
        </p:nvSpPr>
        <p:spPr>
          <a:xfrm>
            <a:off x="1115616" y="1691907"/>
            <a:ext cx="4896544" cy="2180430"/>
          </a:xfrm>
          <a:prstGeom prst="rect">
            <a:avLst/>
          </a:prstGeom>
          <a:solidFill>
            <a:srgbClr val="0070C0">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2" name="Rectangle 1"/>
          <p:cNvSpPr/>
          <p:nvPr/>
        </p:nvSpPr>
        <p:spPr>
          <a:xfrm>
            <a:off x="1115616" y="2272598"/>
            <a:ext cx="4896544" cy="1028303"/>
          </a:xfrm>
          <a:prstGeom prst="rect">
            <a:avLst/>
          </a:prstGeom>
          <a:solidFill>
            <a:srgbClr val="FF0000">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down)">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34820"/>
                                        </p:tgtEl>
                                        <p:attrNameLst>
                                          <p:attrName>style.visibility</p:attrName>
                                        </p:attrNameLst>
                                      </p:cBhvr>
                                      <p:to>
                                        <p:strVal val="visible"/>
                                      </p:to>
                                    </p:set>
                                    <p:animEffect transition="in" filter="wheel(1)">
                                      <p:cBhvr>
                                        <p:cTn id="17" dur="2000"/>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Chart 1"/>
          <p:cNvPicPr>
            <a:picLocks noChangeArrowheads="1"/>
          </p:cNvPicPr>
          <p:nvPr/>
        </p:nvPicPr>
        <p:blipFill>
          <a:blip r:embed="rId2">
            <a:extLst>
              <a:ext uri="{28A0092B-C50C-407E-A947-70E740481C1C}">
                <a14:useLocalDpi xmlns:a14="http://schemas.microsoft.com/office/drawing/2010/main" val="0"/>
              </a:ext>
            </a:extLst>
          </a:blip>
          <a:srcRect l="-10934" t="-1572" r="-10733" b="-1720"/>
          <a:stretch>
            <a:fillRect/>
          </a:stretch>
        </p:blipFill>
        <p:spPr bwMode="auto">
          <a:xfrm>
            <a:off x="2419350" y="2938463"/>
            <a:ext cx="5032375" cy="372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Picture 3" descr="ScreenHunter_49 Ju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280054" y="-1759774"/>
            <a:ext cx="2808312" cy="656112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4" name="Footer Placeholder 3"/>
          <p:cNvSpPr>
            <a:spLocks noGrp="1"/>
          </p:cNvSpPr>
          <p:nvPr>
            <p:ph type="ftr" sz="quarter" idx="11"/>
          </p:nvPr>
        </p:nvSpPr>
        <p:spPr/>
        <p:txBody>
          <a:bodyPr/>
          <a:lstStyle/>
          <a:p>
            <a:pPr>
              <a:defRPr/>
            </a:pPr>
            <a:r>
              <a:rPr lang="en-US" dirty="0" smtClean="0"/>
              <a:t>v</a:t>
            </a:r>
            <a:r>
              <a:rPr lang="ro-RO" dirty="0" smtClean="0"/>
              <a:t>alidarea </a:t>
            </a:r>
            <a:r>
              <a:rPr lang="ro-RO" dirty="0"/>
              <a:t>SfM. </a:t>
            </a:r>
            <a:r>
              <a:rPr lang="en-US" dirty="0"/>
              <a:t>p</a:t>
            </a:r>
            <a:r>
              <a:rPr lang="ro-RO" dirty="0" smtClean="0"/>
              <a:t>recizie</a:t>
            </a:r>
            <a:endParaRPr lang="ro-RO" dirty="0"/>
          </a:p>
        </p:txBody>
      </p:sp>
      <p:sp>
        <p:nvSpPr>
          <p:cNvPr id="3" name="Slide Number Placeholder 2"/>
          <p:cNvSpPr>
            <a:spLocks noGrp="1"/>
          </p:cNvSpPr>
          <p:nvPr>
            <p:ph type="sldNum" sz="quarter" idx="12"/>
          </p:nvPr>
        </p:nvSpPr>
        <p:spPr/>
        <p:txBody>
          <a:bodyPr/>
          <a:lstStyle/>
          <a:p>
            <a:pPr>
              <a:defRPr/>
            </a:pPr>
            <a:fld id="{1077149A-D64F-4462-8055-F2391C04A051}" type="slidenum">
              <a:rPr lang="ro-RO" smtClean="0"/>
              <a:pPr>
                <a:defRPr/>
              </a:pPr>
              <a:t>33</a:t>
            </a:fld>
            <a:endParaRPr lang="ro-RO"/>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Chart 1"/>
          <p:cNvPicPr>
            <a:picLocks noChangeArrowheads="1"/>
          </p:cNvPicPr>
          <p:nvPr/>
        </p:nvPicPr>
        <p:blipFill>
          <a:blip r:embed="rId2">
            <a:extLst>
              <a:ext uri="{28A0092B-C50C-407E-A947-70E740481C1C}">
                <a14:useLocalDpi xmlns:a14="http://schemas.microsoft.com/office/drawing/2010/main" val="0"/>
              </a:ext>
            </a:extLst>
          </a:blip>
          <a:srcRect l="-1575" t="-2763" r="-2203" b="-2888"/>
          <a:stretch>
            <a:fillRect/>
          </a:stretch>
        </p:blipFill>
        <p:spPr bwMode="auto">
          <a:xfrm>
            <a:off x="1162913" y="548680"/>
            <a:ext cx="5760640" cy="381642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36867" name="Chart 1"/>
          <p:cNvPicPr>
            <a:picLocks noChangeArrowheads="1"/>
          </p:cNvPicPr>
          <p:nvPr/>
        </p:nvPicPr>
        <p:blipFill>
          <a:blip r:embed="rId3">
            <a:extLst>
              <a:ext uri="{28A0092B-C50C-407E-A947-70E740481C1C}">
                <a14:useLocalDpi xmlns:a14="http://schemas.microsoft.com/office/drawing/2010/main" val="0"/>
              </a:ext>
            </a:extLst>
          </a:blip>
          <a:srcRect l="-53134" t="-16200" r="-33624" b="-16055"/>
          <a:stretch>
            <a:fillRect/>
          </a:stretch>
        </p:blipFill>
        <p:spPr bwMode="auto">
          <a:xfrm>
            <a:off x="4110038" y="3357563"/>
            <a:ext cx="5357812" cy="280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8" name="TextBox 5"/>
          <p:cNvSpPr txBox="1">
            <a:spLocks noChangeArrowheads="1"/>
          </p:cNvSpPr>
          <p:nvPr/>
        </p:nvSpPr>
        <p:spPr bwMode="auto">
          <a:xfrm>
            <a:off x="1476375" y="5949950"/>
            <a:ext cx="671850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1400" dirty="0" err="1">
                <a:latin typeface="+mj-lt"/>
              </a:rPr>
              <a:t>Variaţia</a:t>
            </a:r>
            <a:r>
              <a:rPr lang="en-US" sz="1400" dirty="0">
                <a:latin typeface="+mj-lt"/>
              </a:rPr>
              <a:t> </a:t>
            </a:r>
            <a:r>
              <a:rPr lang="en-US" sz="1400" dirty="0" err="1">
                <a:latin typeface="+mj-lt"/>
              </a:rPr>
              <a:t>diferenţelor</a:t>
            </a:r>
            <a:r>
              <a:rPr lang="en-US" sz="1400" dirty="0">
                <a:latin typeface="+mj-lt"/>
              </a:rPr>
              <a:t> </a:t>
            </a:r>
            <a:r>
              <a:rPr lang="en-US" sz="1400" dirty="0" err="1">
                <a:latin typeface="+mj-lt"/>
              </a:rPr>
              <a:t>pe</a:t>
            </a:r>
            <a:r>
              <a:rPr lang="en-US" sz="1400" dirty="0">
                <a:latin typeface="+mj-lt"/>
              </a:rPr>
              <a:t> X, Y </a:t>
            </a:r>
            <a:r>
              <a:rPr lang="en-US" sz="1400" dirty="0" err="1">
                <a:latin typeface="+mj-lt"/>
              </a:rPr>
              <a:t>şi</a:t>
            </a:r>
            <a:r>
              <a:rPr lang="en-US" sz="1400" dirty="0">
                <a:latin typeface="+mj-lt"/>
              </a:rPr>
              <a:t> Z </a:t>
            </a:r>
            <a:r>
              <a:rPr lang="en-US" sz="1400" dirty="0" err="1">
                <a:latin typeface="+mj-lt"/>
              </a:rPr>
              <a:t>pentru</a:t>
            </a:r>
            <a:r>
              <a:rPr lang="en-US" sz="1400" dirty="0">
                <a:latin typeface="+mj-lt"/>
              </a:rPr>
              <a:t> </a:t>
            </a:r>
            <a:r>
              <a:rPr lang="en-US" sz="1400" b="1" dirty="0" err="1">
                <a:solidFill>
                  <a:srgbClr val="0070C0"/>
                </a:solidFill>
                <a:latin typeface="+mj-lt"/>
              </a:rPr>
              <a:t>punctele</a:t>
            </a:r>
            <a:r>
              <a:rPr lang="en-US" sz="1400" b="1" dirty="0">
                <a:solidFill>
                  <a:srgbClr val="0070C0"/>
                </a:solidFill>
                <a:latin typeface="+mj-lt"/>
              </a:rPr>
              <a:t> </a:t>
            </a:r>
            <a:r>
              <a:rPr lang="ro-RO" sz="1400" b="1" dirty="0">
                <a:solidFill>
                  <a:srgbClr val="0070C0"/>
                </a:solidFill>
                <a:latin typeface="+mj-lt"/>
              </a:rPr>
              <a:t>caracteristice construcţiilor</a:t>
            </a:r>
          </a:p>
        </p:txBody>
      </p:sp>
      <p:sp>
        <p:nvSpPr>
          <p:cNvPr id="4" name="Footer Placeholder 3"/>
          <p:cNvSpPr>
            <a:spLocks noGrp="1"/>
          </p:cNvSpPr>
          <p:nvPr>
            <p:ph type="ftr" sz="quarter" idx="11"/>
          </p:nvPr>
        </p:nvSpPr>
        <p:spPr/>
        <p:txBody>
          <a:bodyPr/>
          <a:lstStyle/>
          <a:p>
            <a:pPr>
              <a:defRPr/>
            </a:pPr>
            <a:r>
              <a:rPr lang="en-US" dirty="0" err="1" smtClean="0"/>
              <a:t>va</a:t>
            </a:r>
            <a:r>
              <a:rPr lang="ro-RO" dirty="0" smtClean="0"/>
              <a:t>lidarea </a:t>
            </a:r>
            <a:r>
              <a:rPr lang="ro-RO" dirty="0"/>
              <a:t>SfM. </a:t>
            </a:r>
            <a:r>
              <a:rPr lang="en-US" dirty="0"/>
              <a:t>p</a:t>
            </a:r>
            <a:r>
              <a:rPr lang="ro-RO" dirty="0" smtClean="0"/>
              <a:t>recizie</a:t>
            </a:r>
            <a:endParaRPr lang="ro-RO" dirty="0"/>
          </a:p>
        </p:txBody>
      </p:sp>
      <p:sp>
        <p:nvSpPr>
          <p:cNvPr id="3" name="Slide Number Placeholder 2"/>
          <p:cNvSpPr>
            <a:spLocks noGrp="1"/>
          </p:cNvSpPr>
          <p:nvPr>
            <p:ph type="sldNum" sz="quarter" idx="12"/>
          </p:nvPr>
        </p:nvSpPr>
        <p:spPr/>
        <p:txBody>
          <a:bodyPr/>
          <a:lstStyle/>
          <a:p>
            <a:pPr>
              <a:defRPr/>
            </a:pPr>
            <a:fld id="{34FD942B-09BB-4BC0-B914-23C8910C27CE}" type="slidenum">
              <a:rPr lang="ro-RO" smtClean="0"/>
              <a:pPr>
                <a:defRPr/>
              </a:pPr>
              <a:t>34</a:t>
            </a:fld>
            <a:endParaRPr lang="ro-RO"/>
          </a:p>
        </p:txBody>
      </p:sp>
      <p:sp>
        <p:nvSpPr>
          <p:cNvPr id="15" name="Rectangle 14"/>
          <p:cNvSpPr/>
          <p:nvPr/>
        </p:nvSpPr>
        <p:spPr>
          <a:xfrm>
            <a:off x="1266647" y="1124744"/>
            <a:ext cx="5078701" cy="2664296"/>
          </a:xfrm>
          <a:prstGeom prst="rect">
            <a:avLst/>
          </a:prstGeom>
          <a:solidFill>
            <a:srgbClr val="0070C0">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4" name="Rectangle 13"/>
          <p:cNvSpPr/>
          <p:nvPr/>
        </p:nvSpPr>
        <p:spPr>
          <a:xfrm>
            <a:off x="1259632" y="2000129"/>
            <a:ext cx="5078701" cy="906865"/>
          </a:xfrm>
          <a:prstGeom prst="rect">
            <a:avLst/>
          </a:prstGeom>
          <a:solidFill>
            <a:srgbClr val="FF0000">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down)">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36867"/>
                                        </p:tgtEl>
                                        <p:attrNameLst>
                                          <p:attrName>style.visibility</p:attrName>
                                        </p:attrNameLst>
                                      </p:cBhvr>
                                      <p:to>
                                        <p:strVal val="visible"/>
                                      </p:to>
                                    </p:set>
                                    <p:animEffect transition="in" filter="wheel(1)">
                                      <p:cBhvr>
                                        <p:cTn id="17" dur="2000"/>
                                        <p:tgtEl>
                                          <p:spTgt spid="368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Chart 1"/>
          <p:cNvPicPr>
            <a:picLocks noChangeArrowheads="1"/>
          </p:cNvPicPr>
          <p:nvPr/>
        </p:nvPicPr>
        <p:blipFill>
          <a:blip r:embed="rId2">
            <a:extLst>
              <a:ext uri="{28A0092B-C50C-407E-A947-70E740481C1C}">
                <a14:useLocalDpi xmlns:a14="http://schemas.microsoft.com/office/drawing/2010/main" val="0"/>
              </a:ext>
            </a:extLst>
          </a:blip>
          <a:srcRect l="-24483" t="-2444" r="-24660" b="-6441"/>
          <a:stretch>
            <a:fillRect/>
          </a:stretch>
        </p:blipFill>
        <p:spPr bwMode="auto">
          <a:xfrm>
            <a:off x="1763713" y="2938463"/>
            <a:ext cx="6192837" cy="368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Picture 3" descr="ScreenHunter_48 Ju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211205" y="-1762932"/>
            <a:ext cx="2793600" cy="655272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4" name="Footer Placeholder 3"/>
          <p:cNvSpPr>
            <a:spLocks noGrp="1"/>
          </p:cNvSpPr>
          <p:nvPr>
            <p:ph type="ftr" sz="quarter" idx="11"/>
          </p:nvPr>
        </p:nvSpPr>
        <p:spPr/>
        <p:txBody>
          <a:bodyPr/>
          <a:lstStyle/>
          <a:p>
            <a:pPr>
              <a:defRPr/>
            </a:pPr>
            <a:r>
              <a:rPr lang="en-US" dirty="0" smtClean="0"/>
              <a:t>v</a:t>
            </a:r>
            <a:r>
              <a:rPr lang="ro-RO" dirty="0" smtClean="0"/>
              <a:t>lidarea </a:t>
            </a:r>
            <a:r>
              <a:rPr lang="ro-RO" dirty="0"/>
              <a:t>SfM. </a:t>
            </a:r>
            <a:r>
              <a:rPr lang="en-US" dirty="0"/>
              <a:t>p</a:t>
            </a:r>
            <a:r>
              <a:rPr lang="ro-RO" dirty="0" smtClean="0"/>
              <a:t>recizie</a:t>
            </a:r>
            <a:endParaRPr lang="ro-RO" dirty="0"/>
          </a:p>
        </p:txBody>
      </p:sp>
      <p:sp>
        <p:nvSpPr>
          <p:cNvPr id="3" name="Slide Number Placeholder 2"/>
          <p:cNvSpPr>
            <a:spLocks noGrp="1"/>
          </p:cNvSpPr>
          <p:nvPr>
            <p:ph type="sldNum" sz="quarter" idx="12"/>
          </p:nvPr>
        </p:nvSpPr>
        <p:spPr/>
        <p:txBody>
          <a:bodyPr/>
          <a:lstStyle/>
          <a:p>
            <a:pPr>
              <a:defRPr/>
            </a:pPr>
            <a:fld id="{DCC30548-8EC6-4218-875D-53076E76C2B3}" type="slidenum">
              <a:rPr lang="ro-RO" smtClean="0"/>
              <a:pPr>
                <a:defRPr/>
              </a:pPr>
              <a:t>35</a:t>
            </a:fld>
            <a:endParaRPr lang="ro-RO"/>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Chart 1"/>
          <p:cNvPicPr>
            <a:picLocks noChangeArrowheads="1"/>
          </p:cNvPicPr>
          <p:nvPr/>
        </p:nvPicPr>
        <p:blipFill>
          <a:blip r:embed="rId2">
            <a:extLst>
              <a:ext uri="{28A0092B-C50C-407E-A947-70E740481C1C}">
                <a14:useLocalDpi xmlns:a14="http://schemas.microsoft.com/office/drawing/2010/main" val="0"/>
              </a:ext>
            </a:extLst>
          </a:blip>
          <a:srcRect l="-1804" t="-3316" r="-2568" b="-3563"/>
          <a:stretch>
            <a:fillRect/>
          </a:stretch>
        </p:blipFill>
        <p:spPr bwMode="auto">
          <a:xfrm>
            <a:off x="395536" y="505814"/>
            <a:ext cx="4406213" cy="220310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18435" name="Chart 1"/>
          <p:cNvPicPr>
            <a:picLocks noChangeArrowheads="1"/>
          </p:cNvPicPr>
          <p:nvPr/>
        </p:nvPicPr>
        <p:blipFill>
          <a:blip r:embed="rId3">
            <a:extLst>
              <a:ext uri="{28A0092B-C50C-407E-A947-70E740481C1C}">
                <a14:useLocalDpi xmlns:a14="http://schemas.microsoft.com/office/drawing/2010/main" val="0"/>
              </a:ext>
            </a:extLst>
          </a:blip>
          <a:srcRect l="-1936" t="-3316" r="-2573" b="-3563"/>
          <a:stretch>
            <a:fillRect/>
          </a:stretch>
        </p:blipFill>
        <p:spPr bwMode="auto">
          <a:xfrm>
            <a:off x="2411759" y="2161998"/>
            <a:ext cx="4406213" cy="220310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18436" name="Chart 1"/>
          <p:cNvPicPr>
            <a:picLocks noChangeArrowheads="1"/>
          </p:cNvPicPr>
          <p:nvPr/>
        </p:nvPicPr>
        <p:blipFill>
          <a:blip r:embed="rId4">
            <a:extLst>
              <a:ext uri="{28A0092B-C50C-407E-A947-70E740481C1C}">
                <a14:useLocalDpi xmlns:a14="http://schemas.microsoft.com/office/drawing/2010/main" val="0"/>
              </a:ext>
            </a:extLst>
          </a:blip>
          <a:srcRect l="-1936" t="-3316" r="-2573" b="-3563"/>
          <a:stretch>
            <a:fillRect/>
          </a:stretch>
        </p:blipFill>
        <p:spPr bwMode="auto">
          <a:xfrm>
            <a:off x="4355976" y="3962198"/>
            <a:ext cx="4464496" cy="22031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8917" name="TextBox 6"/>
          <p:cNvSpPr txBox="1">
            <a:spLocks noChangeArrowheads="1"/>
          </p:cNvSpPr>
          <p:nvPr/>
        </p:nvSpPr>
        <p:spPr bwMode="auto">
          <a:xfrm>
            <a:off x="5514975" y="136525"/>
            <a:ext cx="3629025" cy="61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1700" b="1" dirty="0" err="1">
                <a:solidFill>
                  <a:srgbClr val="0070C0"/>
                </a:solidFill>
                <a:latin typeface="+mj-lt"/>
              </a:rPr>
              <a:t>Reprezentare</a:t>
            </a:r>
            <a:r>
              <a:rPr lang="en-US" sz="1700" b="1" dirty="0">
                <a:solidFill>
                  <a:srgbClr val="0070C0"/>
                </a:solidFill>
                <a:latin typeface="+mj-lt"/>
              </a:rPr>
              <a:t> </a:t>
            </a:r>
            <a:r>
              <a:rPr lang="en-US" sz="1700" b="1" dirty="0" err="1">
                <a:solidFill>
                  <a:srgbClr val="0070C0"/>
                </a:solidFill>
                <a:latin typeface="+mj-lt"/>
              </a:rPr>
              <a:t>comparativă</a:t>
            </a:r>
            <a:r>
              <a:rPr lang="en-US" sz="1700" b="1" dirty="0">
                <a:solidFill>
                  <a:srgbClr val="0070C0"/>
                </a:solidFill>
                <a:latin typeface="+mj-lt"/>
              </a:rPr>
              <a:t> </a:t>
            </a:r>
          </a:p>
          <a:p>
            <a:pPr algn="ctr" eaLnBrk="1" hangingPunct="1"/>
            <a:r>
              <a:rPr lang="en-US" sz="1700" b="1" dirty="0">
                <a:solidFill>
                  <a:srgbClr val="0070C0"/>
                </a:solidFill>
                <a:latin typeface="+mj-lt"/>
              </a:rPr>
              <a:t>a </a:t>
            </a:r>
            <a:r>
              <a:rPr lang="en-US" sz="1700" b="1" dirty="0" err="1">
                <a:solidFill>
                  <a:srgbClr val="0070C0"/>
                </a:solidFill>
                <a:latin typeface="+mj-lt"/>
              </a:rPr>
              <a:t>poziţionării</a:t>
            </a:r>
            <a:r>
              <a:rPr lang="en-US" sz="1700" b="1" dirty="0">
                <a:solidFill>
                  <a:srgbClr val="0070C0"/>
                </a:solidFill>
                <a:latin typeface="+mj-lt"/>
              </a:rPr>
              <a:t> </a:t>
            </a:r>
            <a:r>
              <a:rPr lang="en-US" sz="1700" b="1" dirty="0" err="1">
                <a:solidFill>
                  <a:srgbClr val="0070C0"/>
                </a:solidFill>
                <a:latin typeface="+mj-lt"/>
              </a:rPr>
              <a:t>punctelor</a:t>
            </a:r>
            <a:r>
              <a:rPr lang="en-US" sz="1700" b="1" dirty="0">
                <a:solidFill>
                  <a:srgbClr val="0070C0"/>
                </a:solidFill>
                <a:latin typeface="+mj-lt"/>
              </a:rPr>
              <a:t> </a:t>
            </a:r>
            <a:r>
              <a:rPr lang="en-US" sz="1700" b="1" dirty="0" err="1">
                <a:solidFill>
                  <a:srgbClr val="0070C0"/>
                </a:solidFill>
                <a:latin typeface="+mj-lt"/>
              </a:rPr>
              <a:t>SfM</a:t>
            </a:r>
            <a:r>
              <a:rPr lang="ro-RO" sz="1700" b="1" dirty="0">
                <a:solidFill>
                  <a:srgbClr val="0070C0"/>
                </a:solidFill>
                <a:latin typeface="+mj-lt"/>
              </a:rPr>
              <a:t> şi ST</a:t>
            </a:r>
          </a:p>
        </p:txBody>
      </p:sp>
      <p:sp>
        <p:nvSpPr>
          <p:cNvPr id="4" name="Footer Placeholder 3"/>
          <p:cNvSpPr>
            <a:spLocks noGrp="1"/>
          </p:cNvSpPr>
          <p:nvPr>
            <p:ph type="ftr" sz="quarter" idx="11"/>
          </p:nvPr>
        </p:nvSpPr>
        <p:spPr/>
        <p:txBody>
          <a:bodyPr/>
          <a:lstStyle/>
          <a:p>
            <a:pPr>
              <a:defRPr/>
            </a:pPr>
            <a:r>
              <a:rPr lang="en-US" dirty="0" smtClean="0"/>
              <a:t>v</a:t>
            </a:r>
            <a:r>
              <a:rPr lang="ro-RO" dirty="0" smtClean="0"/>
              <a:t>alidarea </a:t>
            </a:r>
            <a:r>
              <a:rPr lang="ro-RO" dirty="0"/>
              <a:t>SfM. </a:t>
            </a:r>
            <a:r>
              <a:rPr lang="en-US" dirty="0"/>
              <a:t>p</a:t>
            </a:r>
            <a:r>
              <a:rPr lang="ro-RO" dirty="0" smtClean="0"/>
              <a:t>recizie</a:t>
            </a:r>
            <a:endParaRPr lang="ro-RO" dirty="0"/>
          </a:p>
        </p:txBody>
      </p:sp>
      <p:sp>
        <p:nvSpPr>
          <p:cNvPr id="3" name="Slide Number Placeholder 2"/>
          <p:cNvSpPr>
            <a:spLocks noGrp="1"/>
          </p:cNvSpPr>
          <p:nvPr>
            <p:ph type="sldNum" sz="quarter" idx="12"/>
          </p:nvPr>
        </p:nvSpPr>
        <p:spPr/>
        <p:txBody>
          <a:bodyPr/>
          <a:lstStyle/>
          <a:p>
            <a:pPr>
              <a:defRPr/>
            </a:pPr>
            <a:fld id="{3CB57FBC-E71D-4B89-B337-FBB7617CEB49}" type="slidenum">
              <a:rPr lang="ro-RO" smtClean="0"/>
              <a:pPr>
                <a:defRPr/>
              </a:pPr>
              <a:t>36</a:t>
            </a:fld>
            <a:endParaRPr lang="ro-RO"/>
          </a:p>
        </p:txBody>
      </p:sp>
      <p:sp>
        <p:nvSpPr>
          <p:cNvPr id="10" name="Rectangle 9"/>
          <p:cNvSpPr/>
          <p:nvPr/>
        </p:nvSpPr>
        <p:spPr>
          <a:xfrm>
            <a:off x="467544" y="901405"/>
            <a:ext cx="3766360" cy="1130183"/>
          </a:xfrm>
          <a:prstGeom prst="rect">
            <a:avLst/>
          </a:prstGeom>
          <a:solidFill>
            <a:srgbClr val="0070C0">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baseline="-25000" dirty="0"/>
          </a:p>
        </p:txBody>
      </p:sp>
      <p:sp>
        <p:nvSpPr>
          <p:cNvPr id="8" name="Rectangle 7"/>
          <p:cNvSpPr/>
          <p:nvPr/>
        </p:nvSpPr>
        <p:spPr>
          <a:xfrm>
            <a:off x="460229" y="1168634"/>
            <a:ext cx="3766360" cy="596867"/>
          </a:xfrm>
          <a:prstGeom prst="rect">
            <a:avLst/>
          </a:prstGeom>
          <a:solidFill>
            <a:srgbClr val="FF0000">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baseline="-25000" dirty="0"/>
          </a:p>
        </p:txBody>
      </p:sp>
      <p:sp>
        <p:nvSpPr>
          <p:cNvPr id="13" name="Rectangle 12"/>
          <p:cNvSpPr/>
          <p:nvPr/>
        </p:nvSpPr>
        <p:spPr>
          <a:xfrm>
            <a:off x="2476454" y="2673487"/>
            <a:ext cx="3766360" cy="1191159"/>
          </a:xfrm>
          <a:prstGeom prst="rect">
            <a:avLst/>
          </a:prstGeom>
          <a:solidFill>
            <a:srgbClr val="0070C0">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baseline="-25000" dirty="0"/>
          </a:p>
        </p:txBody>
      </p:sp>
      <p:sp>
        <p:nvSpPr>
          <p:cNvPr id="12" name="Rectangle 11"/>
          <p:cNvSpPr/>
          <p:nvPr/>
        </p:nvSpPr>
        <p:spPr>
          <a:xfrm>
            <a:off x="2469139" y="3068961"/>
            <a:ext cx="3766360" cy="389180"/>
          </a:xfrm>
          <a:prstGeom prst="rect">
            <a:avLst/>
          </a:prstGeom>
          <a:solidFill>
            <a:srgbClr val="FF0000">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baseline="-25000" dirty="0"/>
          </a:p>
        </p:txBody>
      </p:sp>
      <p:sp>
        <p:nvSpPr>
          <p:cNvPr id="17" name="Rectangle 16"/>
          <p:cNvSpPr/>
          <p:nvPr/>
        </p:nvSpPr>
        <p:spPr>
          <a:xfrm>
            <a:off x="4414590" y="4653137"/>
            <a:ext cx="3815188" cy="832260"/>
          </a:xfrm>
          <a:prstGeom prst="rect">
            <a:avLst/>
          </a:prstGeom>
          <a:solidFill>
            <a:srgbClr val="0070C0">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baseline="-25000" dirty="0"/>
          </a:p>
        </p:txBody>
      </p:sp>
      <p:sp>
        <p:nvSpPr>
          <p:cNvPr id="16" name="Rectangle 15"/>
          <p:cNvSpPr/>
          <p:nvPr/>
        </p:nvSpPr>
        <p:spPr>
          <a:xfrm>
            <a:off x="4407275" y="4926537"/>
            <a:ext cx="3815188" cy="288033"/>
          </a:xfrm>
          <a:prstGeom prst="rect">
            <a:avLst/>
          </a:prstGeom>
          <a:solidFill>
            <a:srgbClr val="FF0000">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baseline="-25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down)">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down)">
                                      <p:cBhvr>
                                        <p:cTn id="3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P spid="13" grpId="0" animBg="1"/>
      <p:bldP spid="12" grpId="0" animBg="1"/>
      <p:bldP spid="17" grpId="0" animBg="1"/>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33375"/>
            <a:ext cx="8229600" cy="5792788"/>
          </a:xfrm>
        </p:spPr>
        <p:txBody>
          <a:bodyPr rtlCol="0">
            <a:normAutofit/>
          </a:bodyPr>
          <a:lstStyle/>
          <a:p>
            <a:pPr marL="0" indent="0" algn="just" eaLnBrk="1" fontAlgn="auto" hangingPunct="1">
              <a:spcAft>
                <a:spcPts val="0"/>
              </a:spcAft>
              <a:buFont typeface="Arial" pitchFamily="34" charset="0"/>
              <a:buNone/>
              <a:defRPr/>
            </a:pPr>
            <a:r>
              <a:rPr lang="ro-RO" sz="1600" dirty="0" smtClean="0">
                <a:solidFill>
                  <a:schemeClr val="bg2">
                    <a:lumMod val="25000"/>
                  </a:schemeClr>
                </a:solidFill>
              </a:rPr>
              <a:t>	Potenţialul </a:t>
            </a:r>
            <a:r>
              <a:rPr lang="ro-RO" sz="1600" dirty="0">
                <a:solidFill>
                  <a:schemeClr val="bg2">
                    <a:lumMod val="25000"/>
                  </a:schemeClr>
                </a:solidFill>
              </a:rPr>
              <a:t>actual depinde strict de </a:t>
            </a:r>
            <a:r>
              <a:rPr lang="ro-RO" sz="1600" b="1" dirty="0">
                <a:solidFill>
                  <a:srgbClr val="0070C0"/>
                </a:solidFill>
              </a:rPr>
              <a:t>alegerea tipului de senzor </a:t>
            </a:r>
            <a:r>
              <a:rPr lang="ro-RO" sz="1600" dirty="0">
                <a:solidFill>
                  <a:schemeClr val="bg2">
                    <a:lumMod val="25000"/>
                  </a:schemeClr>
                </a:solidFill>
              </a:rPr>
              <a:t>pasiv (precum camere analogice sau digitale) sau activi (precum LiDAR sau RADAR), a </a:t>
            </a:r>
            <a:r>
              <a:rPr lang="ro-RO" sz="1600" b="1" dirty="0">
                <a:solidFill>
                  <a:srgbClr val="0070C0"/>
                </a:solidFill>
              </a:rPr>
              <a:t>sursei de informaţii</a:t>
            </a:r>
            <a:r>
              <a:rPr lang="ro-RO" sz="1600" dirty="0">
                <a:solidFill>
                  <a:schemeClr val="bg2">
                    <a:lumMod val="25000"/>
                  </a:schemeClr>
                </a:solidFill>
              </a:rPr>
              <a:t> precum RGB, pancromatic, IR apropiat, niveluri de intensitate, poziţie (X, Y), amplasarea senzorului determinată prin GPS sau aerotriangulaţie şi până la </a:t>
            </a:r>
            <a:r>
              <a:rPr lang="ro-RO" sz="1600" b="1" dirty="0">
                <a:solidFill>
                  <a:srgbClr val="0070C0"/>
                </a:solidFill>
              </a:rPr>
              <a:t>formatul</a:t>
            </a:r>
            <a:r>
              <a:rPr lang="ro-RO" sz="1600" dirty="0">
                <a:solidFill>
                  <a:schemeClr val="bg2">
                    <a:lumMod val="25000"/>
                  </a:schemeClr>
                </a:solidFill>
              </a:rPr>
              <a:t> final al datelor de la planuri analogice sau digitale la DEM-uri. </a:t>
            </a:r>
            <a:r>
              <a:rPr lang="ro-RO" sz="1600" dirty="0" smtClean="0">
                <a:solidFill>
                  <a:schemeClr val="bg2">
                    <a:lumMod val="25000"/>
                  </a:schemeClr>
                </a:solidFill>
              </a:rPr>
              <a:t>Pe </a:t>
            </a:r>
            <a:r>
              <a:rPr lang="ro-RO" sz="1600" dirty="0">
                <a:solidFill>
                  <a:schemeClr val="bg2">
                    <a:lumMod val="25000"/>
                  </a:schemeClr>
                </a:solidFill>
              </a:rPr>
              <a:t>baza </a:t>
            </a:r>
            <a:r>
              <a:rPr lang="ro-RO" sz="1600" dirty="0" smtClean="0">
                <a:solidFill>
                  <a:schemeClr val="bg2">
                    <a:lumMod val="25000"/>
                  </a:schemeClr>
                </a:solidFill>
              </a:rPr>
              <a:t>cunoştinţelor </a:t>
            </a:r>
            <a:r>
              <a:rPr lang="ro-RO" sz="1600" dirty="0">
                <a:solidFill>
                  <a:schemeClr val="bg2">
                    <a:lumMod val="25000"/>
                  </a:schemeClr>
                </a:solidFill>
              </a:rPr>
              <a:t>disponibile </a:t>
            </a:r>
            <a:r>
              <a:rPr lang="en-US" sz="1600" dirty="0" err="1" smtClean="0">
                <a:solidFill>
                  <a:schemeClr val="bg2">
                    <a:lumMod val="25000"/>
                  </a:schemeClr>
                </a:solidFill>
              </a:rPr>
              <a:t>referitoare</a:t>
            </a:r>
            <a:r>
              <a:rPr lang="en-US" sz="1600" dirty="0" smtClean="0">
                <a:solidFill>
                  <a:schemeClr val="bg2">
                    <a:lumMod val="25000"/>
                  </a:schemeClr>
                </a:solidFill>
              </a:rPr>
              <a:t> la</a:t>
            </a:r>
            <a:r>
              <a:rPr lang="ro-RO" sz="1600" dirty="0" smtClean="0">
                <a:solidFill>
                  <a:schemeClr val="bg2">
                    <a:lumMod val="25000"/>
                  </a:schemeClr>
                </a:solidFill>
              </a:rPr>
              <a:t> </a:t>
            </a:r>
            <a:r>
              <a:rPr lang="ro-RO" sz="1600" dirty="0">
                <a:solidFill>
                  <a:schemeClr val="bg2">
                    <a:lumMod val="25000"/>
                  </a:schemeClr>
                </a:solidFill>
              </a:rPr>
              <a:t>tehnologiile în cauză, se pot trage următoarele concluzii:</a:t>
            </a:r>
          </a:p>
          <a:p>
            <a:pPr marL="0" indent="0" eaLnBrk="1" fontAlgn="auto" hangingPunct="1">
              <a:spcAft>
                <a:spcPts val="0"/>
              </a:spcAft>
              <a:buFont typeface="Arial" pitchFamily="34" charset="0"/>
              <a:buNone/>
              <a:defRPr/>
            </a:pPr>
            <a:endParaRPr lang="ro-RO" dirty="0">
              <a:solidFill>
                <a:schemeClr val="tx1">
                  <a:lumMod val="50000"/>
                  <a:lumOff val="50000"/>
                </a:schemeClr>
              </a:solidFill>
            </a:endParaRPr>
          </a:p>
        </p:txBody>
      </p:sp>
      <p:sp>
        <p:nvSpPr>
          <p:cNvPr id="5" name="Footer Placeholder 4"/>
          <p:cNvSpPr>
            <a:spLocks noGrp="1"/>
          </p:cNvSpPr>
          <p:nvPr>
            <p:ph type="ftr" sz="quarter" idx="11"/>
          </p:nvPr>
        </p:nvSpPr>
        <p:spPr/>
        <p:txBody>
          <a:bodyPr/>
          <a:lstStyle/>
          <a:p>
            <a:pPr>
              <a:defRPr/>
            </a:pPr>
            <a:r>
              <a:rPr lang="en-US" dirty="0" smtClean="0"/>
              <a:t>v</a:t>
            </a:r>
            <a:r>
              <a:rPr lang="ro-RO" dirty="0" smtClean="0"/>
              <a:t>alidarea </a:t>
            </a:r>
            <a:r>
              <a:rPr lang="ro-RO" dirty="0"/>
              <a:t>SfM. </a:t>
            </a:r>
            <a:r>
              <a:rPr lang="en-US" dirty="0"/>
              <a:t>a</a:t>
            </a:r>
            <a:r>
              <a:rPr lang="ro-RO" dirty="0" smtClean="0"/>
              <a:t>naliză </a:t>
            </a:r>
            <a:r>
              <a:rPr lang="ro-RO" dirty="0" smtClean="0"/>
              <a:t>multicriterială</a:t>
            </a:r>
            <a:endParaRPr lang="ro-RO" dirty="0"/>
          </a:p>
        </p:txBody>
      </p:sp>
      <p:sp>
        <p:nvSpPr>
          <p:cNvPr id="4" name="Slide Number Placeholder 3"/>
          <p:cNvSpPr>
            <a:spLocks noGrp="1"/>
          </p:cNvSpPr>
          <p:nvPr>
            <p:ph type="sldNum" sz="quarter" idx="12"/>
          </p:nvPr>
        </p:nvSpPr>
        <p:spPr/>
        <p:txBody>
          <a:bodyPr/>
          <a:lstStyle/>
          <a:p>
            <a:pPr>
              <a:defRPr/>
            </a:pPr>
            <a:fld id="{14791447-1A43-47E5-BFB7-B9EABB455673}" type="slidenum">
              <a:rPr lang="ro-RO" smtClean="0"/>
              <a:pPr>
                <a:defRPr/>
              </a:pPr>
              <a:t>37</a:t>
            </a:fld>
            <a:endParaRPr lang="ro-RO"/>
          </a:p>
        </p:txBody>
      </p:sp>
      <p:pic>
        <p:nvPicPr>
          <p:cNvPr id="13314" name="Picture 2" descr="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59632" y="2169239"/>
            <a:ext cx="7067862" cy="417646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2" name="Oval 1"/>
          <p:cNvSpPr/>
          <p:nvPr/>
        </p:nvSpPr>
        <p:spPr>
          <a:xfrm>
            <a:off x="4297616" y="4631159"/>
            <a:ext cx="216024" cy="216024"/>
          </a:xfrm>
          <a:prstGeom prst="ellipse">
            <a:avLst/>
          </a:prstGeom>
          <a:solidFill>
            <a:srgbClr val="FF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7" name="Oval 6"/>
          <p:cNvSpPr/>
          <p:nvPr/>
        </p:nvSpPr>
        <p:spPr>
          <a:xfrm>
            <a:off x="4315032" y="4113455"/>
            <a:ext cx="216024" cy="216024"/>
          </a:xfrm>
          <a:prstGeom prst="ellipse">
            <a:avLst/>
          </a:prstGeom>
          <a:solidFill>
            <a:srgbClr val="FFC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8" name="Oval 7"/>
          <p:cNvSpPr/>
          <p:nvPr/>
        </p:nvSpPr>
        <p:spPr>
          <a:xfrm>
            <a:off x="4311264" y="3407023"/>
            <a:ext cx="216024" cy="216024"/>
          </a:xfrm>
          <a:prstGeom prst="ellipse">
            <a:avLst/>
          </a:prstGeom>
          <a:solidFill>
            <a:srgbClr val="0070C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9" name="Oval 8"/>
          <p:cNvSpPr/>
          <p:nvPr/>
        </p:nvSpPr>
        <p:spPr>
          <a:xfrm>
            <a:off x="4315032" y="2700591"/>
            <a:ext cx="216024" cy="216024"/>
          </a:xfrm>
          <a:prstGeom prst="ellipse">
            <a:avLst/>
          </a:prstGeom>
          <a:solidFill>
            <a:srgbClr val="92D0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0" name="Oval 9"/>
          <p:cNvSpPr/>
          <p:nvPr/>
        </p:nvSpPr>
        <p:spPr>
          <a:xfrm>
            <a:off x="4472696" y="4891895"/>
            <a:ext cx="216024" cy="216024"/>
          </a:xfrm>
          <a:prstGeom prst="ellipse">
            <a:avLst/>
          </a:prstGeom>
          <a:solidFill>
            <a:srgbClr val="FF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1" name="Oval 10"/>
          <p:cNvSpPr/>
          <p:nvPr/>
        </p:nvSpPr>
        <p:spPr>
          <a:xfrm>
            <a:off x="5463392" y="5409599"/>
            <a:ext cx="216024" cy="216024"/>
          </a:xfrm>
          <a:prstGeom prst="ellipse">
            <a:avLst/>
          </a:prstGeom>
          <a:solidFill>
            <a:srgbClr val="FFC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2" name="Oval 11"/>
          <p:cNvSpPr/>
          <p:nvPr/>
        </p:nvSpPr>
        <p:spPr>
          <a:xfrm>
            <a:off x="5926504" y="5652919"/>
            <a:ext cx="216024" cy="216024"/>
          </a:xfrm>
          <a:prstGeom prst="ellipse">
            <a:avLst/>
          </a:prstGeom>
          <a:solidFill>
            <a:srgbClr val="0070C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solidFill>
                <a:srgbClr val="0070C0"/>
              </a:solidFill>
            </a:endParaRPr>
          </a:p>
        </p:txBody>
      </p:sp>
      <p:sp>
        <p:nvSpPr>
          <p:cNvPr id="14" name="Oval 13"/>
          <p:cNvSpPr/>
          <p:nvPr/>
        </p:nvSpPr>
        <p:spPr>
          <a:xfrm>
            <a:off x="6385848" y="5913655"/>
            <a:ext cx="216024" cy="216024"/>
          </a:xfrm>
          <a:prstGeom prst="ellipse">
            <a:avLst/>
          </a:prstGeom>
          <a:solidFill>
            <a:srgbClr val="92D0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5" name="Oval 14"/>
          <p:cNvSpPr/>
          <p:nvPr/>
        </p:nvSpPr>
        <p:spPr>
          <a:xfrm>
            <a:off x="4153600" y="4878247"/>
            <a:ext cx="216024" cy="216024"/>
          </a:xfrm>
          <a:prstGeom prst="ellipse">
            <a:avLst/>
          </a:prstGeom>
          <a:solidFill>
            <a:srgbClr val="FF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6" name="Oval 15"/>
          <p:cNvSpPr/>
          <p:nvPr/>
        </p:nvSpPr>
        <p:spPr>
          <a:xfrm>
            <a:off x="4023232" y="4962407"/>
            <a:ext cx="216024" cy="216024"/>
          </a:xfrm>
          <a:prstGeom prst="ellipse">
            <a:avLst/>
          </a:prstGeom>
          <a:solidFill>
            <a:srgbClr val="0070C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7" name="Oval 16"/>
          <p:cNvSpPr/>
          <p:nvPr/>
        </p:nvSpPr>
        <p:spPr>
          <a:xfrm>
            <a:off x="3221264" y="5409599"/>
            <a:ext cx="216024" cy="216024"/>
          </a:xfrm>
          <a:prstGeom prst="ellipse">
            <a:avLst/>
          </a:prstGeom>
          <a:solidFill>
            <a:srgbClr val="92D0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8" name="Oval 17"/>
          <p:cNvSpPr/>
          <p:nvPr/>
        </p:nvSpPr>
        <p:spPr>
          <a:xfrm>
            <a:off x="2329872" y="5868943"/>
            <a:ext cx="216024" cy="216024"/>
          </a:xfrm>
          <a:prstGeom prst="ellipse">
            <a:avLst/>
          </a:prstGeom>
          <a:solidFill>
            <a:srgbClr val="FFC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500"/>
                                        <p:tgtEl>
                                          <p:spTgt spid="2"/>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heel(1)">
                                      <p:cBhvr>
                                        <p:cTn id="11" dur="500"/>
                                        <p:tgtEl>
                                          <p:spTgt spid="7"/>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heel(1)">
                                      <p:cBhvr>
                                        <p:cTn id="15" dur="500"/>
                                        <p:tgtEl>
                                          <p:spTgt spid="8"/>
                                        </p:tgtEl>
                                      </p:cBhvr>
                                    </p:animEffect>
                                  </p:childTnLst>
                                </p:cTn>
                              </p:par>
                            </p:childTnLst>
                          </p:cTn>
                        </p:par>
                        <p:par>
                          <p:cTn id="16" fill="hold">
                            <p:stCondLst>
                              <p:cond delay="1500"/>
                            </p:stCondLst>
                            <p:childTnLst>
                              <p:par>
                                <p:cTn id="17" presetID="21" presetClass="entr" presetSubtype="1"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1)">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heel(1)">
                                      <p:cBhvr>
                                        <p:cTn id="24" dur="500"/>
                                        <p:tgtEl>
                                          <p:spTgt spid="10"/>
                                        </p:tgtEl>
                                      </p:cBhvr>
                                    </p:animEffect>
                                  </p:childTnLst>
                                </p:cTn>
                              </p:par>
                            </p:childTnLst>
                          </p:cTn>
                        </p:par>
                        <p:par>
                          <p:cTn id="25" fill="hold">
                            <p:stCondLst>
                              <p:cond delay="500"/>
                            </p:stCondLst>
                            <p:childTnLst>
                              <p:par>
                                <p:cTn id="26" presetID="21" presetClass="entr" presetSubtype="1"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heel(1)">
                                      <p:cBhvr>
                                        <p:cTn id="28" dur="500"/>
                                        <p:tgtEl>
                                          <p:spTgt spid="11"/>
                                        </p:tgtEl>
                                      </p:cBhvr>
                                    </p:animEffect>
                                  </p:childTnLst>
                                </p:cTn>
                              </p:par>
                            </p:childTnLst>
                          </p:cTn>
                        </p:par>
                        <p:par>
                          <p:cTn id="29" fill="hold">
                            <p:stCondLst>
                              <p:cond delay="1000"/>
                            </p:stCondLst>
                            <p:childTnLst>
                              <p:par>
                                <p:cTn id="30" presetID="21" presetClass="entr" presetSubtype="1"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heel(1)">
                                      <p:cBhvr>
                                        <p:cTn id="32" dur="500"/>
                                        <p:tgtEl>
                                          <p:spTgt spid="12"/>
                                        </p:tgtEl>
                                      </p:cBhvr>
                                    </p:animEffect>
                                  </p:childTnLst>
                                </p:cTn>
                              </p:par>
                            </p:childTnLst>
                          </p:cTn>
                        </p:par>
                        <p:par>
                          <p:cTn id="33" fill="hold">
                            <p:stCondLst>
                              <p:cond delay="1500"/>
                            </p:stCondLst>
                            <p:childTnLst>
                              <p:par>
                                <p:cTn id="34" presetID="21" presetClass="entr" presetSubtype="1"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heel(1)">
                                      <p:cBhvr>
                                        <p:cTn id="36" dur="5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21" presetClass="entr" presetSubtype="1"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heel(1)">
                                      <p:cBhvr>
                                        <p:cTn id="41" dur="500"/>
                                        <p:tgtEl>
                                          <p:spTgt spid="15"/>
                                        </p:tgtEl>
                                      </p:cBhvr>
                                    </p:animEffect>
                                  </p:childTnLst>
                                </p:cTn>
                              </p:par>
                            </p:childTnLst>
                          </p:cTn>
                        </p:par>
                        <p:par>
                          <p:cTn id="42" fill="hold">
                            <p:stCondLst>
                              <p:cond delay="500"/>
                            </p:stCondLst>
                            <p:childTnLst>
                              <p:par>
                                <p:cTn id="43" presetID="21" presetClass="entr" presetSubtype="1"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heel(1)">
                                      <p:cBhvr>
                                        <p:cTn id="45" dur="500"/>
                                        <p:tgtEl>
                                          <p:spTgt spid="16"/>
                                        </p:tgtEl>
                                      </p:cBhvr>
                                    </p:animEffect>
                                  </p:childTnLst>
                                </p:cTn>
                              </p:par>
                            </p:childTnLst>
                          </p:cTn>
                        </p:par>
                        <p:par>
                          <p:cTn id="46" fill="hold">
                            <p:stCondLst>
                              <p:cond delay="1000"/>
                            </p:stCondLst>
                            <p:childTnLst>
                              <p:par>
                                <p:cTn id="47" presetID="21" presetClass="entr" presetSubtype="1"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heel(1)">
                                      <p:cBhvr>
                                        <p:cTn id="49" dur="500"/>
                                        <p:tgtEl>
                                          <p:spTgt spid="17"/>
                                        </p:tgtEl>
                                      </p:cBhvr>
                                    </p:animEffect>
                                  </p:childTnLst>
                                </p:cTn>
                              </p:par>
                            </p:childTnLst>
                          </p:cTn>
                        </p:par>
                        <p:par>
                          <p:cTn id="50" fill="hold">
                            <p:stCondLst>
                              <p:cond delay="1500"/>
                            </p:stCondLst>
                            <p:childTnLst>
                              <p:par>
                                <p:cTn id="51" presetID="21" presetClass="entr" presetSubtype="1"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wheel(1)">
                                      <p:cBhvr>
                                        <p:cTn id="5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8" grpId="0" animBg="1"/>
      <p:bldP spid="9" grpId="0" animBg="1"/>
      <p:bldP spid="10" grpId="0" animBg="1"/>
      <p:bldP spid="11" grpId="0" animBg="1"/>
      <p:bldP spid="12" grpId="0" animBg="1"/>
      <p:bldP spid="14" grpId="0" animBg="1"/>
      <p:bldP spid="15" grpId="0" animBg="1"/>
      <p:bldP spid="16" grpId="0" animBg="1"/>
      <p:bldP spid="17" grpId="0" animBg="1"/>
      <p:bldP spid="1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57200" y="0"/>
            <a:ext cx="8229600" cy="3357563"/>
          </a:xfrm>
          <a:prstGeom prst="rect">
            <a:avLst/>
          </a:prstGeom>
          <a:effectLst/>
        </p:spPr>
        <p:txBody>
          <a:bodyPr anchor="b"/>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marL="182880" fontAlgn="auto">
              <a:lnSpc>
                <a:spcPct val="100000"/>
              </a:lnSpc>
              <a:spcAft>
                <a:spcPts val="0"/>
              </a:spcAft>
              <a:defRPr/>
            </a:pPr>
            <a:r>
              <a:rPr lang="ro-RO" sz="3000" b="1" dirty="0" smtClean="0">
                <a:solidFill>
                  <a:srgbClr val="0070C0"/>
                </a:solidFill>
                <a:effectLst/>
              </a:rPr>
              <a:t>Produsele SfM</a:t>
            </a:r>
            <a:endParaRPr lang="ro-RO" sz="3000" b="1" dirty="0">
              <a:solidFill>
                <a:srgbClr val="0070C0"/>
              </a:solidFill>
            </a:endParaRPr>
          </a:p>
        </p:txBody>
      </p:sp>
      <p:sp>
        <p:nvSpPr>
          <p:cNvPr id="3" name="Slide Number Placeholder 2"/>
          <p:cNvSpPr>
            <a:spLocks noGrp="1"/>
          </p:cNvSpPr>
          <p:nvPr>
            <p:ph type="sldNum" sz="quarter" idx="12"/>
          </p:nvPr>
        </p:nvSpPr>
        <p:spPr/>
        <p:txBody>
          <a:bodyPr/>
          <a:lstStyle/>
          <a:p>
            <a:pPr>
              <a:defRPr/>
            </a:pPr>
            <a:fld id="{4ACC60D4-3EDB-4AEB-91E4-CBBA7968773A}" type="slidenum">
              <a:rPr lang="ro-RO" smtClean="0"/>
              <a:pPr>
                <a:defRPr/>
              </a:pPr>
              <a:t>38</a:t>
            </a:fld>
            <a:endParaRPr lang="ro-RO"/>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624359">
            <a:off x="1652559" y="-543150"/>
            <a:ext cx="3922653" cy="590541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360639">
            <a:off x="2694449" y="-66235"/>
            <a:ext cx="4003172" cy="602663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Content Placeholder 7"/>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rot="1299503">
            <a:off x="4135165" y="654840"/>
            <a:ext cx="3709446" cy="5587257"/>
          </a:xfr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Footer Placeholder 5"/>
          <p:cNvSpPr>
            <a:spLocks noGrp="1"/>
          </p:cNvSpPr>
          <p:nvPr>
            <p:ph type="ftr" sz="quarter" idx="11"/>
          </p:nvPr>
        </p:nvSpPr>
        <p:spPr/>
        <p:txBody>
          <a:bodyPr/>
          <a:lstStyle/>
          <a:p>
            <a:pPr>
              <a:defRPr/>
            </a:pPr>
            <a:r>
              <a:rPr lang="en-US" dirty="0"/>
              <a:t>p</a:t>
            </a:r>
            <a:r>
              <a:rPr lang="ro-RO" dirty="0" smtClean="0"/>
              <a:t>rodusele </a:t>
            </a:r>
            <a:r>
              <a:rPr lang="ro-RO" dirty="0" smtClean="0"/>
              <a:t>clasice ale SfM</a:t>
            </a:r>
            <a:endParaRPr lang="ro-RO" dirty="0"/>
          </a:p>
        </p:txBody>
      </p:sp>
      <p:sp>
        <p:nvSpPr>
          <p:cNvPr id="5" name="Slide Number Placeholder 4"/>
          <p:cNvSpPr>
            <a:spLocks noGrp="1"/>
          </p:cNvSpPr>
          <p:nvPr>
            <p:ph type="sldNum" sz="quarter" idx="12"/>
          </p:nvPr>
        </p:nvSpPr>
        <p:spPr/>
        <p:txBody>
          <a:bodyPr/>
          <a:lstStyle/>
          <a:p>
            <a:pPr>
              <a:defRPr/>
            </a:pPr>
            <a:fld id="{165C8053-A12D-49C0-ACCC-4608D53EA9CC}" type="slidenum">
              <a:rPr lang="ro-RO" smtClean="0"/>
              <a:pPr>
                <a:defRPr/>
              </a:pPr>
              <a:t>39</a:t>
            </a:fld>
            <a:endParaRPr lang="ro-RO"/>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t="2372" r="2478" b="3636"/>
          <a:stretch/>
        </p:blipFill>
        <p:spPr>
          <a:xfrm rot="5400000">
            <a:off x="1568146" y="-1087021"/>
            <a:ext cx="5976664" cy="8672003"/>
          </a:xfr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Footer Placeholder 3"/>
          <p:cNvSpPr>
            <a:spLocks noGrp="1"/>
          </p:cNvSpPr>
          <p:nvPr>
            <p:ph type="ftr" sz="quarter" idx="11"/>
          </p:nvPr>
        </p:nvSpPr>
        <p:spPr/>
        <p:txBody>
          <a:bodyPr/>
          <a:lstStyle/>
          <a:p>
            <a:pPr>
              <a:defRPr/>
            </a:pPr>
            <a:r>
              <a:rPr lang="en-US" dirty="0" smtClean="0"/>
              <a:t>p</a:t>
            </a:r>
            <a:r>
              <a:rPr lang="en-US" dirty="0" smtClean="0"/>
              <a:t>lan </a:t>
            </a:r>
            <a:r>
              <a:rPr lang="en-US" dirty="0" smtClean="0"/>
              <a:t>de </a:t>
            </a:r>
            <a:r>
              <a:rPr lang="en-US" dirty="0" err="1" smtClean="0"/>
              <a:t>situatie</a:t>
            </a:r>
            <a:r>
              <a:rPr lang="en-US" dirty="0" smtClean="0"/>
              <a:t> ST</a:t>
            </a:r>
            <a:endParaRPr lang="ro-RO" dirty="0"/>
          </a:p>
        </p:txBody>
      </p:sp>
      <p:sp>
        <p:nvSpPr>
          <p:cNvPr id="5" name="Slide Number Placeholder 4"/>
          <p:cNvSpPr>
            <a:spLocks noGrp="1"/>
          </p:cNvSpPr>
          <p:nvPr>
            <p:ph type="sldNum" sz="quarter" idx="12"/>
          </p:nvPr>
        </p:nvSpPr>
        <p:spPr/>
        <p:txBody>
          <a:bodyPr/>
          <a:lstStyle/>
          <a:p>
            <a:pPr>
              <a:defRPr/>
            </a:pPr>
            <a:fld id="{443997D6-2865-4150-BC1F-F2B6A166D920}" type="slidenum">
              <a:rPr lang="ro-RO" smtClean="0"/>
              <a:pPr>
                <a:defRPr/>
              </a:pPr>
              <a:t>40</a:t>
            </a:fld>
            <a:endParaRPr lang="ro-RO"/>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a:defRPr/>
            </a:pPr>
            <a:r>
              <a:rPr lang="en-US" dirty="0"/>
              <a:t>p</a:t>
            </a:r>
            <a:r>
              <a:rPr lang="en-US" dirty="0" smtClean="0"/>
              <a:t>lan </a:t>
            </a:r>
            <a:r>
              <a:rPr lang="en-US" dirty="0" smtClean="0"/>
              <a:t>de </a:t>
            </a:r>
            <a:r>
              <a:rPr lang="en-US" dirty="0" err="1" smtClean="0"/>
              <a:t>situatie</a:t>
            </a:r>
            <a:r>
              <a:rPr lang="en-US" dirty="0" smtClean="0"/>
              <a:t> </a:t>
            </a:r>
            <a:r>
              <a:rPr lang="en-US" dirty="0" err="1" smtClean="0"/>
              <a:t>SfM</a:t>
            </a:r>
            <a:endParaRPr lang="ro-RO" dirty="0"/>
          </a:p>
        </p:txBody>
      </p:sp>
      <p:sp>
        <p:nvSpPr>
          <p:cNvPr id="5" name="Slide Number Placeholder 4"/>
          <p:cNvSpPr>
            <a:spLocks noGrp="1"/>
          </p:cNvSpPr>
          <p:nvPr>
            <p:ph type="sldNum" sz="quarter" idx="12"/>
          </p:nvPr>
        </p:nvSpPr>
        <p:spPr/>
        <p:txBody>
          <a:bodyPr/>
          <a:lstStyle/>
          <a:p>
            <a:pPr>
              <a:defRPr/>
            </a:pPr>
            <a:fld id="{E2AB15A3-40E3-4BCA-914C-5A980D7FF4F9}" type="slidenum">
              <a:rPr lang="ro-RO" smtClean="0"/>
              <a:pPr>
                <a:defRPr/>
              </a:pPr>
              <a:t>41</a:t>
            </a:fld>
            <a:endParaRPr lang="ro-RO"/>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2372" r="2885" b="3771"/>
          <a:stretch/>
        </p:blipFill>
        <p:spPr>
          <a:xfrm rot="5400000">
            <a:off x="1644618" y="-1010547"/>
            <a:ext cx="5904657" cy="859106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a:defRPr/>
            </a:pPr>
            <a:r>
              <a:rPr lang="en-US" dirty="0"/>
              <a:t>p</a:t>
            </a:r>
            <a:r>
              <a:rPr lang="en-US" dirty="0" smtClean="0"/>
              <a:t>lan </a:t>
            </a:r>
            <a:r>
              <a:rPr lang="en-US" dirty="0" smtClean="0"/>
              <a:t>de </a:t>
            </a:r>
            <a:r>
              <a:rPr lang="en-US" dirty="0" err="1" smtClean="0"/>
              <a:t>situatie</a:t>
            </a:r>
            <a:r>
              <a:rPr lang="en-US" dirty="0" smtClean="0"/>
              <a:t> </a:t>
            </a:r>
            <a:r>
              <a:rPr lang="en-US" dirty="0" err="1" smtClean="0"/>
              <a:t>comparativ</a:t>
            </a:r>
            <a:endParaRPr lang="ro-RO" dirty="0"/>
          </a:p>
        </p:txBody>
      </p:sp>
      <p:sp>
        <p:nvSpPr>
          <p:cNvPr id="5" name="Slide Number Placeholder 4"/>
          <p:cNvSpPr>
            <a:spLocks noGrp="1"/>
          </p:cNvSpPr>
          <p:nvPr>
            <p:ph type="sldNum" sz="quarter" idx="12"/>
          </p:nvPr>
        </p:nvSpPr>
        <p:spPr/>
        <p:txBody>
          <a:bodyPr/>
          <a:lstStyle/>
          <a:p>
            <a:pPr>
              <a:defRPr/>
            </a:pPr>
            <a:fld id="{6A5BDBFE-4FF5-4861-A387-1E229177181B}" type="slidenum">
              <a:rPr lang="ro-RO" smtClean="0"/>
              <a:pPr>
                <a:defRPr/>
              </a:pPr>
              <a:t>42</a:t>
            </a:fld>
            <a:endParaRPr lang="ro-RO"/>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2507" r="2682" b="3770"/>
          <a:stretch/>
        </p:blipFill>
        <p:spPr>
          <a:xfrm rot="5400000">
            <a:off x="1659782" y="-1067394"/>
            <a:ext cx="5904658" cy="856073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492896"/>
            <a:ext cx="8229600" cy="5794375"/>
          </a:xfrm>
        </p:spPr>
        <p:txBody>
          <a:bodyPr rtlCol="0">
            <a:normAutofit/>
          </a:bodyPr>
          <a:lstStyle/>
          <a:p>
            <a:pPr marL="0" indent="0" algn="just" eaLnBrk="1" fontAlgn="auto" hangingPunct="1">
              <a:spcAft>
                <a:spcPts val="0"/>
              </a:spcAft>
              <a:buFont typeface="Arial" pitchFamily="34" charset="0"/>
              <a:buNone/>
              <a:defRPr/>
            </a:pPr>
            <a:r>
              <a:rPr lang="ro-RO" sz="1600" dirty="0" smtClean="0">
                <a:solidFill>
                  <a:schemeClr val="bg2">
                    <a:lumMod val="25000"/>
                  </a:schemeClr>
                </a:solidFill>
              </a:rPr>
              <a:t>	Principalul </a:t>
            </a:r>
            <a:r>
              <a:rPr lang="ro-RO" sz="1600" dirty="0">
                <a:solidFill>
                  <a:schemeClr val="bg2">
                    <a:lumMod val="25000"/>
                  </a:schemeClr>
                </a:solidFill>
              </a:rPr>
              <a:t>avantaj </a:t>
            </a:r>
            <a:r>
              <a:rPr lang="ro-RO" sz="1600" dirty="0" smtClean="0">
                <a:solidFill>
                  <a:schemeClr val="bg2">
                    <a:lumMod val="25000"/>
                  </a:schemeClr>
                </a:solidFill>
              </a:rPr>
              <a:t>îl </a:t>
            </a:r>
            <a:r>
              <a:rPr lang="ro-RO" sz="1600" dirty="0">
                <a:solidFill>
                  <a:schemeClr val="bg2">
                    <a:lumMod val="25000"/>
                  </a:schemeClr>
                </a:solidFill>
              </a:rPr>
              <a:t>reprezintă </a:t>
            </a:r>
            <a:r>
              <a:rPr lang="ro-RO" sz="1600" b="1" dirty="0">
                <a:solidFill>
                  <a:srgbClr val="0070C0"/>
                </a:solidFill>
              </a:rPr>
              <a:t>capacitatea de a determina analitic</a:t>
            </a:r>
            <a:r>
              <a:rPr lang="ro-RO" sz="1600" dirty="0">
                <a:solidFill>
                  <a:schemeClr val="bg2">
                    <a:lumMod val="25000"/>
                  </a:schemeClr>
                </a:solidFill>
              </a:rPr>
              <a:t> unele detalii ale terenului, fără a mai interveni capacitatea de memorare a operatorului, a capacităţii de redare a desenatorului sau subiectivitatea tehnicianului care manevrează prisma. Însă </a:t>
            </a:r>
            <a:r>
              <a:rPr lang="ro-RO" sz="1600" dirty="0" smtClean="0">
                <a:solidFill>
                  <a:schemeClr val="bg2">
                    <a:lumMod val="25000"/>
                  </a:schemeClr>
                </a:solidFill>
              </a:rPr>
              <a:t>nu </a:t>
            </a:r>
            <a:r>
              <a:rPr lang="ro-RO" sz="1600" dirty="0">
                <a:solidFill>
                  <a:schemeClr val="bg2">
                    <a:lumMod val="25000"/>
                  </a:schemeClr>
                </a:solidFill>
              </a:rPr>
              <a:t>aici se opresc posibilităţile de analiză şi extragere de noi </a:t>
            </a:r>
            <a:r>
              <a:rPr lang="ro-RO" sz="1600" dirty="0" smtClean="0">
                <a:solidFill>
                  <a:schemeClr val="bg2">
                    <a:lumMod val="25000"/>
                  </a:schemeClr>
                </a:solidFill>
              </a:rPr>
              <a:t>date.</a:t>
            </a:r>
            <a:endParaRPr lang="ro-RO" sz="1600" dirty="0">
              <a:solidFill>
                <a:schemeClr val="bg2">
                  <a:lumMod val="25000"/>
                </a:schemeClr>
              </a:solidFill>
            </a:endParaRPr>
          </a:p>
        </p:txBody>
      </p:sp>
      <p:sp>
        <p:nvSpPr>
          <p:cNvPr id="5" name="Footer Placeholder 4"/>
          <p:cNvSpPr>
            <a:spLocks noGrp="1"/>
          </p:cNvSpPr>
          <p:nvPr>
            <p:ph type="ftr" sz="quarter" idx="11"/>
          </p:nvPr>
        </p:nvSpPr>
        <p:spPr/>
        <p:txBody>
          <a:bodyPr/>
          <a:lstStyle/>
          <a:p>
            <a:pPr>
              <a:defRPr/>
            </a:pPr>
            <a:r>
              <a:rPr lang="en-US" dirty="0" smtClean="0"/>
              <a:t>p</a:t>
            </a:r>
            <a:r>
              <a:rPr lang="ro-RO" dirty="0" smtClean="0"/>
              <a:t>rodusele </a:t>
            </a:r>
            <a:r>
              <a:rPr lang="ro-RO" dirty="0" smtClean="0"/>
              <a:t>alternative </a:t>
            </a:r>
            <a:r>
              <a:rPr lang="ro-RO" dirty="0"/>
              <a:t>ale </a:t>
            </a:r>
            <a:r>
              <a:rPr lang="ro-RO" dirty="0" smtClean="0"/>
              <a:t>SfM</a:t>
            </a:r>
            <a:endParaRPr lang="ro-RO" dirty="0"/>
          </a:p>
        </p:txBody>
      </p:sp>
      <p:sp>
        <p:nvSpPr>
          <p:cNvPr id="4" name="Slide Number Placeholder 3"/>
          <p:cNvSpPr>
            <a:spLocks noGrp="1"/>
          </p:cNvSpPr>
          <p:nvPr>
            <p:ph type="sldNum" sz="quarter" idx="12"/>
          </p:nvPr>
        </p:nvSpPr>
        <p:spPr/>
        <p:txBody>
          <a:bodyPr/>
          <a:lstStyle/>
          <a:p>
            <a:pPr>
              <a:defRPr/>
            </a:pPr>
            <a:fld id="{9809FB78-B7B4-403C-A161-B541DD4029B5}" type="slidenum">
              <a:rPr lang="ro-RO" smtClean="0"/>
              <a:pPr>
                <a:defRPr/>
              </a:pPr>
              <a:t>43</a:t>
            </a:fld>
            <a:endParaRPr lang="ro-RO"/>
          </a:p>
        </p:txBody>
      </p:sp>
      <p:sp>
        <p:nvSpPr>
          <p:cNvPr id="46083"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o-RO"/>
          </a:p>
        </p:txBody>
      </p:sp>
      <p:pic>
        <p:nvPicPr>
          <p:cNvPr id="19461" name="Picture 5" descr="C:\Users\John\Desktop\Image_81"/>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rot="16200000">
            <a:off x="3370364" y="-800546"/>
            <a:ext cx="2403276" cy="417646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46085"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68313" y="3760974"/>
            <a:ext cx="8280151" cy="2789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US" dirty="0" err="1" smtClean="0"/>
              <a:t>ilustrare</a:t>
            </a:r>
            <a:r>
              <a:rPr lang="en-US" dirty="0" smtClean="0"/>
              <a:t> </a:t>
            </a:r>
            <a:r>
              <a:rPr lang="en-US" dirty="0" err="1" smtClean="0"/>
              <a:t>comparativa</a:t>
            </a:r>
            <a:r>
              <a:rPr lang="en-US" dirty="0" smtClean="0"/>
              <a:t> TIN ST/ TIN </a:t>
            </a:r>
            <a:r>
              <a:rPr lang="en-US" dirty="0" err="1" smtClean="0"/>
              <a:t>SfM</a:t>
            </a:r>
            <a:endParaRPr lang="ro-RO" dirty="0"/>
          </a:p>
        </p:txBody>
      </p:sp>
      <p:sp>
        <p:nvSpPr>
          <p:cNvPr id="3" name="Slide Number Placeholder 2"/>
          <p:cNvSpPr>
            <a:spLocks noGrp="1"/>
          </p:cNvSpPr>
          <p:nvPr>
            <p:ph type="sldNum" sz="quarter" idx="12"/>
          </p:nvPr>
        </p:nvSpPr>
        <p:spPr/>
        <p:txBody>
          <a:bodyPr/>
          <a:lstStyle/>
          <a:p>
            <a:pPr>
              <a:defRPr/>
            </a:pPr>
            <a:fld id="{E2599C09-66E8-4B23-AD08-2CB9B5E37AFD}" type="slidenum">
              <a:rPr lang="ro-RO" smtClean="0"/>
              <a:pPr>
                <a:defRPr/>
              </a:pPr>
              <a:t>44</a:t>
            </a:fld>
            <a:endParaRPr lang="ro-RO"/>
          </a:p>
        </p:txBody>
      </p:sp>
      <p:pic>
        <p:nvPicPr>
          <p:cNvPr id="6" name="test.swf"/>
          <p:cNvPicPr>
            <a:picLocks noRot="1" noChangeAspect="1"/>
          </p:cNvPicPr>
          <p:nvPr>
            <a:videoFile r:link="rId1"/>
          </p:nvPr>
        </p:nvPicPr>
        <p:blipFill>
          <a:blip r:embed="rId3"/>
          <a:stretch>
            <a:fillRect/>
          </a:stretch>
        </p:blipFill>
        <p:spPr>
          <a:xfrm>
            <a:off x="755576" y="476672"/>
            <a:ext cx="7560840" cy="5670630"/>
          </a:xfrm>
          <a:prstGeom prst="rect">
            <a:avLst/>
          </a:prstGeom>
          <a:solidFill>
            <a:srgbClr val="FFFFFF">
              <a:shade val="85000"/>
            </a:srgbClr>
          </a:solidFill>
          <a:ln w="88900" cap="sq">
            <a:solidFill>
              <a:srgbClr val="FFFFFF"/>
            </a:solidFill>
            <a:prstDash val="solid"/>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4"/>
          <p:cNvSpPr>
            <a:spLocks noGrp="1"/>
          </p:cNvSpPr>
          <p:nvPr>
            <p:ph type="ftr" sz="quarter" idx="11"/>
          </p:nvPr>
        </p:nvSpPr>
        <p:spPr/>
        <p:txBody>
          <a:bodyPr/>
          <a:lstStyle/>
          <a:p>
            <a:pPr>
              <a:defRPr/>
            </a:pPr>
            <a:r>
              <a:rPr lang="en-US" dirty="0" smtClean="0"/>
              <a:t>model final</a:t>
            </a:r>
            <a:endParaRPr lang="ro-RO" dirty="0"/>
          </a:p>
        </p:txBody>
      </p:sp>
      <p:sp>
        <p:nvSpPr>
          <p:cNvPr id="3" name="Slide Number Placeholder 2"/>
          <p:cNvSpPr>
            <a:spLocks noGrp="1"/>
          </p:cNvSpPr>
          <p:nvPr>
            <p:ph type="sldNum" sz="quarter" idx="12"/>
          </p:nvPr>
        </p:nvSpPr>
        <p:spPr/>
        <p:txBody>
          <a:bodyPr/>
          <a:lstStyle/>
          <a:p>
            <a:pPr>
              <a:defRPr/>
            </a:pPr>
            <a:fld id="{D26B8EDB-4EBB-4B4E-85DE-305C1F06AE03}" type="slidenum">
              <a:rPr lang="ro-RO" smtClean="0"/>
              <a:pPr>
                <a:defRPr/>
              </a:pPr>
              <a:t>45</a:t>
            </a:fld>
            <a:endParaRPr lang="ro-RO"/>
          </a:p>
        </p:txBody>
      </p:sp>
      <p:pic>
        <p:nvPicPr>
          <p:cNvPr id="4" name="baraj.swf"/>
          <p:cNvPicPr>
            <a:picLocks noRot="1" noChangeAspect="1"/>
          </p:cNvPicPr>
          <p:nvPr>
            <a:videoFile r:link="rId1"/>
          </p:nvPr>
        </p:nvPicPr>
        <p:blipFill>
          <a:blip r:embed="rId3"/>
          <a:stretch>
            <a:fillRect/>
          </a:stretch>
        </p:blipFill>
        <p:spPr>
          <a:xfrm>
            <a:off x="899592" y="620688"/>
            <a:ext cx="7296811" cy="5472608"/>
          </a:xfrm>
          <a:prstGeom prst="rect">
            <a:avLst/>
          </a:prstGeom>
          <a:solidFill>
            <a:srgbClr val="FFFFFF">
              <a:shade val="85000"/>
            </a:srgbClr>
          </a:solidFill>
          <a:ln w="88900" cap="sq">
            <a:solidFill>
              <a:srgbClr val="FFFFFF"/>
            </a:solidFill>
            <a:prstDash val="solid"/>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979</TotalTime>
  <Words>453</Words>
  <Application>Microsoft Office PowerPoint</Application>
  <PresentationFormat>On-screen Show (4:3)</PresentationFormat>
  <Paragraphs>290</Paragraphs>
  <Slides>45</Slides>
  <Notes>2</Notes>
  <HiddenSlides>0</HiddenSlides>
  <MMClips>2</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45</vt:i4>
      </vt:variant>
    </vt:vector>
  </HeadingPairs>
  <TitlesOfParts>
    <vt:vector size="51" baseType="lpstr">
      <vt:lpstr>Arial</vt:lpstr>
      <vt:lpstr>Courier New</vt:lpstr>
      <vt:lpstr>Calibri</vt:lpstr>
      <vt:lpstr>Century Gothic</vt:lpstr>
      <vt:lpstr>Executive</vt:lpstr>
      <vt:lpstr>Microsoft Equation 3.0</vt:lpstr>
      <vt:lpstr>PowerPoint Presentation</vt:lpstr>
      <vt:lpstr>PowerPoint Presentation</vt:lpstr>
      <vt:lpstr>Structuri din Mişcare  </vt:lpstr>
      <vt:lpstr>PowerPoint Presentation</vt:lpstr>
      <vt:lpstr>Introducere în SfM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Structuri din Mişcare  utilizate în monitorizarea cnstrucţiilor hidrotehnice</dc:title>
  <dc:creator>John</dc:creator>
  <cp:lastModifiedBy>PC15</cp:lastModifiedBy>
  <cp:revision>121</cp:revision>
  <cp:lastPrinted>2012-07-10T16:40:30Z</cp:lastPrinted>
  <dcterms:created xsi:type="dcterms:W3CDTF">2012-07-05T18:30:53Z</dcterms:created>
  <dcterms:modified xsi:type="dcterms:W3CDTF">2012-10-12T02:12:33Z</dcterms:modified>
</cp:coreProperties>
</file>