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61" r:id="rId3"/>
    <p:sldId id="288" r:id="rId4"/>
    <p:sldId id="289" r:id="rId5"/>
    <p:sldId id="290" r:id="rId6"/>
    <p:sldId id="291" r:id="rId7"/>
    <p:sldId id="294" r:id="rId8"/>
    <p:sldId id="292" r:id="rId9"/>
    <p:sldId id="293" r:id="rId10"/>
    <p:sldId id="295" r:id="rId11"/>
    <p:sldId id="296" r:id="rId12"/>
    <p:sldId id="297" r:id="rId13"/>
    <p:sldId id="298" r:id="rId14"/>
    <p:sldId id="299" r:id="rId15"/>
    <p:sldId id="300" r:id="rId16"/>
    <p:sldId id="26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14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C5678-EE20-4FA5-88E2-6E0BD67A2E26}" type="datetime1">
              <a:rPr lang="en-US" smtClean="0"/>
              <a:t>10/11/12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738E-8962-435F-8C43-147B8DD7E819}" type="datetime1">
              <a:rPr lang="en-US" smtClean="0"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AEA93-55E7-4DA9-90C2-089A26EEFEC4}" type="datetime1">
              <a:rPr lang="en-US" smtClean="0"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10/11/12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B24-CE78-465C-A726-91D0868FA48F}" type="datetime1">
              <a:rPr lang="en-US" smtClean="0"/>
              <a:t>10/11/12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AADF0-1749-4E8B-9691-B44A5F8C0895}" type="datetime1">
              <a:rPr lang="en-US" smtClean="0"/>
              <a:t>10/11/12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F628A-A867-4937-BBE5-207DB6F9C51A}" type="datetime1">
              <a:rPr lang="en-US" smtClean="0"/>
              <a:t>10/11/12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BB94-68E6-4675-A946-F1C5994EDBD7}" type="datetime1">
              <a:rPr lang="en-US" smtClean="0"/>
              <a:t>10/11/12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8377-21E3-4835-B75D-4E2847E2750F}" type="datetime1">
              <a:rPr lang="en-US" smtClean="0"/>
              <a:t>10/11/12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1B39-B140-43FE-96DB-472A2B59CE7C}" type="datetime1">
              <a:rPr lang="en-US" smtClean="0"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00BB2-27C5-458B-ABCE-839C88CF47CE}" type="datetime1">
              <a:rPr lang="en-US" smtClean="0"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0C4986D-6BE9-4264-908F-02DB36FD8D6C}" type="datetime1">
              <a:rPr lang="en-US" smtClean="0"/>
              <a:t>10/11/12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68600"/>
            <a:ext cx="7772400" cy="1791212"/>
          </a:xfrm>
        </p:spPr>
        <p:txBody>
          <a:bodyPr/>
          <a:lstStyle/>
          <a:p>
            <a:r>
              <a:rPr lang="en-US" sz="4000" dirty="0" err="1"/>
              <a:t>Servicii</a:t>
            </a:r>
            <a:r>
              <a:rPr lang="en-US" sz="4000" dirty="0"/>
              <a:t> </a:t>
            </a:r>
            <a:r>
              <a:rPr lang="en-US" sz="4000" dirty="0" smtClean="0"/>
              <a:t>web de </a:t>
            </a:r>
            <a:r>
              <a:rPr lang="en-US" sz="4000" dirty="0" err="1"/>
              <a:t>procesare</a:t>
            </a:r>
            <a:r>
              <a:rPr lang="en-US" sz="4000" dirty="0"/>
              <a:t> a </a:t>
            </a:r>
            <a:r>
              <a:rPr lang="en-US" sz="4000" dirty="0" err="1"/>
              <a:t>datelor</a:t>
            </a:r>
            <a:r>
              <a:rPr lang="en-US" sz="4000" dirty="0"/>
              <a:t> </a:t>
            </a:r>
            <a:r>
              <a:rPr lang="en-US" sz="4000" dirty="0" err="1"/>
              <a:t>geospațiale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71076"/>
            <a:ext cx="6400800" cy="1686924"/>
          </a:xfrm>
        </p:spPr>
        <p:txBody>
          <a:bodyPr>
            <a:normAutofit/>
          </a:bodyPr>
          <a:lstStyle/>
          <a:p>
            <a:r>
              <a:rPr lang="en-US" dirty="0" err="1">
                <a:latin typeface="Palatino"/>
                <a:cs typeface="Palatino"/>
              </a:rPr>
              <a:t>Vasile</a:t>
            </a:r>
            <a:r>
              <a:rPr lang="en-US" dirty="0">
                <a:latin typeface="Palatino"/>
                <a:cs typeface="Palatino"/>
              </a:rPr>
              <a:t> </a:t>
            </a:r>
            <a:r>
              <a:rPr lang="en-US" dirty="0" err="1" smtClean="0">
                <a:latin typeface="Palatino"/>
                <a:cs typeface="Palatino"/>
              </a:rPr>
              <a:t>Crăciunescu</a:t>
            </a:r>
            <a:endParaRPr lang="en-US" dirty="0" smtClean="0">
              <a:latin typeface="Palatino"/>
              <a:cs typeface="Palatino"/>
            </a:endParaRPr>
          </a:p>
          <a:p>
            <a:endParaRPr lang="en-US" baseline="30000" dirty="0" smtClean="0">
              <a:latin typeface="Palatino"/>
              <a:cs typeface="Palatino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69" y="127000"/>
            <a:ext cx="5497822" cy="31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107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Introducere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Web </a:t>
            </a:r>
            <a:r>
              <a:rPr lang="en-US" dirty="0"/>
              <a:t>Processing </a:t>
            </a:r>
            <a:r>
              <a:rPr lang="en-US" dirty="0" smtClean="0"/>
              <a:t>Service (WPS)</a:t>
            </a:r>
          </a:p>
          <a:p>
            <a:r>
              <a:rPr lang="en-US" dirty="0" smtClean="0"/>
              <a:t>Open Geospatial Consortium (OGC)</a:t>
            </a:r>
            <a:endParaRPr lang="en-US" dirty="0" smtClean="0"/>
          </a:p>
          <a:p>
            <a:r>
              <a:rPr lang="en-US" dirty="0"/>
              <a:t>v</a:t>
            </a:r>
            <a:r>
              <a:rPr lang="en-US" dirty="0" smtClean="0"/>
              <a:t>. 0.4.0 2005</a:t>
            </a:r>
          </a:p>
          <a:p>
            <a:r>
              <a:rPr lang="en-US" dirty="0" smtClean="0"/>
              <a:t>v. 1.0.0 2007</a:t>
            </a:r>
          </a:p>
          <a:p>
            <a:r>
              <a:rPr lang="en-US" dirty="0" smtClean="0"/>
              <a:t>WPS: Standard </a:t>
            </a:r>
            <a:r>
              <a:rPr lang="en-US" dirty="0"/>
              <a:t>care </a:t>
            </a:r>
            <a:r>
              <a:rPr lang="en-US" dirty="0" err="1"/>
              <a:t>defineste</a:t>
            </a:r>
            <a:r>
              <a:rPr lang="en-US" dirty="0"/>
              <a:t> cum </a:t>
            </a:r>
            <a:r>
              <a:rPr lang="en-US" dirty="0" err="1" smtClean="0"/>
              <a:t>modele</a:t>
            </a:r>
            <a:r>
              <a:rPr lang="en-US" dirty="0" smtClean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 smtClean="0"/>
              <a:t>calcule</a:t>
            </a:r>
            <a:r>
              <a:rPr lang="en-US" dirty="0" smtClean="0"/>
              <a:t> </a:t>
            </a:r>
            <a:r>
              <a:rPr lang="en-US" dirty="0"/>
              <a:t>cu </a:t>
            </a:r>
            <a:r>
              <a:rPr lang="en-US" dirty="0" err="1"/>
              <a:t>dimensiune</a:t>
            </a:r>
            <a:r>
              <a:rPr lang="en-US" dirty="0"/>
              <a:t> </a:t>
            </a:r>
            <a:r>
              <a:rPr lang="en-US" dirty="0" err="1" smtClean="0"/>
              <a:t>geospatiala</a:t>
            </a:r>
            <a:r>
              <a:rPr lang="en-US" dirty="0" smtClean="0"/>
              <a:t> (</a:t>
            </a:r>
            <a:r>
              <a:rPr lang="en-US" dirty="0" err="1" smtClean="0"/>
              <a:t>numite</a:t>
            </a:r>
            <a:r>
              <a:rPr lang="en-US" dirty="0" smtClean="0"/>
              <a:t> </a:t>
            </a:r>
            <a:r>
              <a:rPr lang="en-US" dirty="0" err="1" smtClean="0"/>
              <a:t>procese</a:t>
            </a:r>
            <a:r>
              <a:rPr lang="en-US" dirty="0" smtClean="0"/>
              <a:t>) </a:t>
            </a:r>
            <a:r>
              <a:rPr lang="en-US" dirty="0"/>
              <a:t>pot fi </a:t>
            </a:r>
            <a:r>
              <a:rPr lang="en-US" dirty="0" err="1"/>
              <a:t>descoperite</a:t>
            </a:r>
            <a:r>
              <a:rPr lang="en-US" dirty="0"/>
              <a:t> </a:t>
            </a:r>
            <a:r>
              <a:rPr lang="en-US" dirty="0" err="1"/>
              <a:t>si</a:t>
            </a:r>
            <a:r>
              <a:rPr lang="en-US" dirty="0"/>
              <a:t> </a:t>
            </a:r>
            <a:r>
              <a:rPr lang="en-US" dirty="0" err="1"/>
              <a:t>executate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intermediul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arhitecturi</a:t>
            </a:r>
            <a:r>
              <a:rPr lang="en-US" dirty="0"/>
              <a:t> software </a:t>
            </a:r>
            <a:r>
              <a:rPr lang="en-US" dirty="0" err="1"/>
              <a:t>bazate</a:t>
            </a:r>
            <a:r>
              <a:rPr lang="en-US" dirty="0"/>
              <a:t>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servicii</a:t>
            </a:r>
            <a:r>
              <a:rPr lang="en-US" dirty="0"/>
              <a:t> (SOA), </a:t>
            </a:r>
            <a:r>
              <a:rPr lang="en-US" dirty="0" err="1"/>
              <a:t>folosind</a:t>
            </a:r>
            <a:r>
              <a:rPr lang="en-US" dirty="0"/>
              <a:t> </a:t>
            </a:r>
            <a:r>
              <a:rPr lang="en-US" dirty="0" err="1"/>
              <a:t>instante</a:t>
            </a:r>
            <a:r>
              <a:rPr lang="en-US" dirty="0"/>
              <a:t> </a:t>
            </a:r>
            <a:r>
              <a:rPr lang="en-US" dirty="0" err="1"/>
              <a:t>expuse</a:t>
            </a:r>
            <a:r>
              <a:rPr lang="en-US" dirty="0"/>
              <a:t> </a:t>
            </a:r>
            <a:r>
              <a:rPr lang="en-US" dirty="0" err="1"/>
              <a:t>catre</a:t>
            </a:r>
            <a:r>
              <a:rPr lang="en-US" dirty="0"/>
              <a:t> </a:t>
            </a:r>
            <a:r>
              <a:rPr lang="en-US" dirty="0" err="1"/>
              <a:t>protocoale</a:t>
            </a:r>
            <a:r>
              <a:rPr lang="en-US" dirty="0"/>
              <a:t> </a:t>
            </a:r>
            <a:r>
              <a:rPr lang="en-US" dirty="0" smtClean="0"/>
              <a:t>gen </a:t>
            </a:r>
            <a:r>
              <a:rPr lang="en-US" dirty="0"/>
              <a:t>HTTP-GET, HTTP-POST </a:t>
            </a:r>
            <a:r>
              <a:rPr lang="en-US" dirty="0" err="1"/>
              <a:t>sau</a:t>
            </a:r>
            <a:r>
              <a:rPr lang="en-US" dirty="0"/>
              <a:t> SOAP.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287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Operatii</a:t>
            </a:r>
            <a:r>
              <a:rPr lang="en-US" dirty="0" smtClean="0"/>
              <a:t> WPS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 err="1" smtClean="0">
                <a:solidFill>
                  <a:schemeClr val="bg2">
                    <a:lumMod val="50000"/>
                  </a:schemeClr>
                </a:solidFill>
              </a:rPr>
              <a:t>GetCapabilities</a:t>
            </a:r>
            <a:r>
              <a:rPr lang="en-US" dirty="0" smtClean="0"/>
              <a:t> – </a:t>
            </a:r>
            <a:r>
              <a:rPr lang="en-US" dirty="0" err="1" smtClean="0"/>
              <a:t>listeaza</a:t>
            </a:r>
            <a:r>
              <a:rPr lang="en-US" dirty="0" smtClean="0"/>
              <a:t> </a:t>
            </a:r>
            <a:r>
              <a:rPr lang="en-US" dirty="0" err="1" smtClean="0"/>
              <a:t>procesele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care </a:t>
            </a:r>
            <a:r>
              <a:rPr lang="en-US" dirty="0" err="1" smtClean="0"/>
              <a:t>serviciul</a:t>
            </a:r>
            <a:r>
              <a:rPr lang="en-US" dirty="0" smtClean="0"/>
              <a:t> le </a:t>
            </a:r>
            <a:r>
              <a:rPr lang="en-US" dirty="0" err="1" smtClean="0"/>
              <a:t>ofera</a:t>
            </a:r>
            <a:r>
              <a:rPr lang="en-US" dirty="0" smtClean="0"/>
              <a:t>;</a:t>
            </a:r>
          </a:p>
          <a:p>
            <a:r>
              <a:rPr lang="en-US" i="1" dirty="0" err="1" smtClean="0">
                <a:solidFill>
                  <a:srgbClr val="577293"/>
                </a:solidFill>
              </a:rPr>
              <a:t>DescribeProcess</a:t>
            </a:r>
            <a:r>
              <a:rPr lang="en-US" dirty="0" smtClean="0"/>
              <a:t> – </a:t>
            </a:r>
            <a:r>
              <a:rPr lang="en-US" dirty="0" err="1" smtClean="0"/>
              <a:t>descrierea</a:t>
            </a:r>
            <a:r>
              <a:rPr lang="en-US" dirty="0" smtClean="0"/>
              <a:t> </a:t>
            </a:r>
            <a:r>
              <a:rPr lang="en-US" dirty="0" err="1" smtClean="0"/>
              <a:t>completa</a:t>
            </a:r>
            <a:r>
              <a:rPr lang="en-US" dirty="0" smtClean="0"/>
              <a:t> a </a:t>
            </a:r>
            <a:r>
              <a:rPr lang="en-US" dirty="0" err="1" smtClean="0"/>
              <a:t>proceselor</a:t>
            </a:r>
            <a:r>
              <a:rPr lang="en-US" dirty="0" smtClean="0"/>
              <a:t>, </a:t>
            </a:r>
            <a:r>
              <a:rPr lang="en-US" dirty="0" err="1" smtClean="0"/>
              <a:t>incluzand</a:t>
            </a:r>
            <a:r>
              <a:rPr lang="en-US" dirty="0" smtClean="0"/>
              <a:t> </a:t>
            </a:r>
            <a:r>
              <a:rPr lang="en-US" dirty="0" err="1" smtClean="0"/>
              <a:t>parametrii</a:t>
            </a:r>
            <a:r>
              <a:rPr lang="en-US" dirty="0" smtClean="0"/>
              <a:t> de </a:t>
            </a:r>
            <a:r>
              <a:rPr lang="en-US" dirty="0" err="1" smtClean="0"/>
              <a:t>intrare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iesire</a:t>
            </a:r>
            <a:endParaRPr lang="en-US" dirty="0" smtClean="0"/>
          </a:p>
          <a:p>
            <a:r>
              <a:rPr lang="en-US" i="1" dirty="0" smtClean="0">
                <a:solidFill>
                  <a:srgbClr val="577293"/>
                </a:solidFill>
              </a:rPr>
              <a:t>Execute</a:t>
            </a:r>
            <a:r>
              <a:rPr lang="en-US" dirty="0" smtClean="0"/>
              <a:t> – </a:t>
            </a:r>
            <a:r>
              <a:rPr lang="en-US" dirty="0" err="1" smtClean="0"/>
              <a:t>comanda</a:t>
            </a:r>
            <a:r>
              <a:rPr lang="en-US" dirty="0" smtClean="0"/>
              <a:t> </a:t>
            </a:r>
            <a:r>
              <a:rPr lang="en-US" dirty="0" err="1" smtClean="0"/>
              <a:t>executarea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</a:t>
            </a:r>
            <a:r>
              <a:rPr lang="en-US" dirty="0" err="1" smtClean="0"/>
              <a:t>proces</a:t>
            </a:r>
            <a:r>
              <a:rPr lang="en-US" dirty="0"/>
              <a:t> </a:t>
            </a:r>
            <a:r>
              <a:rPr lang="en-US" dirty="0" err="1" smtClean="0"/>
              <a:t>ce</a:t>
            </a:r>
            <a:r>
              <a:rPr lang="en-US" dirty="0" smtClean="0"/>
              <a:t> </a:t>
            </a:r>
            <a:r>
              <a:rPr lang="en-US" dirty="0" err="1" smtClean="0"/>
              <a:t>foloseste</a:t>
            </a:r>
            <a:r>
              <a:rPr lang="en-US" dirty="0" smtClean="0"/>
              <a:t> </a:t>
            </a:r>
            <a:r>
              <a:rPr lang="en-US" dirty="0" err="1" smtClean="0"/>
              <a:t>parametrii</a:t>
            </a:r>
            <a:r>
              <a:rPr lang="en-US" dirty="0" smtClean="0"/>
              <a:t> de </a:t>
            </a:r>
            <a:r>
              <a:rPr lang="en-US" dirty="0" err="1" smtClean="0"/>
              <a:t>intrare</a:t>
            </a:r>
            <a:r>
              <a:rPr lang="en-US" dirty="0" smtClean="0"/>
              <a:t> </a:t>
            </a:r>
            <a:r>
              <a:rPr lang="en-US" dirty="0" err="1" smtClean="0"/>
              <a:t>furnizati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returneaza</a:t>
            </a:r>
            <a:r>
              <a:rPr lang="en-US" dirty="0" smtClean="0"/>
              <a:t> </a:t>
            </a:r>
            <a:r>
              <a:rPr lang="en-US" dirty="0" err="1" smtClean="0"/>
              <a:t>rezultatele</a:t>
            </a:r>
            <a:r>
              <a:rPr lang="en-US" dirty="0" smtClean="0"/>
              <a:t> </a:t>
            </a:r>
            <a:r>
              <a:rPr lang="en-US" dirty="0" err="1" smtClean="0"/>
              <a:t>procesarii</a:t>
            </a:r>
            <a:r>
              <a:rPr lang="en-US" dirty="0" smtClean="0"/>
              <a:t>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8693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getCapabilities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pPr marL="0" indent="0">
              <a:buNone/>
            </a:pPr>
            <a:r>
              <a:rPr lang="en-US" i="1" dirty="0" smtClean="0">
                <a:solidFill>
                  <a:schemeClr val="bg2">
                    <a:lumMod val="50000"/>
                  </a:schemeClr>
                </a:solidFill>
              </a:rPr>
              <a:t>http</a:t>
            </a: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://localhost:8080/</a:t>
            </a:r>
            <a:r>
              <a:rPr lang="en-US" i="1" dirty="0" err="1">
                <a:solidFill>
                  <a:schemeClr val="bg2">
                    <a:lumMod val="50000"/>
                  </a:schemeClr>
                </a:solidFill>
              </a:rPr>
              <a:t>geoserver</a:t>
            </a: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/</a:t>
            </a:r>
            <a:r>
              <a:rPr lang="en-US" i="1" dirty="0" err="1">
                <a:solidFill>
                  <a:schemeClr val="bg2">
                    <a:lumMod val="50000"/>
                  </a:schemeClr>
                </a:solidFill>
              </a:rPr>
              <a:t>ows?service</a:t>
            </a: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=</a:t>
            </a:r>
            <a:r>
              <a:rPr lang="en-US" i="1" dirty="0" err="1">
                <a:solidFill>
                  <a:schemeClr val="bg2">
                    <a:lumMod val="50000"/>
                  </a:schemeClr>
                </a:solidFill>
              </a:rPr>
              <a:t>wps&amp;version</a:t>
            </a: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=1.0.0&amp;request=</a:t>
            </a:r>
            <a:r>
              <a:rPr lang="en-US" i="1" dirty="0" err="1" smtClean="0">
                <a:solidFill>
                  <a:schemeClr val="bg2">
                    <a:lumMod val="50000"/>
                  </a:schemeClr>
                </a:solidFill>
              </a:rPr>
              <a:t>GetCapabilities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get-capabiliti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0"/>
            <a:ext cx="7255291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0"/>
            <a:ext cx="7255291" cy="685799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104901" y="736600"/>
            <a:ext cx="6972300" cy="1143000"/>
          </a:xfrm>
          <a:prstGeom prst="round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833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describeProcess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pPr marL="0" indent="0">
              <a:buNone/>
            </a:pP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http://localhost:8080/</a:t>
            </a:r>
            <a:r>
              <a:rPr lang="en-US" i="1" dirty="0" err="1">
                <a:solidFill>
                  <a:schemeClr val="bg2">
                    <a:lumMod val="50000"/>
                  </a:schemeClr>
                </a:solidFill>
              </a:rPr>
              <a:t>geoserver</a:t>
            </a: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/</a:t>
            </a:r>
            <a:r>
              <a:rPr lang="en-US" i="1" dirty="0" err="1">
                <a:solidFill>
                  <a:schemeClr val="bg2">
                    <a:lumMod val="50000"/>
                  </a:schemeClr>
                </a:solidFill>
              </a:rPr>
              <a:t>ows?service</a:t>
            </a: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=</a:t>
            </a:r>
            <a:r>
              <a:rPr lang="en-US" i="1" dirty="0" err="1">
                <a:solidFill>
                  <a:schemeClr val="bg2">
                    <a:lumMod val="50000"/>
                  </a:schemeClr>
                </a:solidFill>
              </a:rPr>
              <a:t>wps&amp;version</a:t>
            </a:r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=1.0.0&amp;request=</a:t>
            </a:r>
            <a:r>
              <a:rPr lang="en-US" i="1" dirty="0" err="1">
                <a:solidFill>
                  <a:schemeClr val="bg2">
                    <a:lumMod val="50000"/>
                  </a:schemeClr>
                </a:solidFill>
              </a:rPr>
              <a:t>describeProcess&amp;Identifier</a:t>
            </a:r>
            <a:r>
              <a:rPr lang="en-US" i="1" dirty="0" smtClean="0">
                <a:solidFill>
                  <a:schemeClr val="bg2">
                    <a:lumMod val="50000"/>
                  </a:schemeClr>
                </a:solidFill>
              </a:rPr>
              <a:t>=</a:t>
            </a:r>
            <a:r>
              <a:rPr lang="en-US" i="1" dirty="0" err="1" smtClean="0">
                <a:solidFill>
                  <a:schemeClr val="bg2">
                    <a:lumMod val="50000"/>
                  </a:schemeClr>
                </a:solidFill>
              </a:rPr>
              <a:t>gs:BufferFeatureCollection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0" y="0"/>
            <a:ext cx="7255291" cy="68579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01" y="1"/>
            <a:ext cx="725528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697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Execute</a:t>
            </a:r>
            <a:endParaRPr lang="en-US" dirty="0"/>
          </a:p>
        </p:txBody>
      </p:sp>
      <p:pic>
        <p:nvPicPr>
          <p:cNvPr id="6" name="Picture 5" descr="input-wps-xm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0"/>
            <a:ext cx="677108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0"/>
            <a:ext cx="6771079" cy="6858000"/>
          </a:xfrm>
          <a:prstGeom prst="rect">
            <a:avLst/>
          </a:prstGeom>
        </p:spPr>
      </p:pic>
      <p:pic>
        <p:nvPicPr>
          <p:cNvPr id="10" name="Picture 9" descr="input-wps-qgi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0"/>
            <a:ext cx="9144000" cy="52387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0"/>
            <a:ext cx="9144000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68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Tipuri</a:t>
            </a:r>
            <a:r>
              <a:rPr lang="en-US" dirty="0" smtClean="0"/>
              <a:t> de date WPS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>
                <a:solidFill>
                  <a:schemeClr val="bg2">
                    <a:lumMod val="50000"/>
                  </a:schemeClr>
                </a:solidFill>
              </a:rPr>
              <a:t>Complex Data</a:t>
            </a:r>
            <a:r>
              <a:rPr lang="en-US" dirty="0" smtClean="0"/>
              <a:t> – XML (GML), CSV, </a:t>
            </a:r>
            <a:r>
              <a:rPr lang="en-US" dirty="0" err="1" smtClean="0"/>
              <a:t>Shapefile</a:t>
            </a:r>
            <a:r>
              <a:rPr lang="en-US" dirty="0" smtClean="0"/>
              <a:t>, </a:t>
            </a:r>
            <a:r>
              <a:rPr lang="en-US" dirty="0" err="1" smtClean="0"/>
              <a:t>GeoTiff</a:t>
            </a:r>
            <a:r>
              <a:rPr lang="en-US" dirty="0" smtClean="0"/>
              <a:t>, HDF, </a:t>
            </a:r>
            <a:r>
              <a:rPr lang="en-US" dirty="0" err="1" smtClean="0"/>
              <a:t>altele</a:t>
            </a:r>
            <a:r>
              <a:rPr lang="en-US" dirty="0" smtClean="0"/>
              <a:t>;</a:t>
            </a:r>
          </a:p>
          <a:p>
            <a:r>
              <a:rPr lang="en-US" i="1" dirty="0">
                <a:solidFill>
                  <a:srgbClr val="577293"/>
                </a:solidFill>
              </a:rPr>
              <a:t>Literal Data</a:t>
            </a:r>
            <a:r>
              <a:rPr lang="en-US" dirty="0" smtClean="0"/>
              <a:t> – </a:t>
            </a:r>
            <a:r>
              <a:rPr lang="en-US" dirty="0" err="1" smtClean="0"/>
              <a:t>valori</a:t>
            </a:r>
            <a:r>
              <a:rPr lang="en-US" dirty="0" smtClean="0"/>
              <a:t> </a:t>
            </a:r>
            <a:r>
              <a:rPr lang="en-US" dirty="0" err="1" smtClean="0"/>
              <a:t>numerice</a:t>
            </a:r>
            <a:r>
              <a:rPr lang="en-US" dirty="0" smtClean="0"/>
              <a:t>, </a:t>
            </a:r>
            <a:r>
              <a:rPr lang="en-US" dirty="0" err="1" smtClean="0"/>
              <a:t>siruri</a:t>
            </a:r>
            <a:r>
              <a:rPr lang="en-US" dirty="0" smtClean="0"/>
              <a:t> </a:t>
            </a:r>
            <a:r>
              <a:rPr lang="en-US" dirty="0" err="1" smtClean="0"/>
              <a:t>alfanumerice</a:t>
            </a:r>
            <a:endParaRPr lang="en-US" dirty="0" smtClean="0"/>
          </a:p>
          <a:p>
            <a:r>
              <a:rPr lang="en-US" i="1" dirty="0">
                <a:solidFill>
                  <a:srgbClr val="577293"/>
                </a:solidFill>
              </a:rPr>
              <a:t>Bounding Box Data</a:t>
            </a:r>
            <a:r>
              <a:rPr lang="en-US" dirty="0" smtClean="0"/>
              <a:t> – </a:t>
            </a:r>
            <a:r>
              <a:rPr lang="en-US" dirty="0" err="1" smtClean="0"/>
              <a:t>coordonate</a:t>
            </a:r>
            <a:r>
              <a:rPr lang="en-US" dirty="0" smtClean="0"/>
              <a:t> cu </a:t>
            </a:r>
            <a:r>
              <a:rPr lang="en-US" dirty="0" err="1" smtClean="0"/>
              <a:t>extinderea</a:t>
            </a:r>
            <a:r>
              <a:rPr lang="en-US" dirty="0" smtClean="0"/>
              <a:t> </a:t>
            </a:r>
            <a:r>
              <a:rPr lang="en-US" dirty="0" err="1" smtClean="0"/>
              <a:t>geografica</a:t>
            </a:r>
            <a:r>
              <a:rPr lang="en-US" dirty="0" smtClean="0"/>
              <a:t> a </a:t>
            </a:r>
            <a:r>
              <a:rPr lang="en-US" dirty="0" err="1" smtClean="0"/>
              <a:t>unei</a:t>
            </a:r>
            <a:r>
              <a:rPr lang="en-US" dirty="0" smtClean="0"/>
              <a:t> zone de </a:t>
            </a:r>
            <a:r>
              <a:rPr lang="en-US" dirty="0" err="1" smtClean="0"/>
              <a:t>interes</a:t>
            </a:r>
            <a:r>
              <a:rPr lang="en-US" dirty="0" smtClean="0"/>
              <a:t>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339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Tipuri</a:t>
            </a:r>
            <a:r>
              <a:rPr lang="en-US" dirty="0" smtClean="0"/>
              <a:t> de </a:t>
            </a:r>
            <a:r>
              <a:rPr lang="en-US" dirty="0" err="1" smtClean="0"/>
              <a:t>procese</a:t>
            </a:r>
            <a:r>
              <a:rPr lang="en-US" dirty="0" smtClean="0"/>
              <a:t> WPS</a:t>
            </a:r>
            <a:endParaRPr lang="en-US" dirty="0"/>
          </a:p>
        </p:txBody>
      </p:sp>
      <p:pic>
        <p:nvPicPr>
          <p:cNvPr id="5" name="Content Placeholder 4" descr="Process-accept-256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915" r="-409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69540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Arhitectura</a:t>
            </a:r>
            <a:r>
              <a:rPr lang="en-US" dirty="0" smtClean="0"/>
              <a:t> </a:t>
            </a:r>
            <a:r>
              <a:rPr lang="en-US" dirty="0" err="1" smtClean="0"/>
              <a:t>generica</a:t>
            </a:r>
            <a:r>
              <a:rPr lang="en-US" dirty="0" smtClean="0"/>
              <a:t> WPS</a:t>
            </a:r>
            <a:endParaRPr lang="en-US" dirty="0"/>
          </a:p>
        </p:txBody>
      </p:sp>
      <p:pic>
        <p:nvPicPr>
          <p:cNvPr id="5" name="Content Placeholder 4" descr="arhitectura-generica-wps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549" b="-4054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824986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Clienti</a:t>
            </a:r>
            <a:r>
              <a:rPr lang="en-US" dirty="0" smtClean="0"/>
              <a:t> WPS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 smtClean="0">
                <a:solidFill>
                  <a:schemeClr val="bg2">
                    <a:lumMod val="50000"/>
                  </a:schemeClr>
                </a:solidFill>
              </a:rPr>
              <a:t>Quantum GIS</a:t>
            </a:r>
            <a:r>
              <a:rPr lang="en-US" dirty="0" smtClean="0"/>
              <a:t> – desktop (plugin WPS Horst Duster);</a:t>
            </a:r>
          </a:p>
          <a:p>
            <a:r>
              <a:rPr lang="en-US" i="1" dirty="0" err="1" smtClean="0">
                <a:solidFill>
                  <a:srgbClr val="577293"/>
                </a:solidFill>
              </a:rPr>
              <a:t>uDig</a:t>
            </a:r>
            <a:r>
              <a:rPr lang="en-US" dirty="0" smtClean="0"/>
              <a:t> – desktop (plugin </a:t>
            </a:r>
            <a:r>
              <a:rPr lang="en-US" dirty="0" err="1" smtClean="0"/>
              <a:t>realizat</a:t>
            </a:r>
            <a:r>
              <a:rPr lang="en-US" dirty="0" smtClean="0"/>
              <a:t> de 52North);</a:t>
            </a:r>
          </a:p>
          <a:p>
            <a:r>
              <a:rPr lang="en-US" i="1" dirty="0" smtClean="0">
                <a:solidFill>
                  <a:srgbClr val="577293"/>
                </a:solidFill>
              </a:rPr>
              <a:t>JUMP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smtClean="0"/>
              <a:t>desktop (plugin </a:t>
            </a:r>
            <a:r>
              <a:rPr lang="en-US" dirty="0" err="1"/>
              <a:t>realizat</a:t>
            </a:r>
            <a:r>
              <a:rPr lang="en-US" dirty="0"/>
              <a:t> de </a:t>
            </a:r>
            <a:r>
              <a:rPr lang="en-US" dirty="0" smtClean="0"/>
              <a:t>52North);</a:t>
            </a:r>
          </a:p>
          <a:p>
            <a:r>
              <a:rPr lang="en-US" i="1" dirty="0" err="1" smtClean="0">
                <a:solidFill>
                  <a:srgbClr val="577293"/>
                </a:solidFill>
              </a:rPr>
              <a:t>gvSIG</a:t>
            </a:r>
            <a:r>
              <a:rPr lang="en-US" dirty="0" smtClean="0"/>
              <a:t> – desktop; </a:t>
            </a:r>
          </a:p>
          <a:p>
            <a:r>
              <a:rPr lang="en-US" i="1" dirty="0" err="1">
                <a:solidFill>
                  <a:srgbClr val="577293"/>
                </a:solidFill>
              </a:rPr>
              <a:t>OpenLayers</a:t>
            </a:r>
            <a:r>
              <a:rPr lang="en-US" i="1" dirty="0">
                <a:solidFill>
                  <a:srgbClr val="577293"/>
                </a:solidFill>
              </a:rPr>
              <a:t> </a:t>
            </a:r>
            <a:r>
              <a:rPr lang="en-US" dirty="0"/>
              <a:t>– web (</a:t>
            </a:r>
            <a:r>
              <a:rPr lang="en-US" dirty="0" err="1"/>
              <a:t>suport</a:t>
            </a:r>
            <a:r>
              <a:rPr lang="en-US" dirty="0"/>
              <a:t> </a:t>
            </a:r>
            <a:r>
              <a:rPr lang="en-US" dirty="0" err="1"/>
              <a:t>nativ</a:t>
            </a:r>
            <a:r>
              <a:rPr lang="en-US" dirty="0"/>
              <a:t> + plugin-</a:t>
            </a:r>
            <a:r>
              <a:rPr lang="en-US" dirty="0" err="1"/>
              <a:t>uri</a:t>
            </a:r>
            <a:r>
              <a:rPr lang="en-US" dirty="0"/>
              <a:t> </a:t>
            </a:r>
            <a:r>
              <a:rPr lang="en-US" dirty="0" err="1"/>
              <a:t>realizate</a:t>
            </a:r>
            <a:r>
              <a:rPr lang="en-US" dirty="0"/>
              <a:t> de 52North </a:t>
            </a:r>
            <a:r>
              <a:rPr lang="en-US" dirty="0" err="1"/>
              <a:t>si</a:t>
            </a:r>
            <a:r>
              <a:rPr lang="en-US" dirty="0"/>
              <a:t> Legato); </a:t>
            </a:r>
          </a:p>
          <a:p>
            <a:r>
              <a:rPr lang="en-US" i="1" dirty="0" err="1" smtClean="0">
                <a:solidFill>
                  <a:srgbClr val="577293"/>
                </a:solidFill>
              </a:rPr>
              <a:t>HSLayers</a:t>
            </a:r>
            <a:r>
              <a:rPr lang="en-US" i="1" dirty="0" smtClean="0">
                <a:solidFill>
                  <a:srgbClr val="577293"/>
                </a:solidFill>
              </a:rPr>
              <a:t> </a:t>
            </a:r>
            <a:r>
              <a:rPr lang="en-US" dirty="0"/>
              <a:t>– web;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6221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Server WPS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 err="1" smtClean="0">
                <a:solidFill>
                  <a:schemeClr val="bg2">
                    <a:lumMod val="50000"/>
                  </a:schemeClr>
                </a:solidFill>
              </a:rPr>
              <a:t>PyWPS</a:t>
            </a:r>
            <a:r>
              <a:rPr lang="en-US" dirty="0" smtClean="0"/>
              <a:t> – Python;</a:t>
            </a:r>
          </a:p>
          <a:p>
            <a:r>
              <a:rPr lang="en-US" i="1" dirty="0" err="1" smtClean="0">
                <a:solidFill>
                  <a:srgbClr val="577293"/>
                </a:solidFill>
              </a:rPr>
              <a:t>GeoServer</a:t>
            </a:r>
            <a:r>
              <a:rPr lang="en-US" dirty="0" smtClean="0"/>
              <a:t> – Java;</a:t>
            </a:r>
          </a:p>
          <a:p>
            <a:r>
              <a:rPr lang="en-US" i="1" dirty="0" smtClean="0">
                <a:solidFill>
                  <a:srgbClr val="577293"/>
                </a:solidFill>
              </a:rPr>
              <a:t>ZOO Project WPS </a:t>
            </a:r>
            <a:r>
              <a:rPr lang="en-US" dirty="0" smtClean="0"/>
              <a:t>– Java;</a:t>
            </a:r>
          </a:p>
          <a:p>
            <a:r>
              <a:rPr lang="en-US" i="1" dirty="0" err="1" smtClean="0">
                <a:solidFill>
                  <a:srgbClr val="577293"/>
                </a:solidFill>
              </a:rPr>
              <a:t>deegree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smtClean="0"/>
              <a:t>Java;</a:t>
            </a:r>
          </a:p>
          <a:p>
            <a:r>
              <a:rPr lang="en-US" i="1" dirty="0" smtClean="0">
                <a:solidFill>
                  <a:srgbClr val="577293"/>
                </a:solidFill>
              </a:rPr>
              <a:t>52North WPS</a:t>
            </a:r>
            <a:r>
              <a:rPr lang="en-US" dirty="0" smtClean="0"/>
              <a:t> – Java; </a:t>
            </a:r>
          </a:p>
          <a:p>
            <a:r>
              <a:rPr lang="en-US" i="1" dirty="0" smtClean="0">
                <a:solidFill>
                  <a:srgbClr val="577293"/>
                </a:solidFill>
              </a:rPr>
              <a:t>WPS.NET </a:t>
            </a:r>
            <a:r>
              <a:rPr lang="en-US" dirty="0" smtClean="0"/>
              <a:t>– .NET; </a:t>
            </a:r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2166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Procesare</a:t>
            </a:r>
            <a:r>
              <a:rPr lang="en-US" dirty="0" smtClean="0"/>
              <a:t> WPS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 smtClean="0">
                <a:solidFill>
                  <a:schemeClr val="bg2">
                    <a:lumMod val="50000"/>
                  </a:schemeClr>
                </a:solidFill>
              </a:rPr>
              <a:t>GRASS</a:t>
            </a:r>
            <a:endParaRPr lang="en-US" dirty="0" smtClean="0"/>
          </a:p>
          <a:p>
            <a:r>
              <a:rPr lang="en-US" i="1" dirty="0" smtClean="0">
                <a:solidFill>
                  <a:srgbClr val="577293"/>
                </a:solidFill>
              </a:rPr>
              <a:t>GDAL</a:t>
            </a:r>
            <a:endParaRPr lang="en-US" dirty="0" smtClean="0"/>
          </a:p>
          <a:p>
            <a:r>
              <a:rPr lang="en-US" i="1" dirty="0" smtClean="0">
                <a:solidFill>
                  <a:srgbClr val="577293"/>
                </a:solidFill>
              </a:rPr>
              <a:t>SEXTANTE</a:t>
            </a:r>
            <a:endParaRPr lang="en-US" dirty="0" smtClean="0"/>
          </a:p>
          <a:p>
            <a:r>
              <a:rPr lang="en-US" i="1" dirty="0" smtClean="0">
                <a:solidFill>
                  <a:srgbClr val="577293"/>
                </a:solidFill>
              </a:rPr>
              <a:t>OSSIM</a:t>
            </a:r>
            <a:endParaRPr lang="en-US" dirty="0" smtClean="0"/>
          </a:p>
          <a:p>
            <a:r>
              <a:rPr lang="en-US" i="1" dirty="0" smtClean="0">
                <a:solidFill>
                  <a:srgbClr val="577293"/>
                </a:solidFill>
              </a:rPr>
              <a:t>OTB</a:t>
            </a:r>
            <a:endParaRPr lang="en-US" dirty="0" smtClean="0"/>
          </a:p>
          <a:p>
            <a:r>
              <a:rPr lang="en-US" i="1" dirty="0" smtClean="0">
                <a:solidFill>
                  <a:srgbClr val="577293"/>
                </a:solidFill>
              </a:rPr>
              <a:t>R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3145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Avantaje</a:t>
            </a:r>
            <a:r>
              <a:rPr lang="en-US" dirty="0" smtClean="0"/>
              <a:t> WPS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 err="1" smtClean="0">
                <a:solidFill>
                  <a:schemeClr val="bg2">
                    <a:lumMod val="50000"/>
                  </a:schemeClr>
                </a:solidFill>
              </a:rPr>
              <a:t>Interoperabilitate</a:t>
            </a:r>
            <a:endParaRPr lang="en-US" dirty="0" smtClean="0"/>
          </a:p>
          <a:p>
            <a:r>
              <a:rPr lang="en-US" i="1" dirty="0" err="1" smtClean="0">
                <a:solidFill>
                  <a:srgbClr val="577293"/>
                </a:solidFill>
              </a:rPr>
              <a:t>Procesare</a:t>
            </a:r>
            <a:r>
              <a:rPr lang="en-US" i="1" dirty="0" smtClean="0">
                <a:solidFill>
                  <a:srgbClr val="577293"/>
                </a:solidFill>
              </a:rPr>
              <a:t> </a:t>
            </a:r>
            <a:r>
              <a:rPr lang="en-US" i="1" dirty="0" err="1" smtClean="0">
                <a:solidFill>
                  <a:srgbClr val="577293"/>
                </a:solidFill>
              </a:rPr>
              <a:t>paralela</a:t>
            </a:r>
            <a:endParaRPr lang="en-US" dirty="0" smtClean="0"/>
          </a:p>
          <a:p>
            <a:r>
              <a:rPr lang="en-US" i="1" dirty="0" err="1" smtClean="0">
                <a:solidFill>
                  <a:srgbClr val="577293"/>
                </a:solidFill>
              </a:rPr>
              <a:t>Procese</a:t>
            </a:r>
            <a:r>
              <a:rPr lang="en-US" i="1" dirty="0" smtClean="0">
                <a:solidFill>
                  <a:srgbClr val="577293"/>
                </a:solidFill>
              </a:rPr>
              <a:t> </a:t>
            </a:r>
            <a:r>
              <a:rPr lang="en-US" i="1" dirty="0" err="1" smtClean="0">
                <a:solidFill>
                  <a:srgbClr val="577293"/>
                </a:solidFill>
              </a:rPr>
              <a:t>reutilizabile</a:t>
            </a:r>
            <a:endParaRPr lang="en-US" dirty="0" smtClean="0"/>
          </a:p>
          <a:p>
            <a:r>
              <a:rPr lang="en-US" i="1" dirty="0" err="1" smtClean="0">
                <a:solidFill>
                  <a:srgbClr val="577293"/>
                </a:solidFill>
              </a:rPr>
              <a:t>Securitate</a:t>
            </a:r>
            <a:endParaRPr lang="en-US" dirty="0" smtClean="0"/>
          </a:p>
          <a:p>
            <a:r>
              <a:rPr lang="en-US" i="1" dirty="0" err="1" smtClean="0">
                <a:solidFill>
                  <a:srgbClr val="577293"/>
                </a:solidFill>
              </a:rPr>
              <a:t>Scalabilitate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457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WPS &amp; geo-</a:t>
            </a:r>
            <a:r>
              <a:rPr lang="en-US" dirty="0" err="1" smtClean="0"/>
              <a:t>spatial.org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441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Viitorul</a:t>
            </a:r>
            <a:r>
              <a:rPr lang="en-US" dirty="0" smtClean="0"/>
              <a:t> WPS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 smtClean="0">
                <a:solidFill>
                  <a:schemeClr val="bg2">
                    <a:lumMod val="50000"/>
                  </a:schemeClr>
                </a:solidFill>
              </a:rPr>
              <a:t>WPS 2.0.0</a:t>
            </a:r>
            <a:endParaRPr lang="en-US" dirty="0" smtClean="0"/>
          </a:p>
          <a:p>
            <a:r>
              <a:rPr lang="en-US" i="1" dirty="0" smtClean="0">
                <a:solidFill>
                  <a:srgbClr val="577293"/>
                </a:solidFill>
              </a:rPr>
              <a:t>WPS Simple</a:t>
            </a:r>
            <a:endParaRPr lang="en-US" dirty="0" smtClean="0"/>
          </a:p>
          <a:p>
            <a:r>
              <a:rPr lang="en-US" i="1" dirty="0">
                <a:solidFill>
                  <a:srgbClr val="577293"/>
                </a:solidFill>
              </a:rPr>
              <a:t>Pause, </a:t>
            </a:r>
            <a:r>
              <a:rPr lang="en-US" i="1" dirty="0" smtClean="0">
                <a:solidFill>
                  <a:srgbClr val="577293"/>
                </a:solidFill>
              </a:rPr>
              <a:t>Resume </a:t>
            </a:r>
            <a:r>
              <a:rPr lang="en-US" i="1" dirty="0" err="1" smtClean="0">
                <a:solidFill>
                  <a:srgbClr val="577293"/>
                </a:solidFill>
              </a:rPr>
              <a:t>si</a:t>
            </a:r>
            <a:r>
              <a:rPr lang="en-US" i="1" dirty="0" smtClean="0">
                <a:solidFill>
                  <a:srgbClr val="577293"/>
                </a:solidFill>
              </a:rPr>
              <a:t> Abort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7270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Sfarsit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3500" dirty="0" err="1" smtClean="0"/>
              <a:t>Va</a:t>
            </a:r>
            <a:r>
              <a:rPr lang="en-US" sz="3500" dirty="0" smtClean="0"/>
              <a:t> </a:t>
            </a:r>
            <a:r>
              <a:rPr lang="en-US" sz="3500" dirty="0" err="1" smtClean="0"/>
              <a:t>multumesc</a:t>
            </a:r>
            <a:r>
              <a:rPr lang="en-US" sz="3500" dirty="0" smtClean="0"/>
              <a:t> </a:t>
            </a:r>
            <a:r>
              <a:rPr lang="en-US" sz="3500" dirty="0" err="1" smtClean="0"/>
              <a:t>pentru</a:t>
            </a:r>
            <a:r>
              <a:rPr lang="en-US" sz="3500" dirty="0" smtClean="0"/>
              <a:t> </a:t>
            </a:r>
            <a:r>
              <a:rPr lang="en-US" sz="3500" dirty="0" err="1" smtClean="0"/>
              <a:t>atentie</a:t>
            </a:r>
            <a:r>
              <a:rPr lang="en-US" sz="3500" dirty="0" smtClean="0"/>
              <a:t>.</a:t>
            </a:r>
          </a:p>
          <a:p>
            <a:pPr marL="0" indent="0">
              <a:buNone/>
            </a:pPr>
            <a:endParaRPr lang="en-US" sz="3500" dirty="0"/>
          </a:p>
          <a:p>
            <a:pPr marL="0" indent="0">
              <a:buNone/>
            </a:pPr>
            <a:endParaRPr lang="en-US" sz="3500" dirty="0" smtClean="0"/>
          </a:p>
        </p:txBody>
      </p:sp>
    </p:spTree>
    <p:extLst>
      <p:ext uri="{BB962C8B-B14F-4D97-AF65-F5344CB8AC3E}">
        <p14:creationId xmlns:p14="http://schemas.microsoft.com/office/powerpoint/2010/main" val="4079190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7028</TotalTime>
  <Words>352</Words>
  <Application>Microsoft Macintosh PowerPoint</Application>
  <PresentationFormat>On-screen Show (4:3)</PresentationFormat>
  <Paragraphs>87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Executive</vt:lpstr>
      <vt:lpstr>Servicii web de procesare a datelor geospațiale</vt:lpstr>
      <vt:lpstr>Introducere</vt:lpstr>
      <vt:lpstr>Operatii WPS</vt:lpstr>
      <vt:lpstr>getCapabilities</vt:lpstr>
      <vt:lpstr>describeProcess</vt:lpstr>
      <vt:lpstr>Execute</vt:lpstr>
      <vt:lpstr>Tipuri de date WPS</vt:lpstr>
      <vt:lpstr>Tipuri de procese WPS</vt:lpstr>
      <vt:lpstr>Arhitectura generica WPS</vt:lpstr>
      <vt:lpstr>Clienti WPS</vt:lpstr>
      <vt:lpstr>Server WPS</vt:lpstr>
      <vt:lpstr>Procesare WPS</vt:lpstr>
      <vt:lpstr>Avantaje WPS</vt:lpstr>
      <vt:lpstr>WPS &amp; geo-spatial.org</vt:lpstr>
      <vt:lpstr>Viitorul WPS</vt:lpstr>
      <vt:lpstr>Sfarsit</vt:lpstr>
    </vt:vector>
  </TitlesOfParts>
  <Company>Meteo Romania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Interactive Meteosat: Educational Platform for Meteorological Applications Entirely Developed with FLOSS Software</dc:title>
  <dc:creator>Vasile Craciunescu</dc:creator>
  <cp:lastModifiedBy>Home</cp:lastModifiedBy>
  <cp:revision>72</cp:revision>
  <dcterms:created xsi:type="dcterms:W3CDTF">2010-08-31T07:18:39Z</dcterms:created>
  <dcterms:modified xsi:type="dcterms:W3CDTF">2012-10-12T05:25:31Z</dcterms:modified>
</cp:coreProperties>
</file>