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s/slide34.xml" ContentType="application/vnd.openxmlformats-officedocument.presentationml.slide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Override PartName="/ppt/slides/slide30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slides/slide31.xml" ContentType="application/vnd.openxmlformats-officedocument.presentationml.slide+xml"/>
  <Default Extension="xls" ContentType="application/vnd.ms-exce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Default Extension="vml" ContentType="application/vnd.openxmlformats-officedocument.vmlDrawing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32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29.xml" ContentType="application/vnd.openxmlformats-officedocument.presentationml.slide+xml"/>
  <Default Extension="wmf" ContentType="image/x-wmf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761" r:id="rId1"/>
  </p:sldMasterIdLst>
  <p:notesMasterIdLst>
    <p:notesMasterId r:id="rId36"/>
  </p:notesMasterIdLst>
  <p:sldIdLst>
    <p:sldId id="256" r:id="rId2"/>
    <p:sldId id="257" r:id="rId3"/>
    <p:sldId id="276" r:id="rId4"/>
    <p:sldId id="277" r:id="rId5"/>
    <p:sldId id="282" r:id="rId6"/>
    <p:sldId id="278" r:id="rId7"/>
    <p:sldId id="279" r:id="rId8"/>
    <p:sldId id="280" r:id="rId9"/>
    <p:sldId id="281" r:id="rId10"/>
    <p:sldId id="283" r:id="rId11"/>
    <p:sldId id="290" r:id="rId12"/>
    <p:sldId id="284" r:id="rId13"/>
    <p:sldId id="285" r:id="rId14"/>
    <p:sldId id="286" r:id="rId15"/>
    <p:sldId id="261" r:id="rId16"/>
    <p:sldId id="262" r:id="rId17"/>
    <p:sldId id="287" r:id="rId18"/>
    <p:sldId id="288" r:id="rId19"/>
    <p:sldId id="258" r:id="rId20"/>
    <p:sldId id="266" r:id="rId21"/>
    <p:sldId id="259" r:id="rId22"/>
    <p:sldId id="263" r:id="rId23"/>
    <p:sldId id="264" r:id="rId24"/>
    <p:sldId id="265" r:id="rId25"/>
    <p:sldId id="291" r:id="rId26"/>
    <p:sldId id="292" r:id="rId27"/>
    <p:sldId id="272" r:id="rId28"/>
    <p:sldId id="273" r:id="rId29"/>
    <p:sldId id="274" r:id="rId30"/>
    <p:sldId id="271" r:id="rId31"/>
    <p:sldId id="270" r:id="rId32"/>
    <p:sldId id="268" r:id="rId33"/>
    <p:sldId id="275" r:id="rId34"/>
    <p:sldId id="269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-10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9E92D1-A78A-744E-BB87-4D3C68D270F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E3D393-264E-EC49-B921-FA5EC892B6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there is a sheet for each landmark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84D770-8DEB-6440-80DE-E3A997E336EA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</a:t>
            </a:r>
            <a:r>
              <a:rPr lang="en-US" dirty="0" err="1" smtClean="0"/>
              <a:t>doua</a:t>
            </a:r>
            <a:r>
              <a:rPr lang="en-US" dirty="0" smtClean="0"/>
              <a:t> </a:t>
            </a:r>
            <a:r>
              <a:rPr lang="en-US" dirty="0" err="1" smtClean="0"/>
              <a:t>fotografie</a:t>
            </a:r>
            <a:r>
              <a:rPr lang="en-US" dirty="0" smtClean="0"/>
              <a:t> P1 </a:t>
            </a:r>
            <a:r>
              <a:rPr lang="en-US" dirty="0" err="1" smtClean="0"/>
              <a:t>sud</a:t>
            </a:r>
            <a:r>
              <a:rPr lang="en-US" dirty="0" smtClean="0"/>
              <a:t> cu </a:t>
            </a:r>
            <a:r>
              <a:rPr lang="en-US" dirty="0" err="1" smtClean="0"/>
              <a:t>teava</a:t>
            </a:r>
            <a:r>
              <a:rPr lang="en-US" dirty="0" smtClean="0"/>
              <a:t> </a:t>
            </a:r>
            <a:r>
              <a:rPr lang="en-US" dirty="0" err="1" smtClean="0"/>
              <a:t>montata</a:t>
            </a:r>
            <a:r>
              <a:rPr lang="en-US" dirty="0" smtClean="0"/>
              <a:t> de IRCM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E3D393-264E-EC49-B921-FA5EC892B6BF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27094"/>
            <a:ext cx="7772400" cy="1470025"/>
          </a:xfrm>
        </p:spPr>
        <p:txBody>
          <a:bodyPr anchor="b" anchorCtr="0"/>
          <a:lstStyle>
            <a:lvl1pPr>
              <a:defRPr sz="5400">
                <a:gradFill>
                  <a:gsLst>
                    <a:gs pos="0">
                      <a:schemeClr val="tx2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effectLst>
                  <a:outerShdw blurRad="50800" dist="254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1" y="3810000"/>
            <a:ext cx="7770812" cy="1752600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600">
                <a:gradFill>
                  <a:gsLst>
                    <a:gs pos="0">
                      <a:schemeClr val="tx2"/>
                    </a:gs>
                    <a:gs pos="100000">
                      <a:schemeClr val="tx2">
                        <a:lumMod val="75000"/>
                      </a:schemeClr>
                    </a:gs>
                  </a:gsLst>
                  <a:lin ang="54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CoverGlyp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0025" y="3048000"/>
            <a:ext cx="1123950" cy="771525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26440"/>
            <a:ext cx="7770813" cy="1472184"/>
          </a:xfrm>
        </p:spPr>
        <p:txBody>
          <a:bodyPr anchor="b" anchorCtr="0"/>
          <a:lstStyle>
            <a:lvl1pPr algn="ctr">
              <a:defRPr sz="5400" b="0" i="0" cap="none" baseline="0"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813048"/>
            <a:ext cx="7770813" cy="1755648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652B35-718D-4E28-AFEB-B694A3B357E8}" type="slidenum">
              <a:rPr kumimoji="0" lang="en-US" smtClean="0"/>
              <a:pPr/>
              <a:t>‹#›</a:t>
            </a:fld>
            <a:endParaRPr kumimoji="0" lang="en-US"/>
          </a:p>
        </p:txBody>
      </p:sp>
      <p:pic>
        <p:nvPicPr>
          <p:cNvPr id="7" name="Picture 6" descr="Glyph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3174066"/>
            <a:ext cx="1066800" cy="5905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209801"/>
            <a:ext cx="3657600" cy="36576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209801"/>
            <a:ext cx="3657600" cy="36576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27238"/>
            <a:ext cx="3657600" cy="639762"/>
          </a:xfrm>
        </p:spPr>
        <p:txBody>
          <a:bodyPr anchor="ctr" anchorCtr="0"/>
          <a:lstStyle>
            <a:lvl1pPr marL="0" indent="0" algn="ctr">
              <a:spcBef>
                <a:spcPts val="300"/>
              </a:spcBef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819400"/>
            <a:ext cx="3657600" cy="3048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2027238"/>
            <a:ext cx="3657600" cy="639762"/>
          </a:xfrm>
        </p:spPr>
        <p:txBody>
          <a:bodyPr anchor="ctr" anchorCtr="0"/>
          <a:lstStyle>
            <a:lvl1pPr marL="0" indent="0" algn="ctr">
              <a:spcBef>
                <a:spcPts val="300"/>
              </a:spcBef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600" y="2819400"/>
            <a:ext cx="3657600" cy="3048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06" y="914400"/>
            <a:ext cx="3657600" cy="1162050"/>
          </a:xfrm>
        </p:spPr>
        <p:txBody>
          <a:bodyPr anchor="b"/>
          <a:lstStyle>
            <a:lvl1pPr algn="ctr">
              <a:defRPr sz="3800" b="0"/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6118" y="457199"/>
            <a:ext cx="3657600" cy="541020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906" y="2590799"/>
            <a:ext cx="3657600" cy="2895601"/>
          </a:xfrm>
        </p:spPr>
        <p:txBody>
          <a:bodyPr>
            <a:normAutofit/>
          </a:bodyPr>
          <a:lstStyle>
            <a:lvl1pPr marL="0" indent="0" algn="ctr">
              <a:lnSpc>
                <a:spcPct val="110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4746" y="2286000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9013" y="914400"/>
            <a:ext cx="3657600" cy="1161288"/>
          </a:xfrm>
          <a:effectLst/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b="0" kern="1200">
                <a:solidFill>
                  <a:schemeClr val="tx2"/>
                </a:solidFill>
                <a:effectLst>
                  <a:outerShdw blurRad="38100" dist="127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58906" y="457200"/>
            <a:ext cx="3657600" cy="5413248"/>
          </a:xfrm>
          <a:ln w="101600">
            <a:solidFill>
              <a:schemeClr val="tx1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x-none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9013" y="2587752"/>
            <a:ext cx="3657600" cy="2898648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Clr>
                <a:schemeClr val="accent3"/>
              </a:buClr>
              <a:buFont typeface="Wingdings" pitchFamily="2" charset="2"/>
              <a:buNone/>
            </a:pPr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04853" y="2286000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738282"/>
            <a:ext cx="7770813" cy="1048870"/>
          </a:xfrm>
          <a:effectLst/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800" b="0" kern="1200">
                <a:solidFill>
                  <a:schemeClr val="tx2"/>
                </a:solidFill>
                <a:effectLst>
                  <a:outerShdw blurRad="38100" dist="12700" algn="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0" y="457200"/>
            <a:ext cx="4572000" cy="3173506"/>
          </a:xfrm>
          <a:ln w="101600">
            <a:solidFill>
              <a:schemeClr val="tx1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x-none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181600"/>
            <a:ext cx="7770813" cy="6858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2000"/>
              </a:spcBef>
              <a:buClr>
                <a:schemeClr val="accent3"/>
              </a:buClr>
              <a:buFont typeface="Wingdings" pitchFamily="2" charset="2"/>
              <a:buNone/>
            </a:pPr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4890247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9040" y="1658992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537882"/>
            <a:ext cx="1524000" cy="5325036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7882"/>
            <a:ext cx="5889812" cy="5325036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2" descr="HR-Glyph-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052928" y="3115195"/>
            <a:ext cx="1645920" cy="170411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289115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11829-52FC-6B4B-9391-7C4DFD0F21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7236"/>
            <a:ext cx="7770813" cy="1371600"/>
          </a:xfrm>
          <a:prstGeom prst="rect">
            <a:avLst/>
          </a:prstGeom>
          <a:effectLst/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x-none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9800"/>
            <a:ext cx="7770813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289115"/>
            <a:ext cx="23756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AFB33-96EA-CB4D-A3B8-F54FC7FA1558}" type="datetimeFigureOut">
              <a:rPr lang="en-US" smtClean="0"/>
              <a:pPr/>
              <a:t>10/11/12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9624" y="6289115"/>
            <a:ext cx="31555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5000" kern="1200">
          <a:solidFill>
            <a:schemeClr val="tx2"/>
          </a:solidFill>
          <a:effectLst>
            <a:outerShdw blurRad="38100" dist="12700" algn="l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2000"/>
        </a:spcBef>
        <a:buClr>
          <a:schemeClr val="accent3"/>
        </a:buClr>
        <a:buFont typeface="Wingdings" pitchFamily="2" charset="2"/>
        <a:buChar char="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Clr>
          <a:schemeClr val="accent3">
            <a:lumMod val="50000"/>
          </a:schemeClr>
        </a:buClr>
        <a:buFont typeface="Wingdings" pitchFamily="2" charset="2"/>
        <a:buChar char="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600"/>
        </a:spcBef>
        <a:buClr>
          <a:schemeClr val="accent3"/>
        </a:buClr>
        <a:buFont typeface="Wingdings" pitchFamily="2" charset="2"/>
        <a:buChar char="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600"/>
        </a:spcBef>
        <a:buClr>
          <a:schemeClr val="accent3">
            <a:lumMod val="50000"/>
          </a:schemeClr>
        </a:buClr>
        <a:buFont typeface="Wingdings" pitchFamily="2" charset="2"/>
        <a:buChar char="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600"/>
        </a:spcBef>
        <a:buClr>
          <a:schemeClr val="accent3"/>
        </a:buClr>
        <a:buFont typeface="Wingdings" pitchFamily="2" charset="2"/>
        <a:buChar char="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4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4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9.png"/><Relationship Id="rId3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png"/><Relationship Id="rId3" Type="http://schemas.openxmlformats.org/officeDocument/2006/relationships/image" Target="../media/image5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4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61.png"/><Relationship Id="rId5" Type="http://schemas.openxmlformats.org/officeDocument/2006/relationships/image" Target="../media/image62.png"/><Relationship Id="rId6" Type="http://schemas.openxmlformats.org/officeDocument/2006/relationships/oleObject" Target="../embeddings/Microsoft_Excel_97_-_2004_Worksheet1.xls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jpeg"/><Relationship Id="rId3" Type="http://schemas.openxmlformats.org/officeDocument/2006/relationships/image" Target="../media/image6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6.png"/><Relationship Id="rId3" Type="http://schemas.openxmlformats.org/officeDocument/2006/relationships/image" Target="../media/image6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4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2.png"/><Relationship Id="rId3" Type="http://schemas.openxmlformats.org/officeDocument/2006/relationships/image" Target="../media/image7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4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7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8.png"/><Relationship Id="rId3" Type="http://schemas.openxmlformats.org/officeDocument/2006/relationships/image" Target="../media/image79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7587" y="4762500"/>
            <a:ext cx="2114805" cy="21148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9508" y="810873"/>
            <a:ext cx="8685892" cy="1867041"/>
          </a:xfrm>
        </p:spPr>
        <p:txBody>
          <a:bodyPr>
            <a:noAutofit/>
          </a:bodyPr>
          <a:lstStyle/>
          <a:p>
            <a:pPr algn="ctr"/>
            <a:r>
              <a:rPr lang="en-US" sz="4000" dirty="0" err="1" smtClean="0">
                <a:latin typeface="Chalkduster"/>
                <a:cs typeface="Chalkduster"/>
              </a:rPr>
              <a:t>Sisteme</a:t>
            </a:r>
            <a:r>
              <a:rPr lang="en-US" sz="4000" dirty="0" smtClean="0">
                <a:latin typeface="Chalkduster"/>
                <a:cs typeface="Chalkduster"/>
              </a:rPr>
              <a:t> </a:t>
            </a:r>
            <a:r>
              <a:rPr lang="en-US" sz="4000" dirty="0" err="1" smtClean="0">
                <a:latin typeface="Chalkduster"/>
                <a:cs typeface="Chalkduster"/>
              </a:rPr>
              <a:t>vechi</a:t>
            </a:r>
            <a:r>
              <a:rPr lang="en-US" sz="4000" dirty="0" smtClean="0">
                <a:latin typeface="Chalkduster"/>
                <a:cs typeface="Chalkduster"/>
              </a:rPr>
              <a:t> de </a:t>
            </a:r>
            <a:r>
              <a:rPr lang="en-US" sz="4000" dirty="0" err="1" smtClean="0">
                <a:latin typeface="Chalkduster"/>
                <a:cs typeface="Chalkduster"/>
              </a:rPr>
              <a:t>bornare</a:t>
            </a:r>
            <a:r>
              <a:rPr lang="en-US" sz="4000" dirty="0" smtClean="0">
                <a:latin typeface="Chalkduster"/>
                <a:cs typeface="Chalkduster"/>
              </a:rPr>
              <a:t> </a:t>
            </a:r>
            <a:r>
              <a:rPr lang="en-US" sz="4000" dirty="0" err="1" smtClean="0">
                <a:latin typeface="Chalkduster"/>
                <a:cs typeface="Chalkduster"/>
              </a:rPr>
              <a:t>specifice</a:t>
            </a:r>
            <a:r>
              <a:rPr lang="en-US" sz="4000" dirty="0" smtClean="0">
                <a:latin typeface="Chalkduster"/>
                <a:cs typeface="Chalkduster"/>
              </a:rPr>
              <a:t> </a:t>
            </a:r>
            <a:r>
              <a:rPr lang="en-US" sz="4000" dirty="0" err="1" smtClean="0">
                <a:latin typeface="Chalkduster"/>
                <a:cs typeface="Chalkduster"/>
              </a:rPr>
              <a:t>litoralului</a:t>
            </a:r>
            <a:r>
              <a:rPr lang="en-US" sz="4000" dirty="0" smtClean="0">
                <a:latin typeface="Chalkduster"/>
                <a:cs typeface="Chalkduster"/>
              </a:rPr>
              <a:t> </a:t>
            </a:r>
            <a:r>
              <a:rPr lang="en-US" sz="4000" dirty="0" err="1" smtClean="0">
                <a:latin typeface="Chalkduster"/>
                <a:cs typeface="Chalkduster"/>
              </a:rPr>
              <a:t>românesc</a:t>
            </a:r>
            <a:r>
              <a:rPr lang="en-US" sz="4000" dirty="0" smtClean="0"/>
              <a:t>.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49194" y="5124705"/>
            <a:ext cx="6400800" cy="1752600"/>
          </a:xfrm>
        </p:spPr>
        <p:txBody>
          <a:bodyPr/>
          <a:lstStyle/>
          <a:p>
            <a:r>
              <a:rPr lang="en-US" sz="2400" dirty="0" smtClean="0">
                <a:latin typeface="Chalkduster"/>
                <a:cs typeface="Chalkduster"/>
              </a:rPr>
              <a:t>Ștefan Constantinescu</a:t>
            </a:r>
          </a:p>
          <a:p>
            <a:endParaRPr lang="en-US" dirty="0" smtClean="0"/>
          </a:p>
          <a:p>
            <a:r>
              <a:rPr lang="en-US" sz="1200" dirty="0" smtClean="0">
                <a:latin typeface="Chalkduster"/>
                <a:cs typeface="Chalkduster"/>
              </a:rPr>
              <a:t>Universitatea din </a:t>
            </a:r>
            <a:r>
              <a:rPr lang="en-US" sz="1200" dirty="0" err="1" smtClean="0">
                <a:latin typeface="Chalkduster"/>
                <a:cs typeface="Chalkduster"/>
              </a:rPr>
              <a:t>București</a:t>
            </a:r>
            <a:r>
              <a:rPr lang="en-US" sz="1200" dirty="0" smtClean="0">
                <a:latin typeface="Chalkduster"/>
                <a:cs typeface="Chalkduster"/>
              </a:rPr>
              <a:t>   </a:t>
            </a:r>
            <a:r>
              <a:rPr lang="en-US" sz="1200" dirty="0" err="1" smtClean="0">
                <a:latin typeface="Chalkduster"/>
                <a:cs typeface="Chalkduster"/>
              </a:rPr>
              <a:t>Facultatea</a:t>
            </a:r>
            <a:r>
              <a:rPr lang="en-US" sz="1200" dirty="0" smtClean="0">
                <a:latin typeface="Chalkduster"/>
                <a:cs typeface="Chalkduster"/>
              </a:rPr>
              <a:t> de </a:t>
            </a:r>
            <a:r>
              <a:rPr lang="en-US" sz="1200" dirty="0" err="1" smtClean="0">
                <a:latin typeface="Chalkduster"/>
                <a:cs typeface="Chalkduster"/>
              </a:rPr>
              <a:t>Geografie</a:t>
            </a:r>
            <a:endParaRPr lang="en-US" sz="1200" dirty="0">
              <a:latin typeface="Chalkduster"/>
              <a:cs typeface="Chalkduster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762501"/>
            <a:ext cx="1675166" cy="21195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1984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400" y="2209800"/>
            <a:ext cx="2628900" cy="350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89902"/>
            <a:ext cx="9174698" cy="39680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8200" y="46099"/>
            <a:ext cx="3225800" cy="25273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5108" y="0"/>
            <a:ext cx="594959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900" y="140557"/>
            <a:ext cx="1903025" cy="225984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2454329"/>
            <a:ext cx="3656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halkduster"/>
                <a:cs typeface="Chalkduster"/>
              </a:rPr>
              <a:t>Capt. Thomas Abel Spratt</a:t>
            </a:r>
            <a:endParaRPr lang="en-US" dirty="0">
              <a:latin typeface="Chalkduster"/>
              <a:cs typeface="Chalkdu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0784" cy="68792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50784" y="192415"/>
            <a:ext cx="2293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Atlasul</a:t>
            </a:r>
            <a:r>
              <a:rPr lang="en-US" dirty="0" smtClean="0"/>
              <a:t> CED 1870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4945" y="-38490"/>
            <a:ext cx="2170567" cy="69246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72015"/>
            <a:ext cx="4365910" cy="69300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0810" y="-72016"/>
            <a:ext cx="6901593" cy="56676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ila 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5824" y="145527"/>
            <a:ext cx="4055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latin typeface="Chalkduster"/>
                <a:cs typeface="Chalkduster"/>
              </a:rPr>
              <a:t>Să fie </a:t>
            </a:r>
            <a:r>
              <a:rPr lang="en-US" sz="2400" i="1" dirty="0" err="1" smtClean="0">
                <a:latin typeface="Chalkduster"/>
                <a:cs typeface="Chalkduster"/>
              </a:rPr>
              <a:t>oare</a:t>
            </a:r>
            <a:r>
              <a:rPr lang="en-US" sz="2400" i="1" dirty="0" smtClean="0">
                <a:latin typeface="Chalkduster"/>
                <a:cs typeface="Chalkduster"/>
              </a:rPr>
              <a:t> Mila 12?</a:t>
            </a:r>
            <a:endParaRPr lang="en-US" sz="2400" i="1" dirty="0">
              <a:latin typeface="Chalkduster"/>
              <a:cs typeface="Chalkdu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578840" y="0"/>
            <a:ext cx="1565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24 </a:t>
            </a:r>
            <a:r>
              <a:rPr lang="en-US" dirty="0" err="1" smtClean="0"/>
              <a:t>iunie</a:t>
            </a:r>
            <a:r>
              <a:rPr lang="en-US" dirty="0" smtClean="0"/>
              <a:t> 2012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488" y="1524001"/>
            <a:ext cx="9301157" cy="53468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82209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Se </a:t>
            </a:r>
            <a:r>
              <a:rPr lang="en-US" sz="2400" i="1" dirty="0" err="1" smtClean="0"/>
              <a:t>anunța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dimineață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frumoasă</a:t>
            </a:r>
            <a:r>
              <a:rPr lang="en-US" dirty="0" smtClean="0"/>
              <a:t>…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488" y="369332"/>
            <a:ext cx="9301157" cy="66946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612" y="369332"/>
            <a:ext cx="8018239" cy="69314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1750" y="2016126"/>
            <a:ext cx="9387396" cy="46051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4527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9850" y="-1920"/>
            <a:ext cx="9283700" cy="6477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9850" y="1296037"/>
            <a:ext cx="9366916" cy="51566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920"/>
            <a:ext cx="9144000" cy="70168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3643488" cy="68583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5145293" cy="68603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922" y="2391"/>
            <a:ext cx="4586653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9811"/>
            <a:ext cx="9143999" cy="48281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7222830" cy="69117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4298"/>
            <a:ext cx="9144000" cy="50499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6203" y="1799259"/>
            <a:ext cx="9269218" cy="50802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251366"/>
            <a:ext cx="2830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>
                <a:latin typeface="Chalkduster"/>
                <a:cs typeface="Chalkduster"/>
              </a:rPr>
              <a:t>Farul</a:t>
            </a:r>
            <a:r>
              <a:rPr lang="en-US" i="1" dirty="0" smtClean="0">
                <a:latin typeface="Chalkduster"/>
                <a:cs typeface="Chalkduster"/>
              </a:rPr>
              <a:t> </a:t>
            </a:r>
            <a:r>
              <a:rPr lang="en-US" i="1" dirty="0" err="1" smtClean="0">
                <a:latin typeface="Chalkduster"/>
                <a:cs typeface="Chalkduster"/>
              </a:rPr>
              <a:t>Englez</a:t>
            </a:r>
            <a:r>
              <a:rPr lang="en-US" i="1" dirty="0" smtClean="0">
                <a:latin typeface="Chalkduster"/>
                <a:cs typeface="Chalkduster"/>
              </a:rPr>
              <a:t>?</a:t>
            </a:r>
            <a:endParaRPr lang="en-US" i="1" dirty="0">
              <a:latin typeface="Chalkduster"/>
              <a:cs typeface="Chalkduster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197" y="1799259"/>
            <a:ext cx="9172197" cy="522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51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851400" y="3289300"/>
            <a:ext cx="4292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Schema </a:t>
            </a:r>
            <a:r>
              <a:rPr lang="en-US" sz="1400" dirty="0" err="1" smtClean="0"/>
              <a:t>lucrărilor</a:t>
            </a:r>
            <a:r>
              <a:rPr lang="en-US" sz="1400" dirty="0" smtClean="0"/>
              <a:t> de </a:t>
            </a:r>
            <a:r>
              <a:rPr lang="en-US" sz="1400" dirty="0" err="1" smtClean="0"/>
              <a:t>triangulație</a:t>
            </a:r>
            <a:r>
              <a:rPr lang="en-US" sz="1400" dirty="0" smtClean="0"/>
              <a:t> </a:t>
            </a:r>
            <a:r>
              <a:rPr lang="en-US" sz="1400" dirty="0" err="1" smtClean="0"/>
              <a:t>executate</a:t>
            </a:r>
            <a:r>
              <a:rPr lang="en-US" sz="1400" dirty="0" smtClean="0"/>
              <a:t> </a:t>
            </a:r>
            <a:r>
              <a:rPr lang="en-US" sz="1400" dirty="0" err="1" smtClean="0"/>
              <a:t>în</a:t>
            </a:r>
            <a:r>
              <a:rPr lang="en-US" sz="1400" dirty="0" smtClean="0"/>
              <a:t> </a:t>
            </a:r>
            <a:r>
              <a:rPr lang="en-US" sz="1400" dirty="0" err="1" smtClean="0"/>
              <a:t>perioada</a:t>
            </a:r>
            <a:r>
              <a:rPr lang="en-US" sz="1400" dirty="0" smtClean="0"/>
              <a:t> 1873-1898</a:t>
            </a:r>
          </a:p>
          <a:p>
            <a:endParaRPr 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4807737" y="760799"/>
            <a:ext cx="43362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Evoluția</a:t>
            </a:r>
            <a:r>
              <a:rPr lang="en-US" sz="1600" dirty="0" smtClean="0"/>
              <a:t> </a:t>
            </a:r>
            <a:r>
              <a:rPr lang="en-US" sz="1600" dirty="0" err="1" smtClean="0"/>
              <a:t>concepției</a:t>
            </a:r>
            <a:r>
              <a:rPr lang="en-US" sz="1600" dirty="0" smtClean="0"/>
              <a:t> </a:t>
            </a:r>
            <a:r>
              <a:rPr lang="en-US" sz="1600" dirty="0" err="1" smtClean="0"/>
              <a:t>Geodezice</a:t>
            </a:r>
            <a:r>
              <a:rPr lang="en-US" sz="1600" dirty="0" smtClean="0"/>
              <a:t> </a:t>
            </a:r>
            <a:r>
              <a:rPr lang="en-US" sz="1600" dirty="0" err="1" smtClean="0"/>
              <a:t>Militare</a:t>
            </a:r>
            <a:r>
              <a:rPr lang="en-US" sz="1600" dirty="0" smtClean="0"/>
              <a:t> </a:t>
            </a:r>
            <a:r>
              <a:rPr lang="en-US" sz="1600" dirty="0" err="1" smtClean="0"/>
              <a:t>în</a:t>
            </a:r>
            <a:r>
              <a:rPr lang="en-US" sz="1600" dirty="0" smtClean="0"/>
              <a:t> </a:t>
            </a:r>
            <a:r>
              <a:rPr lang="en-US" sz="1600" dirty="0" err="1" smtClean="0"/>
              <a:t>România</a:t>
            </a:r>
            <a:r>
              <a:rPr lang="en-US" sz="1600" dirty="0" smtClean="0"/>
              <a:t> 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0464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222154" y="218071"/>
            <a:ext cx="2681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latin typeface="Chalkduster"/>
                <a:cs typeface="Chalkduster"/>
              </a:rPr>
              <a:t>Harta</a:t>
            </a:r>
            <a:r>
              <a:rPr lang="en-US" dirty="0" smtClean="0">
                <a:latin typeface="Chalkduster"/>
                <a:cs typeface="Chalkduster"/>
              </a:rPr>
              <a:t> Vidrașcu 1909-1911</a:t>
            </a:r>
            <a:endParaRPr lang="en-US" dirty="0">
              <a:latin typeface="Chalkduster"/>
              <a:cs typeface="Chalkduster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4146"/>
            <a:ext cx="5904646" cy="696718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904646" y="5054107"/>
            <a:ext cx="323935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Chalkduster"/>
                <a:cs typeface="Chalkduster"/>
              </a:rPr>
              <a:t>Memoriu</a:t>
            </a:r>
            <a:r>
              <a:rPr lang="en-US" sz="1600" dirty="0" smtClean="0">
                <a:latin typeface="Chalkduster"/>
                <a:cs typeface="Chalkduster"/>
              </a:rPr>
              <a:t> </a:t>
            </a:r>
            <a:r>
              <a:rPr lang="en-US" sz="1600" dirty="0" err="1" smtClean="0">
                <a:latin typeface="Chalkduster"/>
                <a:cs typeface="Chalkduster"/>
              </a:rPr>
              <a:t>publicat</a:t>
            </a:r>
            <a:r>
              <a:rPr lang="en-US" sz="1600" dirty="0" smtClean="0">
                <a:latin typeface="Chalkduster"/>
                <a:cs typeface="Chalkduster"/>
              </a:rPr>
              <a:t> </a:t>
            </a:r>
            <a:r>
              <a:rPr lang="en-US" sz="1600" dirty="0" err="1" smtClean="0">
                <a:latin typeface="Chalkduster"/>
                <a:cs typeface="Chalkduster"/>
              </a:rPr>
              <a:t>în</a:t>
            </a:r>
            <a:r>
              <a:rPr lang="en-US" sz="1600" dirty="0" smtClean="0">
                <a:latin typeface="Chalkduster"/>
                <a:cs typeface="Chalkduster"/>
              </a:rPr>
              <a:t> 1914</a:t>
            </a:r>
            <a:endParaRPr lang="en-US" sz="1600" dirty="0">
              <a:latin typeface="Chalkduster"/>
              <a:cs typeface="Chalkdu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97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93040"/>
            <a:ext cx="9144000" cy="42815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22785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2560"/>
            <a:ext cx="9144000" cy="51654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53555" y="574807"/>
            <a:ext cx="5876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Chalkduster"/>
                <a:cs typeface="Chalkduster"/>
              </a:rPr>
              <a:t>Hărțile</a:t>
            </a:r>
            <a:r>
              <a:rPr lang="en-US" sz="2400" dirty="0" smtClean="0">
                <a:latin typeface="Chalkduster"/>
                <a:cs typeface="Chalkduster"/>
              </a:rPr>
              <a:t> Gauss-Kruger </a:t>
            </a:r>
            <a:r>
              <a:rPr lang="en-US" sz="2400" dirty="0" err="1" smtClean="0">
                <a:latin typeface="Chalkduster"/>
                <a:cs typeface="Chalkduster"/>
              </a:rPr>
              <a:t>anii</a:t>
            </a:r>
            <a:r>
              <a:rPr lang="en-US" sz="2400" dirty="0" smtClean="0">
                <a:latin typeface="Chalkduster"/>
                <a:cs typeface="Chalkduster"/>
              </a:rPr>
              <a:t> 1960</a:t>
            </a:r>
            <a:endParaRPr lang="en-US" sz="2400" dirty="0">
              <a:latin typeface="Chalkduster"/>
              <a:cs typeface="Chalkdu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halkduster"/>
                <a:cs typeface="Chalkduster"/>
              </a:rPr>
              <a:t>PARID R1 (1927)</a:t>
            </a:r>
            <a:endParaRPr lang="en-US" dirty="0">
              <a:latin typeface="Chalkduster"/>
              <a:cs typeface="Chalkduste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447800"/>
            <a:ext cx="3893653" cy="2438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000" y="1447800"/>
            <a:ext cx="3919037" cy="43307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4114800"/>
            <a:ext cx="5916812" cy="25844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90600" y="41910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Map from 1928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28600" y="16002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2004</a:t>
            </a:r>
            <a:endParaRPr lang="en-US" dirty="0"/>
          </a:p>
        </p:txBody>
      </p:sp>
      <p:cxnSp>
        <p:nvCxnSpPr>
          <p:cNvPr id="10" name="Shape 9"/>
          <p:cNvCxnSpPr>
            <a:stCxn id="4" idx="3"/>
          </p:cNvCxnSpPr>
          <p:nvPr/>
        </p:nvCxnSpPr>
        <p:spPr>
          <a:xfrm>
            <a:off x="4046053" y="2667000"/>
            <a:ext cx="449747" cy="1905000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4038600" y="4648200"/>
            <a:ext cx="457200" cy="457200"/>
          </a:xfrm>
          <a:prstGeom prst="ellipse">
            <a:avLst/>
          </a:prstGeom>
          <a:solidFill>
            <a:srgbClr val="FF0000">
              <a:alpha val="15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halkduster"/>
                <a:cs typeface="Chalkduster"/>
              </a:rPr>
              <a:t>PARID </a:t>
            </a:r>
            <a:r>
              <a:rPr lang="en-US" dirty="0" err="1" smtClean="0">
                <a:latin typeface="Chalkduster"/>
                <a:cs typeface="Chalkduster"/>
              </a:rPr>
              <a:t>Iunie</a:t>
            </a:r>
            <a:r>
              <a:rPr lang="en-US" dirty="0" smtClean="0">
                <a:latin typeface="Chalkduster"/>
                <a:cs typeface="Chalkduster"/>
              </a:rPr>
              <a:t> 1997</a:t>
            </a:r>
            <a:endParaRPr lang="en-US" dirty="0">
              <a:latin typeface="Chalkduster"/>
              <a:cs typeface="Chalkduste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371600"/>
            <a:ext cx="8839200" cy="4787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7866" y="4648200"/>
            <a:ext cx="4896134" cy="2082800"/>
          </a:xfrm>
          <a:prstGeom prst="rect">
            <a:avLst/>
          </a:prstGeom>
        </p:spPr>
      </p:pic>
      <p:cxnSp>
        <p:nvCxnSpPr>
          <p:cNvPr id="7" name="Elbow Connector 6"/>
          <p:cNvCxnSpPr/>
          <p:nvPr/>
        </p:nvCxnSpPr>
        <p:spPr>
          <a:xfrm>
            <a:off x="3200400" y="4038600"/>
            <a:ext cx="4953000" cy="1828800"/>
          </a:xfrm>
          <a:prstGeom prst="bentConnector3">
            <a:avLst>
              <a:gd name="adj1" fmla="val 99560"/>
            </a:avLst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nstanta18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3164681"/>
            <a:ext cx="32040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Movila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Avretuk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a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fost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utilizată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în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lucrări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de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triangulație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pentru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prima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dată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de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către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austrieci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, ulterior de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ofițerii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români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la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ridicarea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Hărții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Marelui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Stat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Majos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și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la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sfârșitul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secolului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al XIX de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către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Ionescu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-Johnson la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ridicarea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hărții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 Costa </a:t>
            </a:r>
            <a:r>
              <a:rPr lang="en-US" dirty="0" err="1" smtClean="0">
                <a:solidFill>
                  <a:srgbClr val="FFFFFF"/>
                </a:solidFill>
                <a:latin typeface="Chalkduster"/>
                <a:cs typeface="Chalkduster"/>
              </a:rPr>
              <a:t>României</a:t>
            </a:r>
            <a:r>
              <a:rPr lang="en-US" dirty="0" smtClean="0">
                <a:solidFill>
                  <a:srgbClr val="FFFFFF"/>
                </a:solidFill>
                <a:latin typeface="Chalkduster"/>
                <a:cs typeface="Chalkduster"/>
              </a:rPr>
              <a:t>. </a:t>
            </a:r>
            <a:endParaRPr lang="en-US" dirty="0">
              <a:solidFill>
                <a:srgbClr val="FFFFFF"/>
              </a:solidFill>
              <a:latin typeface="Chalkduster"/>
              <a:cs typeface="Chalkdu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549731" y="1407553"/>
            <a:ext cx="1973773" cy="64257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1418" y="125989"/>
            <a:ext cx="8495805" cy="2800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>
                <a:latin typeface="Chalkduster"/>
                <a:cs typeface="Chalkduster"/>
              </a:rPr>
              <a:t>Movila </a:t>
            </a:r>
            <a:r>
              <a:rPr lang="en-US" sz="1600" i="1" dirty="0" err="1">
                <a:latin typeface="Chalkduster"/>
                <a:cs typeface="Chalkduster"/>
              </a:rPr>
              <a:t>Avretuk</a:t>
            </a:r>
            <a:r>
              <a:rPr lang="en-US" sz="1600" i="1" dirty="0">
                <a:latin typeface="Chalkduster"/>
                <a:cs typeface="Chalkduster"/>
              </a:rPr>
              <a:t> cu 57,3m </a:t>
            </a:r>
            <a:r>
              <a:rPr lang="en-US" sz="1600" i="1" dirty="0" err="1">
                <a:latin typeface="Chalkduster"/>
                <a:cs typeface="Chalkduster"/>
              </a:rPr>
              <a:t>e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cea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mai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înaltă</a:t>
            </a:r>
            <a:r>
              <a:rPr lang="en-US" sz="1600" dirty="0" smtClean="0">
                <a:latin typeface="Chalkduster"/>
                <a:cs typeface="Chalkduster"/>
              </a:rPr>
              <a:t>. (</a:t>
            </a:r>
            <a:r>
              <a:rPr lang="en-US" sz="1600" dirty="0" err="1">
                <a:latin typeface="Chalkduster"/>
                <a:cs typeface="Chalkduster"/>
              </a:rPr>
              <a:t>Ionescu</a:t>
            </a:r>
            <a:r>
              <a:rPr lang="en-US" sz="1600" dirty="0">
                <a:latin typeface="Chalkduster"/>
                <a:cs typeface="Chalkduster"/>
              </a:rPr>
              <a:t> M. D., 1904)</a:t>
            </a:r>
            <a:r>
              <a:rPr lang="en-US" sz="1600" dirty="0" smtClean="0">
                <a:latin typeface="Chalkduster"/>
                <a:cs typeface="Chalkduster"/>
              </a:rPr>
              <a:t>.</a:t>
            </a:r>
          </a:p>
          <a:p>
            <a:endParaRPr lang="en-US" sz="1600" dirty="0" smtClean="0">
              <a:latin typeface="Chalkduster"/>
              <a:cs typeface="Chalkduster"/>
            </a:endParaRPr>
          </a:p>
          <a:p>
            <a:r>
              <a:rPr lang="en-US" sz="1600" dirty="0" smtClean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În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vara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acestui</a:t>
            </a:r>
            <a:r>
              <a:rPr lang="en-US" sz="1600" i="1" dirty="0">
                <a:latin typeface="Chalkduster"/>
                <a:cs typeface="Chalkduster"/>
              </a:rPr>
              <a:t> an</a:t>
            </a:r>
            <a:r>
              <a:rPr lang="en-US" sz="1600" dirty="0">
                <a:latin typeface="Chalkduster"/>
                <a:cs typeface="Chalkduster"/>
              </a:rPr>
              <a:t> [1888] </a:t>
            </a:r>
            <a:r>
              <a:rPr lang="en-US" sz="1600" i="1" dirty="0">
                <a:latin typeface="Chalkduster"/>
                <a:cs typeface="Chalkduster"/>
              </a:rPr>
              <a:t>se </a:t>
            </a:r>
            <a:r>
              <a:rPr lang="en-US" sz="1600" i="1" dirty="0" err="1">
                <a:latin typeface="Chalkduster"/>
                <a:cs typeface="Chalkduster"/>
              </a:rPr>
              <a:t>construesce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și</a:t>
            </a:r>
            <a:r>
              <a:rPr lang="en-US" sz="1600" i="1" dirty="0">
                <a:latin typeface="Chalkduster"/>
                <a:cs typeface="Chalkduster"/>
              </a:rPr>
              <a:t> curiosa </a:t>
            </a:r>
            <a:r>
              <a:rPr lang="en-US" sz="1600" i="1" dirty="0" err="1">
                <a:latin typeface="Chalkduster"/>
                <a:cs typeface="Chalkduster"/>
              </a:rPr>
              <a:t>cupolă</a:t>
            </a:r>
            <a:r>
              <a:rPr lang="en-US" sz="1600" i="1" dirty="0">
                <a:latin typeface="Chalkduster"/>
                <a:cs typeface="Chalkduster"/>
              </a:rPr>
              <a:t> de </a:t>
            </a:r>
            <a:r>
              <a:rPr lang="en-US" sz="1600" i="1" dirty="0" err="1">
                <a:latin typeface="Chalkduster"/>
                <a:cs typeface="Chalkduster"/>
              </a:rPr>
              <a:t>pe</a:t>
            </a:r>
            <a:r>
              <a:rPr lang="en-US" sz="1600" i="1" dirty="0">
                <a:latin typeface="Chalkduster"/>
                <a:cs typeface="Chalkduster"/>
              </a:rPr>
              <a:t> Movila </a:t>
            </a:r>
            <a:r>
              <a:rPr lang="en-US" sz="1600" i="1" dirty="0" err="1">
                <a:latin typeface="Chalkduster"/>
                <a:cs typeface="Chalkduster"/>
              </a:rPr>
              <a:t>Avretuk-Tepe</a:t>
            </a:r>
            <a:r>
              <a:rPr lang="en-US" sz="1600" i="1" dirty="0">
                <a:latin typeface="Chalkduster"/>
                <a:cs typeface="Chalkduster"/>
              </a:rPr>
              <a:t> din Constanța. Din </a:t>
            </a:r>
            <a:r>
              <a:rPr lang="en-US" sz="1600" i="1" dirty="0" err="1">
                <a:latin typeface="Chalkduster"/>
                <a:cs typeface="Chalkduster"/>
              </a:rPr>
              <a:t>acest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punct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s</a:t>
            </a:r>
            <a:r>
              <a:rPr lang="en-US" sz="1600" i="1" dirty="0">
                <a:latin typeface="Chalkduster"/>
                <a:cs typeface="Chalkduster"/>
              </a:rPr>
              <a:t>-au </a:t>
            </a:r>
            <a:r>
              <a:rPr lang="en-US" sz="1600" i="1" dirty="0" err="1">
                <a:latin typeface="Chalkduster"/>
                <a:cs typeface="Chalkduster"/>
              </a:rPr>
              <a:t>făcut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în</a:t>
            </a:r>
            <a:r>
              <a:rPr lang="en-US" sz="1600" i="1" dirty="0">
                <a:latin typeface="Chalkduster"/>
                <a:cs typeface="Chalkduster"/>
              </a:rPr>
              <a:t> 1882 </a:t>
            </a:r>
            <a:r>
              <a:rPr lang="en-US" sz="1600" i="1" dirty="0" err="1">
                <a:latin typeface="Chalkduster"/>
                <a:cs typeface="Chalkduster"/>
              </a:rPr>
              <a:t>observații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astronomice</a:t>
            </a:r>
            <a:r>
              <a:rPr lang="en-US" sz="1600" i="1" dirty="0">
                <a:latin typeface="Chalkduster"/>
                <a:cs typeface="Chalkduster"/>
              </a:rPr>
              <a:t> de Lt. </a:t>
            </a:r>
            <a:r>
              <a:rPr lang="en-US" sz="1600" i="1" dirty="0" smtClean="0">
                <a:latin typeface="Chalkduster"/>
                <a:cs typeface="Chalkduster"/>
              </a:rPr>
              <a:t>Colonel </a:t>
            </a:r>
            <a:r>
              <a:rPr lang="en-US" sz="1600" i="1" dirty="0" err="1">
                <a:latin typeface="Chalkduster"/>
                <a:cs typeface="Chalkduster"/>
              </a:rPr>
              <a:t>Căpităneanu</a:t>
            </a:r>
            <a:r>
              <a:rPr lang="en-US" sz="1600" i="1" dirty="0">
                <a:latin typeface="Chalkduster"/>
                <a:cs typeface="Chalkduster"/>
              </a:rPr>
              <a:t>, </a:t>
            </a:r>
            <a:r>
              <a:rPr lang="en-US" sz="1600" i="1" dirty="0" err="1">
                <a:latin typeface="Chalkduster"/>
                <a:cs typeface="Chalkduster"/>
              </a:rPr>
              <a:t>pentru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determinarea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azimutului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și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longitudinei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acestui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punct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geodezic</a:t>
            </a:r>
            <a:r>
              <a:rPr lang="en-US" sz="1600" i="1" dirty="0">
                <a:latin typeface="Chalkduster"/>
                <a:cs typeface="Chalkduster"/>
              </a:rPr>
              <a:t>. </a:t>
            </a:r>
            <a:r>
              <a:rPr lang="en-US" sz="1600" i="1" dirty="0" err="1">
                <a:latin typeface="Chalkduster"/>
                <a:cs typeface="Chalkduster"/>
              </a:rPr>
              <a:t>Observațiunile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astronomice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erau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necesare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pentru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determinarea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directă</a:t>
            </a:r>
            <a:r>
              <a:rPr lang="en-US" sz="1600" i="1" dirty="0">
                <a:latin typeface="Chalkduster"/>
                <a:cs typeface="Chalkduster"/>
              </a:rPr>
              <a:t>, </a:t>
            </a:r>
            <a:r>
              <a:rPr lang="en-US" sz="1600" i="1" dirty="0" err="1">
                <a:latin typeface="Chalkduster"/>
                <a:cs typeface="Chalkduster"/>
              </a:rPr>
              <a:t>iar</a:t>
            </a:r>
            <a:r>
              <a:rPr lang="en-US" sz="1600" i="1" dirty="0">
                <a:latin typeface="Chalkduster"/>
                <a:cs typeface="Chalkduster"/>
              </a:rPr>
              <a:t> nu </a:t>
            </a:r>
            <a:r>
              <a:rPr lang="en-US" sz="1600" i="1" dirty="0" err="1">
                <a:latin typeface="Chalkduster"/>
                <a:cs typeface="Chalkduster"/>
              </a:rPr>
              <a:t>prin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calcul</a:t>
            </a:r>
            <a:r>
              <a:rPr lang="en-US" sz="1600" i="1" dirty="0">
                <a:latin typeface="Chalkduster"/>
                <a:cs typeface="Chalkduster"/>
              </a:rPr>
              <a:t>, a </a:t>
            </a:r>
            <a:r>
              <a:rPr lang="en-US" sz="1600" i="1" dirty="0" err="1">
                <a:latin typeface="Chalkduster"/>
                <a:cs typeface="Chalkduster"/>
              </a:rPr>
              <a:t>situației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movilei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Avretuk</a:t>
            </a:r>
            <a:r>
              <a:rPr lang="en-US" sz="1600" i="1" dirty="0">
                <a:latin typeface="Chalkduster"/>
                <a:cs typeface="Chalkduster"/>
              </a:rPr>
              <a:t>. </a:t>
            </a:r>
            <a:r>
              <a:rPr lang="en-US" sz="1600" i="1" dirty="0" err="1">
                <a:latin typeface="Chalkduster"/>
                <a:cs typeface="Chalkduster"/>
              </a:rPr>
              <a:t>Pentru</a:t>
            </a:r>
            <a:r>
              <a:rPr lang="en-US" sz="1600" i="1" dirty="0">
                <a:latin typeface="Chalkduster"/>
                <a:cs typeface="Chalkduster"/>
              </a:rPr>
              <a:t> ca </a:t>
            </a:r>
            <a:r>
              <a:rPr lang="en-US" sz="1600" i="1" dirty="0" err="1">
                <a:latin typeface="Chalkduster"/>
                <a:cs typeface="Chalkduster"/>
              </a:rPr>
              <a:t>acest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punct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să</a:t>
            </a:r>
            <a:r>
              <a:rPr lang="en-US" sz="1600" i="1" dirty="0">
                <a:latin typeface="Chalkduster"/>
                <a:cs typeface="Chalkduster"/>
              </a:rPr>
              <a:t> nu se </a:t>
            </a:r>
            <a:r>
              <a:rPr lang="en-US" sz="1600" i="1" dirty="0" err="1">
                <a:latin typeface="Chalkduster"/>
                <a:cs typeface="Chalkduster"/>
              </a:rPr>
              <a:t>piardă</a:t>
            </a:r>
            <a:r>
              <a:rPr lang="en-US" sz="1600" i="1" dirty="0">
                <a:latin typeface="Chalkduster"/>
                <a:cs typeface="Chalkduster"/>
              </a:rPr>
              <a:t>, </a:t>
            </a:r>
            <a:r>
              <a:rPr lang="en-US" sz="1600" i="1" dirty="0" err="1">
                <a:latin typeface="Chalkduster"/>
                <a:cs typeface="Chalkduster"/>
              </a:rPr>
              <a:t>s</a:t>
            </a:r>
            <a:r>
              <a:rPr lang="en-US" sz="1600" i="1" dirty="0">
                <a:latin typeface="Chalkduster"/>
                <a:cs typeface="Chalkduster"/>
              </a:rPr>
              <a:t>-a </a:t>
            </a:r>
            <a:r>
              <a:rPr lang="en-US" sz="1600" i="1" dirty="0" err="1">
                <a:latin typeface="Chalkduster"/>
                <a:cs typeface="Chalkduster"/>
              </a:rPr>
              <a:t>construit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dasupra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pilastrului</a:t>
            </a:r>
            <a:r>
              <a:rPr lang="en-US" sz="1600" i="1" dirty="0">
                <a:latin typeface="Chalkduster"/>
                <a:cs typeface="Chalkduster"/>
              </a:rPr>
              <a:t> de </a:t>
            </a:r>
            <a:r>
              <a:rPr lang="en-US" sz="1600" i="1" dirty="0" err="1">
                <a:latin typeface="Chalkduster"/>
                <a:cs typeface="Chalkduster"/>
              </a:rPr>
              <a:t>baza</a:t>
            </a:r>
            <a:r>
              <a:rPr lang="en-US" sz="1600" i="1" dirty="0">
                <a:latin typeface="Chalkduster"/>
                <a:cs typeface="Chalkduster"/>
              </a:rPr>
              <a:t> </a:t>
            </a:r>
            <a:r>
              <a:rPr lang="en-US" sz="1600" i="1" dirty="0" err="1">
                <a:latin typeface="Chalkduster"/>
                <a:cs typeface="Chalkduster"/>
              </a:rPr>
              <a:t>observațiilor</a:t>
            </a:r>
            <a:r>
              <a:rPr lang="en-US" sz="1600" i="1" dirty="0">
                <a:latin typeface="Chalkduster"/>
                <a:cs typeface="Chalkduster"/>
              </a:rPr>
              <a:t>, cupola de </a:t>
            </a:r>
            <a:r>
              <a:rPr lang="en-US" sz="1600" i="1" dirty="0" err="1">
                <a:latin typeface="Chalkduster"/>
                <a:cs typeface="Chalkduster"/>
              </a:rPr>
              <a:t>acum</a:t>
            </a:r>
            <a:r>
              <a:rPr lang="en-US" sz="1600" i="1" dirty="0">
                <a:latin typeface="Chalkduster"/>
                <a:cs typeface="Chalkduster"/>
              </a:rPr>
              <a:t>, din </a:t>
            </a:r>
            <a:r>
              <a:rPr lang="en-US" sz="1600" i="1" dirty="0" err="1">
                <a:latin typeface="Chalkduster"/>
                <a:cs typeface="Chalkduster"/>
              </a:rPr>
              <a:t>ordinul</a:t>
            </a:r>
            <a:r>
              <a:rPr lang="en-US" sz="1600" i="1" dirty="0">
                <a:latin typeface="Chalkduster"/>
                <a:cs typeface="Chalkduster"/>
              </a:rPr>
              <a:t> D-</a:t>
            </a:r>
            <a:r>
              <a:rPr lang="en-US" sz="1600" i="1" dirty="0" err="1">
                <a:latin typeface="Chalkduster"/>
                <a:cs typeface="Chalkduster"/>
              </a:rPr>
              <a:t>lui</a:t>
            </a:r>
            <a:r>
              <a:rPr lang="en-US" sz="1600" i="1" dirty="0">
                <a:latin typeface="Chalkduster"/>
                <a:cs typeface="Chalkduster"/>
              </a:rPr>
              <a:t> general </a:t>
            </a:r>
            <a:r>
              <a:rPr lang="en-US" sz="1600" i="1" dirty="0" err="1">
                <a:latin typeface="Chalkduster"/>
                <a:cs typeface="Chalkduster"/>
              </a:rPr>
              <a:t>Barozzi</a:t>
            </a:r>
            <a:r>
              <a:rPr lang="en-US" sz="1600" i="1" dirty="0">
                <a:latin typeface="Chalkduster"/>
                <a:cs typeface="Chalkduster"/>
              </a:rPr>
              <a:t> (</a:t>
            </a:r>
            <a:r>
              <a:rPr lang="en-US" sz="1600" i="1" dirty="0" err="1">
                <a:latin typeface="Chalkduster"/>
                <a:cs typeface="Chalkduster"/>
              </a:rPr>
              <a:t>Scrisoarea</a:t>
            </a:r>
            <a:r>
              <a:rPr lang="en-US" sz="1600" i="1" dirty="0">
                <a:latin typeface="Chalkduster"/>
                <a:cs typeface="Chalkduster"/>
              </a:rPr>
              <a:t> D-sale din 5 </a:t>
            </a:r>
            <a:r>
              <a:rPr lang="en-US" sz="1600" i="1" dirty="0" err="1">
                <a:latin typeface="Chalkduster"/>
                <a:cs typeface="Chalkduster"/>
              </a:rPr>
              <a:t>Maiu</a:t>
            </a:r>
            <a:r>
              <a:rPr lang="en-US" sz="1600" i="1" dirty="0">
                <a:latin typeface="Chalkduster"/>
                <a:cs typeface="Chalkduster"/>
              </a:rPr>
              <a:t> 1903</a:t>
            </a:r>
            <a:r>
              <a:rPr lang="en-US" sz="1600" i="1" dirty="0" smtClean="0">
                <a:latin typeface="Chalkduster"/>
                <a:cs typeface="Chalkduster"/>
              </a:rPr>
              <a:t>).</a:t>
            </a:r>
            <a:r>
              <a:rPr lang="en-US" sz="1600" dirty="0" smtClean="0">
                <a:latin typeface="Chalkduster"/>
                <a:cs typeface="Chalkduster"/>
              </a:rPr>
              <a:t> </a:t>
            </a:r>
            <a:endParaRPr lang="en-US" sz="1600" dirty="0">
              <a:latin typeface="Chalkduster"/>
              <a:cs typeface="Chalkduster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8810" y="3058687"/>
            <a:ext cx="2665190" cy="37993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61355" y="6396335"/>
            <a:ext cx="3417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 smtClean="0">
                <a:latin typeface="Chalkduster"/>
                <a:cs typeface="Chalkduster"/>
              </a:rPr>
              <a:t>Constantin</a:t>
            </a:r>
            <a:r>
              <a:rPr lang="en-US" sz="1200" dirty="0" smtClean="0">
                <a:latin typeface="Chalkduster"/>
                <a:cs typeface="Chalkduster"/>
              </a:rPr>
              <a:t> </a:t>
            </a:r>
            <a:r>
              <a:rPr lang="en-US" sz="1200" dirty="0" err="1" smtClean="0">
                <a:latin typeface="Chalkduster"/>
                <a:cs typeface="Chalkduster"/>
              </a:rPr>
              <a:t>Căpităneanu</a:t>
            </a:r>
            <a:endParaRPr lang="en-US" sz="1200" dirty="0" smtClean="0">
              <a:latin typeface="Chalkduster"/>
              <a:cs typeface="Chalkduster"/>
            </a:endParaRPr>
          </a:p>
          <a:p>
            <a:pPr algn="ctr"/>
            <a:r>
              <a:rPr lang="en-US" sz="1200" dirty="0" smtClean="0">
                <a:latin typeface="Chalkduster"/>
                <a:cs typeface="Chalkduster"/>
              </a:rPr>
              <a:t>(1844-1893)</a:t>
            </a:r>
            <a:endParaRPr lang="en-US" sz="1200" dirty="0">
              <a:latin typeface="Chalkduster"/>
              <a:cs typeface="Chalkdu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halkduster"/>
                <a:cs typeface="Chalkduster"/>
              </a:rPr>
              <a:t>CSA 1960</a:t>
            </a:r>
            <a:endParaRPr lang="en-US" dirty="0">
              <a:latin typeface="Chalkduster"/>
              <a:cs typeface="Chalkduster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591854"/>
            <a:ext cx="8229599" cy="5107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87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16" y="1219200"/>
            <a:ext cx="8998584" cy="54761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0200" y="0"/>
            <a:ext cx="1270000" cy="1866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halkduster"/>
                <a:cs typeface="Chalkduster"/>
              </a:rPr>
              <a:t>DTM 1960</a:t>
            </a:r>
            <a:endParaRPr lang="en-US" dirty="0">
              <a:latin typeface="Chalkduster"/>
              <a:cs typeface="Chalkduste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371600"/>
            <a:ext cx="2286000" cy="533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1447800"/>
            <a:ext cx="3227754" cy="52451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3900" y="2438400"/>
            <a:ext cx="3340100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3965448" cy="75895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R48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1295400"/>
            <a:ext cx="3865691" cy="5435600"/>
          </a:xfrm>
          <a:prstGeom prst="rect">
            <a:avLst/>
          </a:prstGeom>
        </p:spPr>
      </p:pic>
      <p:pic>
        <p:nvPicPr>
          <p:cNvPr id="5" name="Picture 4" descr="R 48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7200" y="0"/>
            <a:ext cx="4876800" cy="6858000"/>
          </a:xfrm>
          <a:prstGeom prst="rect">
            <a:avLst/>
          </a:prstGeom>
        </p:spPr>
      </p:pic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-109126" y="-1"/>
          <a:ext cx="9253125" cy="5110247"/>
        </p:xfrm>
        <a:graphic>
          <a:graphicData uri="http://schemas.openxmlformats.org/presentationml/2006/ole">
            <p:oleObj spid="_x0000_s12290" name="Worksheet" r:id="rId6" imgW="3743325" imgH="206692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4505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2863850"/>
          </a:xfrm>
          <a:prstGeom prst="rect">
            <a:avLst/>
          </a:prstGeom>
        </p:spPr>
      </p:pic>
      <p:pic>
        <p:nvPicPr>
          <p:cNvPr id="5" name="Picture 4" descr="p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17950"/>
            <a:ext cx="9144000" cy="2863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Chalkduster"/>
                <a:cs typeface="Chalkduster"/>
              </a:rPr>
              <a:t>Borne Midia-Vama Veche (B1-B104)</a:t>
            </a:r>
            <a:endParaRPr lang="en-US" sz="3600" dirty="0">
              <a:latin typeface="Chalkduster"/>
              <a:cs typeface="Chalkduste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413" y="1616525"/>
            <a:ext cx="7013210" cy="49478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974567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7572" y="0"/>
            <a:ext cx="4992086" cy="68708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4490214" cy="688924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95481" y="605572"/>
            <a:ext cx="3977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halkduster"/>
                <a:cs typeface="Chalkduster"/>
              </a:rPr>
              <a:t>Sectorul</a:t>
            </a:r>
            <a:r>
              <a:rPr lang="en-US" dirty="0" smtClean="0">
                <a:latin typeface="Chalkduster"/>
                <a:cs typeface="Chalkduster"/>
              </a:rPr>
              <a:t> Nordic P1-P17</a:t>
            </a:r>
            <a:endParaRPr lang="en-US" dirty="0">
              <a:latin typeface="Chalkduster"/>
              <a:cs typeface="Chalkduster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5481" y="2070787"/>
            <a:ext cx="4448519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halkduster"/>
                <a:cs typeface="Chalkduster"/>
              </a:rPr>
              <a:t>Universitatea din </a:t>
            </a:r>
            <a:r>
              <a:rPr lang="en-US" dirty="0" err="1" smtClean="0">
                <a:latin typeface="Chalkduster"/>
                <a:cs typeface="Chalkduster"/>
              </a:rPr>
              <a:t>București</a:t>
            </a:r>
            <a:endParaRPr lang="en-US" dirty="0" smtClean="0">
              <a:latin typeface="Chalkduster"/>
              <a:cs typeface="Chalkduster"/>
            </a:endParaRPr>
          </a:p>
          <a:p>
            <a:r>
              <a:rPr lang="en-US" dirty="0" err="1" smtClean="0">
                <a:latin typeface="Chalkduster"/>
                <a:cs typeface="Chalkduster"/>
              </a:rPr>
              <a:t>Facultatea</a:t>
            </a:r>
            <a:r>
              <a:rPr lang="en-US" dirty="0" smtClean="0">
                <a:latin typeface="Chalkduster"/>
                <a:cs typeface="Chalkduster"/>
              </a:rPr>
              <a:t> de </a:t>
            </a:r>
            <a:r>
              <a:rPr lang="en-US" dirty="0" err="1" smtClean="0">
                <a:latin typeface="Chalkduster"/>
                <a:cs typeface="Chalkduster"/>
              </a:rPr>
              <a:t>Geografie</a:t>
            </a:r>
            <a:r>
              <a:rPr lang="en-US" dirty="0" smtClean="0">
                <a:latin typeface="Chalkduster"/>
                <a:cs typeface="Chalkduster"/>
              </a:rPr>
              <a:t> (SCMF Sf. </a:t>
            </a:r>
            <a:r>
              <a:rPr lang="en-US" dirty="0">
                <a:latin typeface="Chalkduster"/>
                <a:cs typeface="Chalkduster"/>
              </a:rPr>
              <a:t>G</a:t>
            </a:r>
            <a:r>
              <a:rPr lang="en-US" dirty="0" smtClean="0">
                <a:latin typeface="Chalkduster"/>
                <a:cs typeface="Chalkduster"/>
              </a:rPr>
              <a:t>heorghe)</a:t>
            </a:r>
          </a:p>
          <a:p>
            <a:r>
              <a:rPr lang="en-US" dirty="0" err="1" smtClean="0">
                <a:latin typeface="Chalkduster"/>
                <a:cs typeface="Chalkduster"/>
              </a:rPr>
              <a:t>Facultatea</a:t>
            </a:r>
            <a:r>
              <a:rPr lang="en-US" dirty="0" smtClean="0">
                <a:latin typeface="Chalkduster"/>
                <a:cs typeface="Chalkduster"/>
              </a:rPr>
              <a:t> de </a:t>
            </a:r>
            <a:r>
              <a:rPr lang="en-US" dirty="0" err="1" smtClean="0">
                <a:latin typeface="Chalkduster"/>
                <a:cs typeface="Chalkduster"/>
              </a:rPr>
              <a:t>Geologie</a:t>
            </a:r>
            <a:endParaRPr lang="en-US" dirty="0" smtClean="0">
              <a:latin typeface="Chalkduster"/>
              <a:cs typeface="Chalkduster"/>
            </a:endParaRPr>
          </a:p>
          <a:p>
            <a:endParaRPr lang="en-US" dirty="0" smtClean="0">
              <a:latin typeface="Chalkduster"/>
              <a:cs typeface="Chalkduster"/>
            </a:endParaRPr>
          </a:p>
          <a:p>
            <a:r>
              <a:rPr lang="en-US" dirty="0" err="1" smtClean="0">
                <a:latin typeface="Chalkduster"/>
                <a:cs typeface="Chalkduster"/>
              </a:rPr>
              <a:t>GeoEcoMar</a:t>
            </a:r>
            <a:endParaRPr lang="en-US" dirty="0">
              <a:latin typeface="Chalkduster"/>
              <a:cs typeface="Chalkduster"/>
            </a:endParaRPr>
          </a:p>
        </p:txBody>
      </p:sp>
      <p:pic>
        <p:nvPicPr>
          <p:cNvPr id="8" name="Picture 7" descr="sigla_sf_mi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3660" y="4302476"/>
            <a:ext cx="1231900" cy="1231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5328" y="4385883"/>
            <a:ext cx="1727200" cy="1041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2328"/>
            <a:ext cx="9144000" cy="62756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3388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30659" y="667040"/>
            <a:ext cx="4900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halkduster"/>
                <a:cs typeface="Chalkduster"/>
              </a:rPr>
              <a:t>Sectorul</a:t>
            </a:r>
            <a:r>
              <a:rPr lang="en-US" dirty="0" smtClean="0">
                <a:latin typeface="Chalkduster"/>
                <a:cs typeface="Chalkduster"/>
              </a:rPr>
              <a:t> </a:t>
            </a:r>
            <a:r>
              <a:rPr lang="en-US" dirty="0" err="1" smtClean="0">
                <a:latin typeface="Chalkduster"/>
                <a:cs typeface="Chalkduster"/>
              </a:rPr>
              <a:t>sudic</a:t>
            </a:r>
            <a:endParaRPr lang="en-US" dirty="0" smtClean="0">
              <a:latin typeface="Chalkduster"/>
              <a:cs typeface="Chalkduster"/>
            </a:endParaRPr>
          </a:p>
          <a:p>
            <a:endParaRPr lang="en-US" dirty="0">
              <a:latin typeface="Chalkduster"/>
              <a:cs typeface="Chalkduster"/>
            </a:endParaRPr>
          </a:p>
          <a:p>
            <a:endParaRPr lang="en-US" dirty="0">
              <a:latin typeface="Chalkduster"/>
              <a:cs typeface="Chalkduster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3459" y="3217313"/>
            <a:ext cx="1778000" cy="1270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0659" y="2052035"/>
            <a:ext cx="51925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latin typeface="Chalkduster"/>
              <a:cs typeface="Chalkduster"/>
            </a:endParaRPr>
          </a:p>
          <a:p>
            <a:pPr algn="ctr"/>
            <a:r>
              <a:rPr lang="en-US" dirty="0" err="1" smtClean="0">
                <a:latin typeface="Chalkduster"/>
                <a:cs typeface="Chalkduster"/>
              </a:rPr>
              <a:t>Institutul</a:t>
            </a:r>
            <a:r>
              <a:rPr lang="en-US" dirty="0" smtClean="0">
                <a:latin typeface="Chalkduster"/>
                <a:cs typeface="Chalkduster"/>
              </a:rPr>
              <a:t> </a:t>
            </a:r>
            <a:r>
              <a:rPr lang="en-US" dirty="0" err="1" smtClean="0">
                <a:latin typeface="Chalkduster"/>
                <a:cs typeface="Chalkduster"/>
              </a:rPr>
              <a:t>Naţional</a:t>
            </a:r>
            <a:r>
              <a:rPr lang="en-US" dirty="0" smtClean="0">
                <a:latin typeface="Chalkduster"/>
                <a:cs typeface="Chalkduster"/>
              </a:rPr>
              <a:t> de </a:t>
            </a:r>
            <a:r>
              <a:rPr lang="en-US" dirty="0" err="1" smtClean="0">
                <a:latin typeface="Chalkduster"/>
                <a:cs typeface="Chalkduster"/>
              </a:rPr>
              <a:t>Cercetare</a:t>
            </a:r>
            <a:r>
              <a:rPr lang="en-US" dirty="0" smtClean="0">
                <a:latin typeface="Chalkduster"/>
                <a:cs typeface="Chalkduster"/>
              </a:rPr>
              <a:t> - </a:t>
            </a:r>
            <a:r>
              <a:rPr lang="en-US" dirty="0" err="1" smtClean="0">
                <a:latin typeface="Chalkduster"/>
                <a:cs typeface="Chalkduster"/>
              </a:rPr>
              <a:t>Dezvoltare</a:t>
            </a:r>
            <a:r>
              <a:rPr lang="en-US" dirty="0" smtClean="0">
                <a:latin typeface="Chalkduster"/>
                <a:cs typeface="Chalkduster"/>
              </a:rPr>
              <a:t> </a:t>
            </a:r>
            <a:r>
              <a:rPr lang="en-US" dirty="0" err="1" smtClean="0">
                <a:latin typeface="Chalkduster"/>
                <a:cs typeface="Chalkduster"/>
              </a:rPr>
              <a:t>Marină</a:t>
            </a:r>
            <a:r>
              <a:rPr lang="en-US" dirty="0" smtClean="0">
                <a:latin typeface="Chalkduster"/>
                <a:cs typeface="Chalkduster"/>
              </a:rPr>
              <a:t> “Grigore Antipa”</a:t>
            </a:r>
            <a:endParaRPr lang="en-US" dirty="0">
              <a:latin typeface="Chalkduster"/>
              <a:cs typeface="Chalkdu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1_es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2000"/>
            <a:ext cx="9144001" cy="6096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4762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halkduster"/>
                <a:cs typeface="Chalkduster"/>
              </a:rPr>
              <a:t>P1 </a:t>
            </a:r>
            <a:r>
              <a:rPr lang="en-US" dirty="0" err="1" smtClean="0">
                <a:latin typeface="Chalkduster"/>
                <a:cs typeface="Chalkduster"/>
              </a:rPr>
              <a:t>Est</a:t>
            </a:r>
            <a:endParaRPr lang="en-US" dirty="0">
              <a:latin typeface="Chalkduster"/>
              <a:cs typeface="Chalkduster"/>
            </a:endParaRPr>
          </a:p>
        </p:txBody>
      </p:sp>
      <p:pic>
        <p:nvPicPr>
          <p:cNvPr id="6" name="Picture 5" descr="P1_su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762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44816" y="0"/>
            <a:ext cx="1834573" cy="341091"/>
          </a:xfrm>
        </p:spPr>
        <p:txBody>
          <a:bodyPr>
            <a:normAutofit fontScale="90000"/>
          </a:bodyPr>
          <a:lstStyle/>
          <a:p>
            <a:r>
              <a:rPr lang="en-US" sz="2400" dirty="0" smtClean="0">
                <a:latin typeface="Chalkduster"/>
                <a:cs typeface="Chalkduster"/>
              </a:rPr>
              <a:t>P6 Vest</a:t>
            </a:r>
            <a:endParaRPr lang="en-US" sz="2400" dirty="0">
              <a:latin typeface="Chalkduster"/>
              <a:cs typeface="Chalkduster"/>
            </a:endParaRPr>
          </a:p>
        </p:txBody>
      </p:sp>
      <p:pic>
        <p:nvPicPr>
          <p:cNvPr id="4" name="Content Placeholder 3" descr="P6_vest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610" r="-10610"/>
          <a:stretch>
            <a:fillRect/>
          </a:stretch>
        </p:blipFill>
        <p:spPr>
          <a:xfrm>
            <a:off x="-1164007" y="654213"/>
            <a:ext cx="11350378" cy="624227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834573" cy="341091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>P10 NV</a:t>
            </a:r>
            <a:endParaRPr lang="en-US" sz="2400" dirty="0"/>
          </a:p>
        </p:txBody>
      </p:sp>
      <p:pic>
        <p:nvPicPr>
          <p:cNvPr id="4" name="Content Placeholder 3" descr="P10_NV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812265" y="-100731"/>
            <a:ext cx="12653124" cy="69587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36421"/>
            <a:ext cx="9137691" cy="47871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48" y="936421"/>
            <a:ext cx="9073543" cy="42646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148" y="0"/>
            <a:ext cx="4182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Profile de </a:t>
            </a:r>
            <a:r>
              <a:rPr lang="en-US" dirty="0" err="1" smtClean="0"/>
              <a:t>plajă</a:t>
            </a:r>
            <a:r>
              <a:rPr lang="en-US" dirty="0" smtClean="0"/>
              <a:t> + </a:t>
            </a:r>
            <a:r>
              <a:rPr lang="en-US" dirty="0" err="1" smtClean="0"/>
              <a:t>țărm</a:t>
            </a:r>
            <a:r>
              <a:rPr lang="en-US" dirty="0" smtClean="0"/>
              <a:t> </a:t>
            </a:r>
            <a:r>
              <a:rPr lang="en-US" dirty="0" err="1" smtClean="0"/>
              <a:t>submers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5885753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47549" y="6277815"/>
            <a:ext cx="2194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halkduster"/>
                <a:cs typeface="Chalkduster"/>
              </a:rPr>
              <a:t>Vă </a:t>
            </a:r>
            <a:r>
              <a:rPr lang="en-US" dirty="0" err="1" smtClean="0">
                <a:latin typeface="Chalkduster"/>
                <a:cs typeface="Chalkduster"/>
              </a:rPr>
              <a:t>mulțumesc</a:t>
            </a:r>
            <a:r>
              <a:rPr lang="en-US" dirty="0" smtClean="0">
                <a:latin typeface="Chalkduster"/>
                <a:cs typeface="Chalkduster"/>
              </a:rPr>
              <a:t>!</a:t>
            </a:r>
            <a:endParaRPr lang="en-US" dirty="0">
              <a:latin typeface="Chalkduster"/>
              <a:cs typeface="Chalkduste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olio">
  <a:themeElements>
    <a:clrScheme name="Folio">
      <a:dk1>
        <a:sysClr val="windowText" lastClr="000000"/>
      </a:dk1>
      <a:lt1>
        <a:sysClr val="window" lastClr="FFFFFF"/>
      </a:lt1>
      <a:dk2>
        <a:srgbClr val="2D2F2B"/>
      </a:dk2>
      <a:lt2>
        <a:srgbClr val="DEDED7"/>
      </a:lt2>
      <a:accent1>
        <a:srgbClr val="294171"/>
      </a:accent1>
      <a:accent2>
        <a:srgbClr val="748CBC"/>
      </a:accent2>
      <a:accent3>
        <a:srgbClr val="8E887C"/>
      </a:accent3>
      <a:accent4>
        <a:srgbClr val="834736"/>
      </a:accent4>
      <a:accent5>
        <a:srgbClr val="5A1705"/>
      </a:accent5>
      <a:accent6>
        <a:srgbClr val="A0A16A"/>
      </a:accent6>
      <a:hlink>
        <a:srgbClr val="74B6BC"/>
      </a:hlink>
      <a:folHlink>
        <a:srgbClr val="7F95A4"/>
      </a:folHlink>
    </a:clrScheme>
    <a:fontScheme name="Folio">
      <a:majorFont>
        <a:latin typeface="Calisto MT"/>
        <a:ea typeface=""/>
        <a:cs typeface=""/>
        <a:font script="Jpan" typeface="ＭＳ 明朝"/>
      </a:majorFont>
      <a:minorFont>
        <a:latin typeface="Calisto MT"/>
        <a:ea typeface=""/>
        <a:cs typeface=""/>
        <a:font script="Jpan" typeface="ＭＳ 明朝"/>
      </a:minorFont>
    </a:fontScheme>
    <a:fmtScheme name="Folio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350000"/>
                <a:lumMod val="11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20000"/>
              </a:schemeClr>
              <a:schemeClr val="phClr">
                <a:tint val="70000"/>
                <a:satMod val="300000"/>
                <a:lumMod val="110000"/>
              </a:schemeClr>
            </a:duotone>
          </a:blip>
          <a:tile tx="0" ty="0" sx="50000" sy="50000" flip="none" algn="tl"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8100" dist="25400" dir="5400000" algn="br" rotWithShape="0">
              <a:srgbClr val="000000">
                <a:alpha val="50000"/>
              </a:srgbClr>
            </a:outerShdw>
          </a:effectLst>
        </a:effectStyle>
        <a:effectStyle>
          <a:effectLst>
            <a:innerShdw blurRad="190500" dist="25400">
              <a:srgbClr val="000000">
                <a:alpha val="50000"/>
              </a:srgbClr>
            </a:innerShdw>
          </a:effectLst>
        </a:effectStyle>
      </a:effectStyleLst>
      <a:bgFillStyleLst>
        <a:blipFill rotWithShape="1">
          <a:blip xmlns:r="http://schemas.openxmlformats.org/officeDocument/2006/relationships" r:embed="rId3">
            <a:duotone>
              <a:schemeClr val="phClr">
                <a:shade val="10000"/>
                <a:satMod val="125000"/>
              </a:schemeClr>
              <a:schemeClr val="phClr">
                <a:tint val="70000"/>
                <a:satMod val="350000"/>
                <a:lumMod val="110000"/>
              </a:schemeClr>
            </a:duotone>
          </a:blip>
          <a:stretch/>
        </a:blipFill>
        <a:blipFill rotWithShape="1">
          <a:blip xmlns:r="http://schemas.openxmlformats.org/officeDocument/2006/relationships" r:embed="rId4">
            <a:duotone>
              <a:schemeClr val="phClr">
                <a:shade val="10000"/>
                <a:satMod val="125000"/>
              </a:schemeClr>
              <a:schemeClr val="phClr">
                <a:tint val="70000"/>
                <a:satMod val="350000"/>
                <a:lumMod val="110000"/>
              </a:schemeClr>
            </a:duotone>
          </a:blip>
          <a:stretch/>
        </a:blipFill>
        <a:blipFill rotWithShape="1">
          <a:blip xmlns:r="http://schemas.openxmlformats.org/officeDocument/2006/relationships" r:embed="rId5">
            <a:duotone>
              <a:schemeClr val="phClr">
                <a:shade val="3000"/>
                <a:lumMod val="10000"/>
              </a:schemeClr>
              <a:schemeClr val="phClr">
                <a:tint val="91000"/>
                <a:satMod val="500000"/>
                <a:lumMod val="125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Folio.thmx</Template>
  <TotalTime>388</TotalTime>
  <Words>344</Words>
  <Application>Microsoft Macintosh PowerPoint</Application>
  <PresentationFormat>On-screen Show (4:3)</PresentationFormat>
  <Paragraphs>47</Paragraphs>
  <Slides>34</Slides>
  <Notes>2</Notes>
  <HiddenSlides>0</HiddenSlides>
  <MMClips>0</MMClips>
  <ScaleCrop>false</ScaleCrop>
  <HeadingPairs>
    <vt:vector size="6" baseType="variant"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Folio</vt:lpstr>
      <vt:lpstr>Worksheet</vt:lpstr>
      <vt:lpstr>Sisteme vechi de bornare specifice litoralului românesc.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PARID R1 (1927)</vt:lpstr>
      <vt:lpstr>PARID Iunie 1997</vt:lpstr>
      <vt:lpstr>Slide 17</vt:lpstr>
      <vt:lpstr>Slide 18</vt:lpstr>
      <vt:lpstr>CSA 1960</vt:lpstr>
      <vt:lpstr>Slide 20</vt:lpstr>
      <vt:lpstr>Slide 21</vt:lpstr>
      <vt:lpstr>DTM 1960</vt:lpstr>
      <vt:lpstr>R48</vt:lpstr>
      <vt:lpstr>Slide 24</vt:lpstr>
      <vt:lpstr>Borne Midia-Vama Veche (B1-B104)</vt:lpstr>
      <vt:lpstr>Slide 26</vt:lpstr>
      <vt:lpstr>Slide 27</vt:lpstr>
      <vt:lpstr>Slide 28</vt:lpstr>
      <vt:lpstr>Slide 29</vt:lpstr>
      <vt:lpstr>Slide 30</vt:lpstr>
      <vt:lpstr>P6 Vest</vt:lpstr>
      <vt:lpstr>P10 NV</vt:lpstr>
      <vt:lpstr>Slide 33</vt:lpstr>
      <vt:lpstr>Slide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Sisteme vechi de bornare specifice litoralului românesc.</dc:title>
  <dc:creator>Ștefan Constantinescu</dc:creator>
  <cp:lastModifiedBy>Ștefan Constantinescu</cp:lastModifiedBy>
  <cp:revision>18</cp:revision>
  <dcterms:created xsi:type="dcterms:W3CDTF">2012-10-11T17:55:14Z</dcterms:created>
  <dcterms:modified xsi:type="dcterms:W3CDTF">2012-10-11T18:14:43Z</dcterms:modified>
</cp:coreProperties>
</file>