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Default Extension="tiff" ContentType="image/tif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56" r:id="rId2"/>
    <p:sldId id="307" r:id="rId3"/>
    <p:sldId id="308" r:id="rId4"/>
    <p:sldId id="309" r:id="rId5"/>
    <p:sldId id="310" r:id="rId6"/>
    <p:sldId id="311" r:id="rId7"/>
    <p:sldId id="312" r:id="rId8"/>
    <p:sldId id="320" r:id="rId9"/>
    <p:sldId id="313" r:id="rId10"/>
    <p:sldId id="314" r:id="rId11"/>
    <p:sldId id="321" r:id="rId12"/>
    <p:sldId id="315" r:id="rId13"/>
    <p:sldId id="322" r:id="rId14"/>
    <p:sldId id="323" r:id="rId15"/>
    <p:sldId id="324" r:id="rId16"/>
    <p:sldId id="319" r:id="rId17"/>
    <p:sldId id="316" r:id="rId18"/>
    <p:sldId id="317" r:id="rId19"/>
    <p:sldId id="325" r:id="rId20"/>
    <p:sldId id="318" r:id="rId21"/>
    <p:sldId id="326" r:id="rId22"/>
    <p:sldId id="327" r:id="rId23"/>
    <p:sldId id="328" r:id="rId24"/>
    <p:sldId id="329" r:id="rId25"/>
    <p:sldId id="331" r:id="rId26"/>
    <p:sldId id="330" r:id="rId27"/>
    <p:sldId id="332" r:id="rId28"/>
    <p:sldId id="333" r:id="rId29"/>
    <p:sldId id="334" r:id="rId30"/>
    <p:sldId id="335" r:id="rId31"/>
  </p:sldIdLst>
  <p:sldSz cx="9144000" cy="6858000" type="screen4x3"/>
  <p:notesSz cx="7315200" cy="96012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6940" autoAdjust="0"/>
  </p:normalViewPr>
  <p:slideViewPr>
    <p:cSldViewPr snapToGrid="0">
      <p:cViewPr>
        <p:scale>
          <a:sx n="70" d="100"/>
          <a:sy n="70" d="100"/>
        </p:scale>
        <p:origin x="-138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7716063" cy="7771606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6DF375BB-2BD9-4227-A13F-F158979AF50C}" type="datetime1">
              <a:rPr lang="en-US"/>
              <a:pPr>
                <a:defRPr/>
              </a:pPr>
              <a:t>12-Oct-12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94CFC07E-D23C-489C-8EA4-2186C8D7FF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A8D6D1A0-0E0A-454F-97F8-B6B9C2E67F3C}" type="datetime1">
              <a:rPr lang="en-US"/>
              <a:pPr>
                <a:defRPr/>
              </a:pPr>
              <a:t>12-Oct-12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6661" tIns="48331" rIns="96661" bIns="48331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42D34CD7-1453-4B65-BC81-9115873EE7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ヒラギノ角ゴ Pro W3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Pozitie</a:t>
            </a:r>
            <a:r>
              <a:rPr lang="en-GB" dirty="0" smtClean="0"/>
              <a:t> </a:t>
            </a:r>
            <a:r>
              <a:rPr lang="en-GB" dirty="0" err="1" smtClean="0"/>
              <a:t>infrarosu</a:t>
            </a:r>
            <a:r>
              <a:rPr lang="en-GB" dirty="0" smtClean="0"/>
              <a:t> </a:t>
            </a:r>
            <a:r>
              <a:rPr lang="en-GB" dirty="0" err="1" smtClean="0"/>
              <a:t>si</a:t>
            </a:r>
            <a:r>
              <a:rPr lang="en-GB" dirty="0" smtClean="0"/>
              <a:t> TIR</a:t>
            </a:r>
            <a:endParaRPr lang="en-GB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Ferestre</a:t>
            </a:r>
            <a:r>
              <a:rPr lang="en-GB" dirty="0" smtClean="0"/>
              <a:t> – </a:t>
            </a:r>
            <a:r>
              <a:rPr lang="en-GB" dirty="0" err="1" smtClean="0"/>
              <a:t>absorbtie</a:t>
            </a:r>
            <a:r>
              <a:rPr lang="en-GB" dirty="0" smtClean="0"/>
              <a:t> </a:t>
            </a:r>
            <a:r>
              <a:rPr lang="en-GB" dirty="0" err="1" smtClean="0"/>
              <a:t>minina</a:t>
            </a:r>
            <a:r>
              <a:rPr lang="en-GB" dirty="0" smtClean="0"/>
              <a:t>; </a:t>
            </a:r>
            <a:r>
              <a:rPr lang="en-GB" dirty="0" err="1" smtClean="0"/>
              <a:t>pentru</a:t>
            </a:r>
            <a:r>
              <a:rPr lang="en-GB" dirty="0" smtClean="0"/>
              <a:t> </a:t>
            </a:r>
            <a:r>
              <a:rPr lang="en-GB" dirty="0" err="1" smtClean="0"/>
              <a:t>instrumente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aeropurtate</a:t>
            </a:r>
            <a:r>
              <a:rPr lang="en-GB" baseline="0" dirty="0" smtClean="0"/>
              <a:t> 3-5, 3-4 </a:t>
            </a:r>
            <a:r>
              <a:rPr lang="en-GB" baseline="0" dirty="0" err="1" smtClean="0"/>
              <a:t>pentru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sateliti</a:t>
            </a:r>
            <a:endParaRPr lang="en-GB" baseline="0" dirty="0" smtClean="0"/>
          </a:p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None of the windows transmits 100 percent because water vapor and carbon dioxide absorb some of the energy across the spectrum and ozone absorbs energy in the 10.5-12.5 µm interval. In addition, solar reflectance contaminates the 3-4 µm window to some degree during daylight hours, so we use it for Earth studies only when measurements are made at night.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cooling agents, such as liquid nitrogen or helium (in a container called a Dewar, that encloses the detector) or, for some spacecraft designs, with radiant cooling systems that take advantage of the cold vacuum of outer space</a:t>
            </a:r>
            <a:endParaRPr lang="en-GB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Absolute temperature measurements may be calculated but require accurate calibration and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measurement of the temperature references and detailed knowledge of the thermal properties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of the target, geometric distortions, and radiometric effects.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 smtClean="0"/>
              <a:t>Au existat</a:t>
            </a:r>
            <a:r>
              <a:rPr lang="ro-RO" baseline="0" dirty="0" smtClean="0"/>
              <a:t> si date in-situ. Coeficient de corelatie mai mare de 0.8</a:t>
            </a:r>
            <a:endParaRPr lang="en-GB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In perioada respectiva s-au inregistrat valori caniculare pentru bucuresti – temperatura aerului cu maxime de chiar 40 grade la statia</a:t>
            </a:r>
            <a:r>
              <a:rPr lang="ro-RO" baseline="0" dirty="0" smtClean="0"/>
              <a:t> meteo. A tinut canicula pana pe 11 august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Am ales iulie pentru lipsa norilor</a:t>
            </a:r>
          </a:p>
          <a:p>
            <a:r>
              <a:rPr lang="ro-RO" dirty="0" smtClean="0"/>
              <a:t>5 produse pe </a:t>
            </a:r>
            <a:r>
              <a:rPr lang="ro-RO" dirty="0" smtClean="0"/>
              <a:t>an</a:t>
            </a:r>
            <a:r>
              <a:rPr lang="en-US" dirty="0" smtClean="0"/>
              <a:t>; </a:t>
            </a:r>
            <a:r>
              <a:rPr lang="en-US" dirty="0" err="1" smtClean="0"/>
              <a:t>procesare</a:t>
            </a:r>
            <a:r>
              <a:rPr lang="en-US" dirty="0" smtClean="0"/>
              <a:t> automata</a:t>
            </a:r>
            <a:r>
              <a:rPr lang="en-US" baseline="0" dirty="0" smtClean="0"/>
              <a:t> GDAL </a:t>
            </a:r>
            <a:r>
              <a:rPr lang="en-US" baseline="0" dirty="0" err="1" smtClean="0"/>
              <a:t>si</a:t>
            </a:r>
            <a:r>
              <a:rPr lang="en-US" baseline="0" dirty="0" smtClean="0"/>
              <a:t> SAGA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Pentru noapte efectele se resimt la apoximativ 9 km, iar pentru zi la aproape 17 km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Articol pe site referitor la upwelling;</a:t>
            </a:r>
            <a:r>
              <a:rPr lang="ro-RO" baseline="0" dirty="0" smtClean="0"/>
              <a:t> includere masuratori SST in modele climatice</a:t>
            </a:r>
            <a:endParaRPr lang="ro-RO" dirty="0" smtClean="0"/>
          </a:p>
          <a:p>
            <a:r>
              <a:rPr lang="ro-RO" dirty="0" smtClean="0"/>
              <a:t>Cicloni – dupa trecerea unui ciclon apa se raceste datorita amestecului pe verticala</a:t>
            </a:r>
            <a:r>
              <a:rPr lang="ro-RO" baseline="0" dirty="0" smtClean="0"/>
              <a:t> si pierderii de temperatura la suprafata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Ultimul AVHRR/3 lansat in 1998 pe </a:t>
            </a:r>
            <a:r>
              <a:rPr lang="ro-RO" dirty="0" smtClean="0"/>
              <a:t>NOAA-15</a:t>
            </a:r>
            <a:r>
              <a:rPr lang="en-US" dirty="0" smtClean="0"/>
              <a:t>; POES (Polar Operational Environmental Satellites) </a:t>
            </a:r>
            <a:r>
              <a:rPr lang="en-US" dirty="0" err="1" smtClean="0"/>
              <a:t>si</a:t>
            </a:r>
            <a:r>
              <a:rPr lang="en-US" dirty="0" smtClean="0"/>
              <a:t> GOES</a:t>
            </a:r>
            <a:endParaRPr lang="ro-RO" dirty="0" smtClean="0"/>
          </a:p>
          <a:p>
            <a:r>
              <a:rPr lang="ro-RO" dirty="0" smtClean="0"/>
              <a:t>Celelalte benzi – infrarosu apropiat si vizibil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Ultimele</a:t>
            </a:r>
            <a:r>
              <a:rPr lang="en-US" baseline="0" dirty="0" smtClean="0"/>
              <a:t> 3 </a:t>
            </a:r>
            <a:r>
              <a:rPr lang="en-US" baseline="0" dirty="0" err="1" smtClean="0"/>
              <a:t>benzi</a:t>
            </a:r>
            <a:r>
              <a:rPr lang="en-US" baseline="0" dirty="0" smtClean="0"/>
              <a:t> - </a:t>
            </a:r>
            <a:r>
              <a:rPr lang="en-US" baseline="0" dirty="0" err="1" smtClean="0"/>
              <a:t>termale</a:t>
            </a:r>
            <a:endParaRPr lang="ro-RO" dirty="0" smtClean="0"/>
          </a:p>
          <a:p>
            <a:r>
              <a:rPr lang="ro-RO" dirty="0" smtClean="0"/>
              <a:t>Celelalte benzi – infrarosu apropiat si vizibil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o-RO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o-RO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seadas</a:t>
            </a:r>
            <a:endParaRPr lang="ro-RO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Folosire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articol</a:t>
            </a:r>
            <a:endParaRPr lang="ro-RO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o-RO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Envisat s-a perdut pe 8 aprilie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o-RO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4213412"/>
            <a:ext cx="5029200" cy="1447800"/>
          </a:xfrm>
          <a:effectLst/>
        </p:spPr>
        <p:txBody>
          <a:bodyPr/>
          <a:lstStyle>
            <a:lvl1pPr marL="0" indent="0" algn="ctr" defTabSz="914400" rtl="0" eaLnBrk="1" latinLnBrk="0" hangingPunct="1">
              <a:spcBef>
                <a:spcPts val="2000"/>
              </a:spcBef>
              <a:buSzPct val="80000"/>
              <a:buFont typeface="Wingdings" pitchFamily="2" charset="2"/>
              <a:buNone/>
              <a:defRPr sz="2000" b="1" kern="1200">
                <a:solidFill>
                  <a:schemeClr val="bg1"/>
                </a:solidFill>
                <a:effectLst/>
                <a:latin typeface="ApexNew-Medium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914402" y="2949388"/>
            <a:ext cx="7313613" cy="1264024"/>
          </a:xfrm>
          <a:prstGeom prst="rect">
            <a:avLst/>
          </a:prstGeom>
          <a:scene3d>
            <a:camera prst="orthographicFront"/>
            <a:lightRig rig="chilly" dir="t"/>
          </a:scene3d>
          <a:sp3d extrusionH="12700">
            <a:extrusionClr>
              <a:schemeClr val="bg1"/>
            </a:extrusionClr>
          </a:sp3d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Whit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00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2" y="2407024"/>
            <a:ext cx="7313613" cy="36441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398" y="2271714"/>
            <a:ext cx="3566160" cy="3792911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8471" y="2271714"/>
            <a:ext cx="3566160" cy="3792911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91672" y="1264024"/>
            <a:ext cx="3807293" cy="968189"/>
          </a:xfrm>
          <a:scene3d>
            <a:camera prst="orthographicFront"/>
            <a:lightRig rig="chilly" dir="t"/>
          </a:scene3d>
          <a:sp3d extrusionH="12700">
            <a:extrusionClr>
              <a:schemeClr val="bg1"/>
            </a:extrusionClr>
          </a:sp3d>
        </p:spPr>
        <p:txBody>
          <a:bodyPr anchor="b"/>
          <a:lstStyle>
            <a:lvl1pPr algn="l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600" b="1" kern="1200" baseline="0">
                <a:solidFill>
                  <a:srgbClr val="000000"/>
                </a:solidFill>
                <a:effectLst/>
                <a:latin typeface="ApexNew-Medium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>
          <a:xfrm>
            <a:off x="591672" y="2514600"/>
            <a:ext cx="3807293" cy="2819400"/>
          </a:xfrm>
          <a:effectLst/>
        </p:spPr>
        <p:txBody>
          <a:bodyPr/>
          <a:lstStyle>
            <a:lvl1pPr marL="0" indent="0">
              <a:lnSpc>
                <a:spcPct val="110000"/>
              </a:lnSpc>
              <a:buNone/>
              <a:defRPr sz="2000" kern="1200">
                <a:solidFill>
                  <a:srgbClr val="000000"/>
                </a:solidFill>
                <a:effectLst/>
                <a:latin typeface="ApexNew-Medium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4800600" y="1264021"/>
            <a:ext cx="3810000" cy="4831979"/>
          </a:xfrm>
          <a:prstGeom prst="roundRect">
            <a:avLst>
              <a:gd name="adj" fmla="val 4391"/>
            </a:avLst>
          </a:prstGeom>
          <a:noFill/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none"/>
        </p:style>
        <p:txBody>
          <a:bodyPr rtlCol="0">
            <a:noAutofit/>
            <a:scene3d>
              <a:camera prst="orthographicFront"/>
              <a:lightRig rig="chilly" dir="t"/>
            </a:scene3d>
            <a:sp3d extrusionH="6350">
              <a:bevelT w="19050" h="12700" prst="softRound"/>
              <a:extrusionClr>
                <a:schemeClr val="bg1"/>
              </a:extrusionClr>
            </a:sp3d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SzPct val="80000"/>
              <a:buFont typeface="Wingdings" pitchFamily="2" charset="2"/>
              <a:buNone/>
              <a:defRPr sz="2400" kern="1200">
                <a:gradFill>
                  <a:gsLst>
                    <a:gs pos="50000">
                      <a:schemeClr val="tx1">
                        <a:lumMod val="65000"/>
                        <a:lumOff val="3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effectLst>
                  <a:innerShdw blurRad="63500" dist="25400" dir="10800000">
                    <a:schemeClr val="bg1">
                      <a:alpha val="50000"/>
                    </a:schemeClr>
                  </a:innerShdw>
                </a:effectLst>
                <a:latin typeface="ApexNew-Medium"/>
                <a:ea typeface="+mn-ea"/>
                <a:cs typeface="+mn-cs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noProof="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914402" y="2689412"/>
            <a:ext cx="7313613" cy="1264024"/>
          </a:xfrm>
          <a:prstGeom prst="rect">
            <a:avLst/>
          </a:prstGeom>
          <a:scene3d>
            <a:camera prst="orthographicFront"/>
            <a:lightRig rig="chilly" dir="t"/>
          </a:scene3d>
          <a:sp3d extrusionH="12700">
            <a:extrusionClr>
              <a:schemeClr val="bg1"/>
            </a:extrusionClr>
          </a:sp3d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1" y="1143000"/>
            <a:ext cx="7313613" cy="1263651"/>
          </a:xfrm>
          <a:prstGeom prst="rect">
            <a:avLst/>
          </a:prstGeom>
          <a:scene3d>
            <a:camera prst="orthographicFront"/>
            <a:lightRig rig="chilly" dir="t"/>
          </a:scene3d>
          <a:sp3d extrusionH="12700">
            <a:extrusionClr>
              <a:schemeClr val="bg1"/>
            </a:extrusion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14401" y="2590801"/>
            <a:ext cx="7313613" cy="3460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ApexNew-Medium"/>
          <a:ea typeface="ヒラギノ角ゴ Pro W3" charset="-128"/>
          <a:cs typeface="ヒラギノ角ゴ Pro W3" charset="-128"/>
        </a:defRPr>
      </a:lvl1pPr>
      <a:lvl2pPr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2pPr>
      <a:lvl3pPr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3pPr>
      <a:lvl4pPr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4pPr>
      <a:lvl5pPr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5pPr>
      <a:lvl6pPr marL="457200"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6pPr>
      <a:lvl7pPr marL="914400"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7pPr>
      <a:lvl8pPr marL="1371600"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8pPr>
      <a:lvl9pPr marL="1828800"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9pPr>
    </p:titleStyle>
    <p:bodyStyle>
      <a:lvl1pPr marL="342900" indent="-342900" algn="l" rtl="0" eaLnBrk="1" fontAlgn="base" hangingPunct="1">
        <a:spcBef>
          <a:spcPts val="2000"/>
        </a:spcBef>
        <a:spcAft>
          <a:spcPct val="0"/>
        </a:spcAft>
        <a:buSzPct val="80000"/>
        <a:buFont typeface="Wingdings" pitchFamily="2" charset="2"/>
        <a:buChar char="l"/>
        <a:defRPr sz="2400" kern="1200">
          <a:solidFill>
            <a:schemeClr val="tx1"/>
          </a:solidFill>
          <a:latin typeface="ApexNew-Medium"/>
          <a:ea typeface="ヒラギノ角ゴ Pro W3" charset="-128"/>
          <a:cs typeface="ヒラギノ角ゴ Pro W3" charset="-128"/>
        </a:defRPr>
      </a:lvl1pPr>
      <a:lvl2pPr marL="685800" indent="-336550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l"/>
        <a:defRPr sz="2200" kern="1200">
          <a:solidFill>
            <a:schemeClr val="tx1"/>
          </a:solidFill>
          <a:latin typeface="ApexNew-Medium"/>
          <a:ea typeface="ヒラギノ角ゴ Pro W3" charset="-128"/>
          <a:cs typeface="+mn-cs"/>
        </a:defRPr>
      </a:lvl2pPr>
      <a:lvl3pPr marL="1035050" indent="-349250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l"/>
        <a:defRPr sz="2000" kern="1200">
          <a:solidFill>
            <a:schemeClr val="tx1"/>
          </a:solidFill>
          <a:latin typeface="ApexNew-Medium"/>
          <a:ea typeface="ヒラギノ角ゴ Pro W3" charset="-128"/>
          <a:cs typeface="+mn-cs"/>
        </a:defRPr>
      </a:lvl3pPr>
      <a:lvl4pPr marL="1371600" indent="-336550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l"/>
        <a:defRPr sz="2000" kern="1200">
          <a:solidFill>
            <a:schemeClr val="tx1"/>
          </a:solidFill>
          <a:latin typeface="ApexNew-Medium"/>
          <a:ea typeface="ヒラギノ角ゴ Pro W3" charset="-128"/>
          <a:cs typeface="+mn-cs"/>
        </a:defRPr>
      </a:lvl4pPr>
      <a:lvl5pPr marL="1720850" indent="-349250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l"/>
        <a:defRPr sz="2000" kern="1200">
          <a:solidFill>
            <a:schemeClr val="tx1"/>
          </a:solidFill>
          <a:latin typeface="ApexNew-Medium"/>
          <a:ea typeface="ヒラギノ角ゴ Pro W3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reverb.echo.nasa.gov/reverb" TargetMode="External"/><Relationship Id="rId7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hyperlink" Target="http://daac.ornl.gov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jpe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3" Type="http://schemas.openxmlformats.org/officeDocument/2006/relationships/image" Target="../media/image4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3.jpeg"/><Relationship Id="rId15" Type="http://schemas.openxmlformats.org/officeDocument/2006/relationships/image" Target="../media/image28.jpeg"/><Relationship Id="rId10" Type="http://schemas.openxmlformats.org/officeDocument/2006/relationships/image" Target="../media/image23.jpeg"/><Relationship Id="rId4" Type="http://schemas.openxmlformats.org/officeDocument/2006/relationships/image" Target="../media/image18.jpeg"/><Relationship Id="rId9" Type="http://schemas.openxmlformats.org/officeDocument/2006/relationships/image" Target="../media/image22.jpeg"/><Relationship Id="rId1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jpeg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jpeg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jpeg"/><Relationship Id="rId5" Type="http://schemas.openxmlformats.org/officeDocument/2006/relationships/hyperlink" Target="https://centaurus.caf.dlr.de:8443/eoweb-ng/template/default/welcome/entryPage.vm" TargetMode="Externa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jpeg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jpeg"/><Relationship Id="rId5" Type="http://schemas.openxmlformats.org/officeDocument/2006/relationships/hyperlink" Target="http://oceancolor.gsfc.nasa.gov/" TargetMode="External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tiff"/><Relationship Id="rId5" Type="http://schemas.openxmlformats.org/officeDocument/2006/relationships/image" Target="../media/image35.tiff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jpeg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57944" y="1571172"/>
            <a:ext cx="7313613" cy="2844799"/>
          </a:xfrm>
        </p:spPr>
        <p:txBody>
          <a:bodyPr/>
          <a:lstStyle/>
          <a:p>
            <a:pPr marL="0" lvl="8">
              <a:lnSpc>
                <a:spcPct val="100000"/>
              </a:lnSpc>
              <a:defRPr/>
            </a:pPr>
            <a:r>
              <a:rPr lang="it-IT" sz="32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Land &amp; Sea Surface Temperature – produse satelitare disponibile și domenii de aplicabilitate</a:t>
            </a:r>
            <a:r>
              <a:rPr lang="en-US" sz="3600" dirty="0" smtClean="0">
                <a:solidFill>
                  <a:srgbClr val="E0E6EF"/>
                </a:solidFill>
              </a:rPr>
              <a:t/>
            </a:r>
            <a:br>
              <a:rPr lang="en-US" sz="3600" dirty="0" smtClean="0">
                <a:solidFill>
                  <a:srgbClr val="E0E6EF"/>
                </a:solidFill>
              </a:rPr>
            </a:br>
            <a:endParaRPr lang="en-US" dirty="0" smtClean="0">
              <a:latin typeface="ApexNew-Medium" charset="0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914401" y="4648200"/>
            <a:ext cx="7619999" cy="1955799"/>
          </a:xfrm>
          <a:prstGeom prst="rect">
            <a:avLst/>
          </a:prstGeom>
          <a:scene3d>
            <a:camera prst="orthographicFront"/>
            <a:lightRig rig="chilly" dir="t"/>
          </a:scene3d>
          <a:sp3d extrusionH="12700">
            <a:extrusionClr>
              <a:schemeClr val="bg1"/>
            </a:extrusion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8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b="1" kern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Sorin Constantin</a:t>
            </a:r>
          </a:p>
          <a:p>
            <a:pPr marL="0" marR="0" lvl="8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Conferin</a:t>
            </a:r>
            <a:r>
              <a:rPr lang="ro-RO" b="1" kern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ț</a:t>
            </a:r>
            <a:r>
              <a:rPr kumimoji="0" lang="it-IT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a </a:t>
            </a:r>
            <a:r>
              <a:rPr lang="ro-RO" b="1" kern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</a:t>
            </a:r>
            <a:r>
              <a:rPr kumimoji="0" lang="it-IT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ehnologii,</a:t>
            </a:r>
            <a:r>
              <a:rPr kumimoji="0" lang="it-IT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date </a:t>
            </a:r>
            <a:r>
              <a:rPr kumimoji="0" lang="ro-RO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și cunoștințe geo-spațiale libere</a:t>
            </a:r>
          </a:p>
          <a:p>
            <a:pPr marL="0" marR="0" lvl="8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12</a:t>
            </a:r>
            <a:r>
              <a:rPr kumimoji="0" lang="it-IT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octombrie </a:t>
            </a:r>
            <a:r>
              <a:rPr kumimoji="0" lang="ro-RO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2012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E0E6EF"/>
                </a:solidFill>
                <a:effectLst/>
                <a:uLnTx/>
                <a:uFillTx/>
                <a:latin typeface="ApexNew-Medium" charset="0"/>
                <a:ea typeface="ヒラギノ角ゴ Pro W3" charset="-128"/>
                <a:cs typeface="ヒラギノ角ゴ Pro W3" charset="-128"/>
              </a:rPr>
              <a:t/>
            </a:r>
            <a:b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E0E6EF"/>
                </a:solidFill>
                <a:effectLst/>
                <a:uLnTx/>
                <a:uFillTx/>
                <a:latin typeface="ApexNew-Medium" charset="0"/>
                <a:ea typeface="ヒラギノ角ゴ Pro W3" charset="-128"/>
                <a:cs typeface="ヒラギノ角ゴ Pro W3" charset="-128"/>
              </a:rPr>
            </a:br>
            <a:endParaRPr kumimoji="0" lang="en-US" sz="4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exNew-Medium" charset="0"/>
              <a:ea typeface="ヒラギノ角ゴ Pro W3" charset="-128"/>
              <a:cs typeface="ヒラギノ角ゴ Pro W3" charset="-128"/>
            </a:endParaRPr>
          </a:p>
        </p:txBody>
      </p:sp>
      <p:pic>
        <p:nvPicPr>
          <p:cNvPr id="6" name="Picture 5" descr="geospatial_logo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38301" y="6225883"/>
            <a:ext cx="611186" cy="63211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049487" y="6410549"/>
            <a:ext cx="1763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chemeClr val="bg1"/>
                </a:solidFill>
                <a:latin typeface="Cambria" pitchFamily="18" charset="0"/>
              </a:rPr>
              <a:t>geo-spatial.org</a:t>
            </a:r>
            <a:endParaRPr lang="en-US" b="1" dirty="0">
              <a:solidFill>
                <a:schemeClr val="bg1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077873" y="1158154"/>
            <a:ext cx="5346509" cy="3644152"/>
          </a:xfrm>
        </p:spPr>
        <p:txBody>
          <a:bodyPr/>
          <a:lstStyle/>
          <a:p>
            <a:pPr>
              <a:buNone/>
            </a:pPr>
            <a:r>
              <a:rPr lang="en-US" sz="20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Curpinsul</a:t>
            </a: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prezent</a:t>
            </a: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ării:</a:t>
            </a:r>
          </a:p>
          <a:p>
            <a:pPr>
              <a:buNone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1. Spectrul electromagnetic</a:t>
            </a:r>
          </a:p>
          <a:p>
            <a:pPr>
              <a:buNone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2. Caracteristici senzori</a:t>
            </a:r>
          </a:p>
          <a:p>
            <a:pPr>
              <a:buNone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3. Land surface temperature</a:t>
            </a:r>
          </a:p>
          <a:p>
            <a:pPr>
              <a:buNone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4. Sea surface temperature</a:t>
            </a:r>
          </a:p>
          <a:p>
            <a:pPr>
              <a:buNone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5. Alte resurse</a:t>
            </a:r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7" name="Picture 6" descr="geospatial_logo.jp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32814" y="0"/>
            <a:ext cx="611186" cy="6321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824707" y="0"/>
            <a:ext cx="1763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chemeClr val="bg1"/>
                </a:solidFill>
                <a:latin typeface="Cambria" pitchFamily="18" charset="0"/>
              </a:rPr>
              <a:t>geo-spatial.org</a:t>
            </a:r>
            <a:endParaRPr lang="en-US" b="1" dirty="0">
              <a:solidFill>
                <a:schemeClr val="bg1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9" name="Picture 8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>
            <a:spLocks noGrp="1"/>
          </p:cNvSpPr>
          <p:nvPr>
            <p:ph idx="1"/>
          </p:nvPr>
        </p:nvSpPr>
        <p:spPr>
          <a:xfrm>
            <a:off x="252877" y="1485336"/>
            <a:ext cx="3958770" cy="3479051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Pentru detecția temperaturii suprafețelor și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obiectelor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țintă, este necesară măsurarea radiației emise de către acestea în regiunea infraroșului termic a spectrului electromagnetic;</a:t>
            </a:r>
          </a:p>
        </p:txBody>
      </p:sp>
      <p:pic>
        <p:nvPicPr>
          <p:cNvPr id="12" name="Picture 11" descr="ScreenShot00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4104" y="518760"/>
            <a:ext cx="4045040" cy="4953838"/>
          </a:xfrm>
          <a:prstGeom prst="rect">
            <a:avLst/>
          </a:prstGeom>
        </p:spPr>
      </p:pic>
      <p:sp>
        <p:nvSpPr>
          <p:cNvPr id="13" name="Content Placeholder 4"/>
          <p:cNvSpPr txBox="1">
            <a:spLocks/>
          </p:cNvSpPr>
          <p:nvPr/>
        </p:nvSpPr>
        <p:spPr bwMode="auto">
          <a:xfrm>
            <a:off x="4324131" y="5452488"/>
            <a:ext cx="4357913" cy="409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defTabSz="914400">
              <a:spcBef>
                <a:spcPts val="2000"/>
              </a:spcBef>
              <a:buSzPct val="80000"/>
            </a:pPr>
            <a:r>
              <a:rPr lang="ro-RO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Sursa: http://www.nrcan.gc.ca/earth-sciences/geography-boundary/remote-sensing/fundamentals/1639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Content Placeholder 4"/>
          <p:cNvSpPr txBox="1">
            <a:spLocks/>
          </p:cNvSpPr>
          <p:nvPr/>
        </p:nvSpPr>
        <p:spPr bwMode="auto">
          <a:xfrm>
            <a:off x="0" y="214836"/>
            <a:ext cx="4343397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1.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Spectrul electromagnetic</a:t>
            </a: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4"/>
          <p:cNvSpPr>
            <a:spLocks noGrp="1"/>
          </p:cNvSpPr>
          <p:nvPr>
            <p:ph idx="1"/>
          </p:nvPr>
        </p:nvSpPr>
        <p:spPr>
          <a:xfrm>
            <a:off x="714830" y="759120"/>
            <a:ext cx="7313613" cy="663280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Două ferestre specifice: 3-5 µm și 8-14 µm</a:t>
            </a:r>
            <a:endParaRPr lang="en-US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Picture 7" descr="Plot of atmospheric absorption of radiation from the Earth�s surface, with the windows at 3-5 mm and 8-14 mm indicated as the regions in which thermal remote sensing can be conducted.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918" y="1291771"/>
            <a:ext cx="7141915" cy="430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ontent Placeholder 4"/>
          <p:cNvSpPr txBox="1">
            <a:spLocks/>
          </p:cNvSpPr>
          <p:nvPr/>
        </p:nvSpPr>
        <p:spPr bwMode="auto">
          <a:xfrm>
            <a:off x="2868199" y="5557843"/>
            <a:ext cx="3936999" cy="351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defTabSz="914400">
              <a:spcBef>
                <a:spcPts val="2000"/>
              </a:spcBef>
              <a:buSzPct val="80000"/>
            </a:pPr>
            <a:r>
              <a:rPr lang="ro-RO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Sursa: http://www.fas.org/irp/imint/docs/rst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3" name="Content Placeholder 4"/>
          <p:cNvSpPr txBox="1">
            <a:spLocks/>
          </p:cNvSpPr>
          <p:nvPr/>
        </p:nvSpPr>
        <p:spPr bwMode="auto">
          <a:xfrm>
            <a:off x="0" y="214836"/>
            <a:ext cx="4343397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1.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Spectrul electromagnetic</a:t>
            </a: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15" name="Picture 14" descr="geospatial_logo.jpg"/>
            <p:cNvPicPr>
              <a:picLocks noChangeAspect="1"/>
            </p:cNvPicPr>
            <p:nvPr/>
          </p:nvPicPr>
          <p:blipFill>
            <a:blip r:embed="rId5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4"/>
          <p:cNvSpPr>
            <a:spLocks noGrp="1"/>
          </p:cNvSpPr>
          <p:nvPr>
            <p:ph idx="1"/>
          </p:nvPr>
        </p:nvSpPr>
        <p:spPr>
          <a:xfrm>
            <a:off x="611978" y="967823"/>
            <a:ext cx="7906656" cy="5148195"/>
          </a:xfrm>
        </p:spPr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Senzorii termici utilizează detectori foto sensibili la contactul fotonilor cu propria suprafață</a:t>
            </a:r>
          </a:p>
          <a:p>
            <a:pPr algn="just">
              <a:buFont typeface="Wingdings" pitchFamily="2" charset="2"/>
              <a:buChar char="§"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Detectorii sunt răciți la o 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temperatur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ă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cât mai scăzută (între 30°K și 77°K) pentru evitarea propriilor emisii</a:t>
            </a:r>
          </a:p>
          <a:p>
            <a:pPr algn="just">
              <a:buFont typeface="Wingdings" pitchFamily="2" charset="2"/>
              <a:buChar char="§"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Acuratețea 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măsurătorilor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este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 ordinul zecimilor de grad Celsius (0.1°C)</a:t>
            </a:r>
          </a:p>
          <a:p>
            <a:pPr algn="just">
              <a:buFont typeface="Wingdings" pitchFamily="2" charset="2"/>
              <a:buChar char="§"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Imaginile preluate în zona infraroșului termal au de cele mai multe ori o rezoluție spațială mai slabă din cauza faptului că energia emisă scade odată cu creșterea lungimii de undă</a:t>
            </a:r>
          </a:p>
          <a:p>
            <a:pPr algn="just">
              <a:buFont typeface="Wingdings" pitchFamily="2" charset="2"/>
              <a:buChar char="§"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Înregistrările pot fi efectuate atât ziua cât și în timpul nopții – radiația este emisă, nu reflectată</a:t>
            </a:r>
            <a:endParaRPr lang="en-US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 bwMode="auto">
          <a:xfrm>
            <a:off x="0" y="214836"/>
            <a:ext cx="4343397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</a:t>
            </a: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Caracteristici senzori</a:t>
            </a: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4"/>
          <p:cNvSpPr>
            <a:spLocks noGrp="1"/>
          </p:cNvSpPr>
          <p:nvPr>
            <p:ph idx="1"/>
          </p:nvPr>
        </p:nvSpPr>
        <p:spPr>
          <a:xfrm>
            <a:off x="505498" y="842951"/>
            <a:ext cx="8055429" cy="5264309"/>
          </a:xfrm>
        </p:spPr>
        <p:txBody>
          <a:bodyPr/>
          <a:lstStyle/>
          <a:p>
            <a:pPr algn="just">
              <a:buNone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În cazul interpretării imaginilor termale trebuie avut în vedere identificarea diferențelor de temperatură și nu obținerea unor valori absolute, din cauza unor limitări ca:</a:t>
            </a:r>
          </a:p>
          <a:p>
            <a:pPr algn="just">
              <a:buFont typeface="Wingdings" pitchFamily="2" charset="2"/>
              <a:buChar char="§"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Diversitatea materialelor dintr-o scenă</a:t>
            </a:r>
          </a:p>
          <a:p>
            <a:pPr algn="just">
              <a:buFont typeface="Wingdings" pitchFamily="2" charset="2"/>
              <a:buChar char="§"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Variații ale unghiului de insolație</a:t>
            </a:r>
          </a:p>
          <a:p>
            <a:pPr algn="just">
              <a:buFont typeface="Wingdings" pitchFamily="2" charset="2"/>
              <a:buChar char="§"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Iregularități topografice</a:t>
            </a:r>
          </a:p>
          <a:p>
            <a:pPr algn="just">
              <a:buFont typeface="Wingdings" pitchFamily="2" charset="2"/>
              <a:buChar char="§"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Umiditatea solului</a:t>
            </a:r>
          </a:p>
          <a:p>
            <a:pPr algn="just">
              <a:buFont typeface="Wingdings" pitchFamily="2" charset="2"/>
              <a:buChar char="§"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Caracteristicile vegetației</a:t>
            </a:r>
          </a:p>
          <a:p>
            <a:pPr algn="just">
              <a:buFont typeface="Wingdings" pitchFamily="2" charset="2"/>
              <a:buChar char="§"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Temperatura aerului și efectele vântului</a:t>
            </a:r>
          </a:p>
          <a:p>
            <a:pPr algn="just">
              <a:buFont typeface="Wingdings" pitchFamily="2" charset="2"/>
              <a:buChar char="§"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Durata de acoperire cu nori</a:t>
            </a:r>
          </a:p>
        </p:txBody>
      </p:sp>
      <p:sp>
        <p:nvSpPr>
          <p:cNvPr id="4" name="Content Placeholder 4"/>
          <p:cNvSpPr txBox="1">
            <a:spLocks/>
          </p:cNvSpPr>
          <p:nvPr/>
        </p:nvSpPr>
        <p:spPr bwMode="auto">
          <a:xfrm>
            <a:off x="0" y="214836"/>
            <a:ext cx="4343397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</a:t>
            </a: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Caracteristici senzori</a:t>
            </a: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6" name="Picture 5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llustration showing the changes in radiant temperatures of five surface-cover types during a 24-hour thermal cycle.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5573" y="1146627"/>
            <a:ext cx="7583214" cy="4450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4"/>
          <p:cNvSpPr txBox="1">
            <a:spLocks/>
          </p:cNvSpPr>
          <p:nvPr/>
        </p:nvSpPr>
        <p:spPr bwMode="auto">
          <a:xfrm>
            <a:off x="0" y="214836"/>
            <a:ext cx="4343397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</a:t>
            </a: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Caracteristici senzori </a:t>
            </a:r>
          </a:p>
        </p:txBody>
      </p:sp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093688" y="744607"/>
            <a:ext cx="4539342" cy="474594"/>
          </a:xfrm>
        </p:spPr>
        <p:txBody>
          <a:bodyPr/>
          <a:lstStyle/>
          <a:p>
            <a:pPr algn="just">
              <a:buNone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Momentul de achiziție al scenei</a:t>
            </a:r>
            <a:endParaRPr lang="en-US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Content Placeholder 4"/>
          <p:cNvSpPr txBox="1">
            <a:spLocks/>
          </p:cNvSpPr>
          <p:nvPr/>
        </p:nvSpPr>
        <p:spPr bwMode="auto">
          <a:xfrm>
            <a:off x="2672006" y="5602637"/>
            <a:ext cx="3936999" cy="351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defTabSz="914400">
              <a:spcBef>
                <a:spcPts val="2000"/>
              </a:spcBef>
              <a:buSzPct val="80000"/>
            </a:pPr>
            <a:r>
              <a:rPr lang="ro-RO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Sursa: http://www.fas.org/irp/imint/docs/rst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7" name="Picture 6" descr="geospatial_logo.jpg"/>
            <p:cNvPicPr>
              <a:picLocks noChangeAspect="1"/>
            </p:cNvPicPr>
            <p:nvPr/>
          </p:nvPicPr>
          <p:blipFill>
            <a:blip r:embed="rId5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4"/>
          <p:cNvSpPr txBox="1">
            <a:spLocks/>
          </p:cNvSpPr>
          <p:nvPr/>
        </p:nvSpPr>
        <p:spPr bwMode="auto">
          <a:xfrm>
            <a:off x="0" y="214836"/>
            <a:ext cx="4343397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Land surface temperature</a:t>
            </a: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653143" y="1193799"/>
            <a:ext cx="7387772" cy="3667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en-US" sz="20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Landsat</a:t>
            </a: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- Thematic Mapper (TM)</a:t>
            </a:r>
            <a:endParaRPr lang="en-US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 typeface="Wingdings" pitchFamily="2" charset="2"/>
              <a:buChar char="§"/>
              <a:tabLst/>
              <a:defRPr/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La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bordul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sateli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ților Landsat 4 (lansat 1982) și Landsat 5 (lansat 1984)</a:t>
            </a:r>
          </a:p>
          <a:p>
            <a:pPr marL="342900" lvl="0" indent="-34290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Banda 6 înregistrează în intervalul 10.4 – 12.5 µm</a:t>
            </a:r>
          </a:p>
          <a:p>
            <a:pPr marL="342900" lvl="0" indent="-34290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Rezolutie 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spați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lă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120 m</a:t>
            </a:r>
          </a:p>
          <a:p>
            <a:pPr marL="342900" lvl="0" indent="-34290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Rezoluție temporală: 16 zile</a:t>
            </a:r>
          </a:p>
        </p:txBody>
      </p:sp>
      <p:pic>
        <p:nvPicPr>
          <p:cNvPr id="7" name="Picture 6" descr="landsat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2502" y="3004456"/>
            <a:ext cx="2871726" cy="3017971"/>
          </a:xfrm>
          <a:prstGeom prst="rect">
            <a:avLst/>
          </a:prstGeom>
        </p:spPr>
      </p:pic>
      <p:sp>
        <p:nvSpPr>
          <p:cNvPr id="9" name="Content Placeholder 4"/>
          <p:cNvSpPr txBox="1">
            <a:spLocks/>
          </p:cNvSpPr>
          <p:nvPr/>
        </p:nvSpPr>
        <p:spPr bwMode="auto">
          <a:xfrm>
            <a:off x="2393233" y="5563600"/>
            <a:ext cx="3936999" cy="351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defTabSz="914400">
              <a:spcBef>
                <a:spcPts val="2000"/>
              </a:spcBef>
              <a:buSzPct val="80000"/>
            </a:pPr>
            <a:r>
              <a:rPr lang="ro-RO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Sursa: http://www.fas.org/irp/imint/docs/rst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4"/>
          <p:cNvSpPr txBox="1">
            <a:spLocks/>
          </p:cNvSpPr>
          <p:nvPr/>
        </p:nvSpPr>
        <p:spPr bwMode="auto">
          <a:xfrm>
            <a:off x="0" y="214836"/>
            <a:ext cx="4343397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Land surface temperature</a:t>
            </a: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667656" y="1042401"/>
            <a:ext cx="7814192" cy="403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defTabSz="914400">
              <a:spcBef>
                <a:spcPts val="2000"/>
              </a:spcBef>
              <a:buSzPct val="80000"/>
              <a:defRPr/>
            </a:pP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Landsat – Enhaced Thematic Mapper Plus (ETM+)</a:t>
            </a:r>
          </a:p>
          <a:p>
            <a:pPr marL="342900" lvl="0" indent="-34290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Senzor instalat pe platforma Landsat 7 lansată în 1999</a:t>
            </a:r>
          </a:p>
          <a:p>
            <a:pPr marL="342900" lvl="0" indent="-34290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Din 2003: SLC-OFF mode</a:t>
            </a:r>
          </a:p>
          <a:p>
            <a:pPr marL="342900" lvl="0" indent="-34290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Două benzi termale, 61 și 62: înregistrează în intervalul 10.4 – 12.5 µm</a:t>
            </a:r>
          </a:p>
          <a:p>
            <a:pPr marL="342900" indent="-34290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Rezolutie spațială: 60 m</a:t>
            </a:r>
          </a:p>
          <a:p>
            <a:pPr marL="342900" lvl="0" indent="-34290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Rezoluție temporală: 16 zile</a:t>
            </a:r>
          </a:p>
          <a:p>
            <a:pPr marL="342900" indent="-34290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lvl="0" indent="-34290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9" name="Picture 8" descr="landsat7_orbit1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5454869" y="3468914"/>
            <a:ext cx="3355302" cy="2526542"/>
          </a:xfrm>
          <a:prstGeom prst="rect">
            <a:avLst/>
          </a:prstGeom>
        </p:spPr>
      </p:pic>
      <p:sp>
        <p:nvSpPr>
          <p:cNvPr id="10" name="Content Placeholder 4"/>
          <p:cNvSpPr txBox="1">
            <a:spLocks/>
          </p:cNvSpPr>
          <p:nvPr/>
        </p:nvSpPr>
        <p:spPr bwMode="auto">
          <a:xfrm>
            <a:off x="1281762" y="5595131"/>
            <a:ext cx="4441375" cy="336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defTabSz="914400">
              <a:spcBef>
                <a:spcPts val="2000"/>
              </a:spcBef>
              <a:buSzPct val="80000"/>
            </a:pPr>
            <a:r>
              <a:rPr lang="ro-RO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Sursa: http://landsat.gsfc.nasa.gov/images/media.html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 txBox="1">
            <a:spLocks/>
          </p:cNvSpPr>
          <p:nvPr/>
        </p:nvSpPr>
        <p:spPr bwMode="auto">
          <a:xfrm>
            <a:off x="0" y="214836"/>
            <a:ext cx="4343397" cy="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Land surface temperature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o-RO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10" name="Picture 9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13" name="Content Placeholder 4"/>
          <p:cNvSpPr txBox="1">
            <a:spLocks/>
          </p:cNvSpPr>
          <p:nvPr/>
        </p:nvSpPr>
        <p:spPr bwMode="auto">
          <a:xfrm>
            <a:off x="754742" y="1422275"/>
            <a:ext cx="7242629" cy="403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Utilizare imagini termale Landsat: Estimarea efectelor deversării unui efluent  cu încărcătură termică în Dunăre</a:t>
            </a:r>
          </a:p>
          <a:p>
            <a:pPr marL="342900" indent="-34290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Situație: CNE utilizează în procesul tehnologic apă preluată din canalul Dunăre – Marea Neagră, pe care ulterior o deversează înapoi în canal sau în Dunăre, aval de localitatea Cernavodă</a:t>
            </a:r>
          </a:p>
          <a:p>
            <a:pPr marL="342900" indent="-34290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Scop: identificarea extinderii spațiale a penei termice în apa Dunării</a:t>
            </a:r>
          </a:p>
          <a:p>
            <a:pPr marL="342900" lvl="0" indent="-34290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pana_20110801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4134208" y="685324"/>
            <a:ext cx="4678715" cy="5310011"/>
          </a:xfrm>
          <a:prstGeom prst="rect">
            <a:avLst/>
          </a:prstGeom>
        </p:spPr>
      </p:pic>
      <p:pic>
        <p:nvPicPr>
          <p:cNvPr id="3" name="Picture 2" descr="pana_20110801_2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06460" y="1509486"/>
            <a:ext cx="3699484" cy="4194629"/>
          </a:xfrm>
          <a:prstGeom prst="rect">
            <a:avLst/>
          </a:prstGeom>
        </p:spPr>
      </p:pic>
      <p:sp>
        <p:nvSpPr>
          <p:cNvPr id="4" name="Content Placeholder 4"/>
          <p:cNvSpPr txBox="1">
            <a:spLocks/>
          </p:cNvSpPr>
          <p:nvPr/>
        </p:nvSpPr>
        <p:spPr bwMode="auto">
          <a:xfrm>
            <a:off x="0" y="214836"/>
            <a:ext cx="4343397" cy="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Land surface temperature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o-RO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3686628" y="3193143"/>
            <a:ext cx="986971" cy="81280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8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10" name="Picture 9" descr="geospatial_logo.jpg"/>
            <p:cNvPicPr>
              <a:picLocks noChangeAspect="1"/>
            </p:cNvPicPr>
            <p:nvPr/>
          </p:nvPicPr>
          <p:blipFill>
            <a:blip r:embed="rId6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ana_20090827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148855" y="995030"/>
            <a:ext cx="4293419" cy="4908777"/>
          </a:xfrm>
          <a:prstGeom prst="rect">
            <a:avLst/>
          </a:prstGeom>
        </p:spPr>
      </p:pic>
      <p:pic>
        <p:nvPicPr>
          <p:cNvPr id="3" name="Picture 2" descr="pana_20100729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4682780" y="1032201"/>
            <a:ext cx="4294799" cy="4883640"/>
          </a:xfrm>
          <a:prstGeom prst="rect">
            <a:avLst/>
          </a:prstGeom>
        </p:spPr>
      </p:pic>
      <p:sp>
        <p:nvSpPr>
          <p:cNvPr id="4" name="Content Placeholder 4"/>
          <p:cNvSpPr txBox="1">
            <a:spLocks/>
          </p:cNvSpPr>
          <p:nvPr/>
        </p:nvSpPr>
        <p:spPr bwMode="auto">
          <a:xfrm>
            <a:off x="0" y="214836"/>
            <a:ext cx="4343397" cy="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Land surface temperature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o-RO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6" name="Picture 5" descr="geospatial_logo.jpg"/>
            <p:cNvPicPr>
              <a:picLocks noChangeAspect="1"/>
            </p:cNvPicPr>
            <p:nvPr/>
          </p:nvPicPr>
          <p:blipFill>
            <a:blip r:embed="rId6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4"/>
          <p:cNvSpPr txBox="1">
            <a:spLocks/>
          </p:cNvSpPr>
          <p:nvPr/>
        </p:nvSpPr>
        <p:spPr bwMode="auto">
          <a:xfrm>
            <a:off x="0" y="214836"/>
            <a:ext cx="4343397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Land surface temperature</a:t>
            </a: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315310" y="802665"/>
            <a:ext cx="8639503" cy="3058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defTabSz="914400">
              <a:spcBef>
                <a:spcPts val="2000"/>
              </a:spcBef>
              <a:buSzPct val="80000"/>
              <a:defRPr/>
            </a:pP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MODIS - </a:t>
            </a: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Moderate Resolution Imaging </a:t>
            </a:r>
            <a:r>
              <a:rPr lang="en-US" sz="20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Spectroradiometer</a:t>
            </a:r>
            <a:endParaRPr lang="en-US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lvl="0" indent="-34290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La bordul a două platforme: 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Terra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(lansat în 2000)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și Aqua (lansat în 2002)</a:t>
            </a:r>
          </a:p>
          <a:p>
            <a:pPr marL="342900" lvl="0" indent="-34290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36 de benzi spectrale</a:t>
            </a:r>
          </a:p>
          <a:p>
            <a:pPr marL="342900" indent="-34290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Rezolutie spațială benzi termale: 1000 m</a:t>
            </a:r>
          </a:p>
          <a:p>
            <a:pPr marL="342900" lvl="0" indent="-34290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Rezoluție temporală: acoperire zilnică</a:t>
            </a: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647698" y="4122058"/>
          <a:ext cx="3880757" cy="2292737"/>
        </p:xfrm>
        <a:graphic>
          <a:graphicData uri="http://schemas.openxmlformats.org/drawingml/2006/table">
            <a:tbl>
              <a:tblPr/>
              <a:tblGrid>
                <a:gridCol w="1001485"/>
                <a:gridCol w="2879272"/>
              </a:tblGrid>
              <a:tr h="31555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Banda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Interval spectral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</a:tr>
              <a:tr h="31555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3.660 - 3.840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940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3.929 - 3.989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1555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3.929 - 3.989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1555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4.020 - 4.080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1555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10.780 - 11.280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</a:tr>
              <a:tr h="31555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11.770 - 12.270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</a:tr>
            </a:tbl>
          </a:graphicData>
        </a:graphic>
      </p:graphicFrame>
      <p:sp>
        <p:nvSpPr>
          <p:cNvPr id="11" name="Content Placeholder 4"/>
          <p:cNvSpPr txBox="1">
            <a:spLocks/>
          </p:cNvSpPr>
          <p:nvPr/>
        </p:nvSpPr>
        <p:spPr bwMode="auto">
          <a:xfrm>
            <a:off x="5700490" y="3814379"/>
            <a:ext cx="2601681" cy="307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defTabSz="914400">
              <a:spcBef>
                <a:spcPts val="2000"/>
              </a:spcBef>
              <a:buSzPct val="80000"/>
            </a:pPr>
            <a:r>
              <a:rPr lang="ro-RO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Sursa:http://</a:t>
            </a:r>
            <a:r>
              <a:rPr lang="en-US" sz="1100" dirty="0" smtClean="0"/>
              <a:t>earthobservatory.nasa.gov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2" name="Picture 11" descr="terr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6341" y="4072616"/>
            <a:ext cx="3718630" cy="27853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4"/>
          <p:cNvSpPr txBox="1">
            <a:spLocks/>
          </p:cNvSpPr>
          <p:nvPr/>
        </p:nvSpPr>
        <p:spPr bwMode="auto">
          <a:xfrm>
            <a:off x="0" y="214836"/>
            <a:ext cx="4343397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Land surface temperature</a:t>
            </a: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667658" y="802666"/>
            <a:ext cx="7576458" cy="1055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defTabSz="914400">
              <a:spcBef>
                <a:spcPts val="2000"/>
              </a:spcBef>
              <a:buSzPct val="80000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Produse MODIS Land Surface Temperature &amp; Emissivity: </a:t>
            </a: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MOD11</a:t>
            </a: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1577521" y="1666416"/>
          <a:ext cx="5824765" cy="4108454"/>
        </p:xfrm>
        <a:graphic>
          <a:graphicData uri="http://schemas.openxmlformats.org/drawingml/2006/table">
            <a:tbl>
              <a:tblPr/>
              <a:tblGrid>
                <a:gridCol w="1484303"/>
                <a:gridCol w="1169451"/>
                <a:gridCol w="1079493"/>
                <a:gridCol w="2091518"/>
              </a:tblGrid>
              <a:tr h="63206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Shortname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Platform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Res (m)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Temporal granularity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31603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MYD11C3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Aqua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5600m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Monthly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03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MOD11C3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Terra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5600m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Monthly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03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MYD11B1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Aqua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5600m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Daily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03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MOD11B1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Terra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5600m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Daily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03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MYD11A1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Aqua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1000m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Daily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03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MYD11C1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Aqua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5600m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Daily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03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MOD11C1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Terra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5600m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Daily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03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MOD11A2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Terra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1000m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 day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03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MYD11C2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Aqua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5600m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 day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03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MOD11C2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Terra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5600m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 day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03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MYD11_L2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Aqua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1000m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 min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 txBox="1">
            <a:spLocks/>
          </p:cNvSpPr>
          <p:nvPr/>
        </p:nvSpPr>
        <p:spPr bwMode="auto">
          <a:xfrm>
            <a:off x="667657" y="802665"/>
            <a:ext cx="7721599" cy="49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Obținere produse MODIS Land Surface Temperature &amp; Emissivity: </a:t>
            </a: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MOD11</a:t>
            </a: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EOSDIS – NASA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’s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Earth Observing System Data and Information System, prin intermediul geoportalului Reverb ECHO - 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http://reverb.echo.nasa.gov/reverb</a:t>
            </a: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ORNL DAAC (Oak Ridge National Laboratory </a:t>
            </a:r>
            <a:r>
              <a:rPr lang="en-US" sz="2000" dirty="0" smtClean="0"/>
              <a:t>Distributed Active Archive Center</a:t>
            </a:r>
            <a:r>
              <a:rPr lang="ro-RO" sz="2000" dirty="0" smtClean="0"/>
              <a:t>) - </a:t>
            </a:r>
            <a:r>
              <a:rPr lang="ro-RO" sz="2000" dirty="0" smtClean="0">
                <a:hlinkClick r:id="rId4"/>
              </a:rPr>
              <a:t>http://daac.ornl.gov/</a:t>
            </a:r>
            <a:r>
              <a:rPr lang="ro-RO" sz="2000" dirty="0" smtClean="0"/>
              <a:t> </a:t>
            </a: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defRPr/>
            </a:pPr>
            <a:endParaRPr lang="ro-RO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Content Placeholder 4"/>
          <p:cNvSpPr txBox="1">
            <a:spLocks/>
          </p:cNvSpPr>
          <p:nvPr/>
        </p:nvSpPr>
        <p:spPr bwMode="auto">
          <a:xfrm>
            <a:off x="0" y="214836"/>
            <a:ext cx="4343397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Land surface temperature</a:t>
            </a: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pic>
        <p:nvPicPr>
          <p:cNvPr id="6" name="Picture 5" descr="ornl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19752" y="4761818"/>
            <a:ext cx="4816477" cy="1105230"/>
          </a:xfrm>
          <a:prstGeom prst="rect">
            <a:avLst/>
          </a:prstGeom>
        </p:spPr>
      </p:pic>
      <p:pic>
        <p:nvPicPr>
          <p:cNvPr id="7" name="Picture 6" descr="reverb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6687" y="2785250"/>
            <a:ext cx="5670067" cy="1002979"/>
          </a:xfrm>
          <a:prstGeom prst="rect">
            <a:avLst/>
          </a:prstGeom>
        </p:spPr>
      </p:pic>
      <p:grpSp>
        <p:nvGrpSpPr>
          <p:cNvPr id="8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9" name="Picture 8" descr="geospatial_logo.jpg"/>
            <p:cNvPicPr>
              <a:picLocks noChangeAspect="1"/>
            </p:cNvPicPr>
            <p:nvPr/>
          </p:nvPicPr>
          <p:blipFill>
            <a:blip r:embed="rId7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4"/>
          <p:cNvSpPr txBox="1">
            <a:spLocks/>
          </p:cNvSpPr>
          <p:nvPr/>
        </p:nvSpPr>
        <p:spPr bwMode="auto">
          <a:xfrm>
            <a:off x="696687" y="1104744"/>
            <a:ext cx="6807200" cy="4741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Utilizare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produse MODIS Land Surface Temperature &amp; Emissivity: </a:t>
            </a: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MOD11</a:t>
            </a:r>
            <a:endParaRPr lang="en-US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Analiza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temperaturii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suprafe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țelor din cadrul municipiului București</a:t>
            </a: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Un factor climatic important care influențează mediul urban și implicit calitatea vieții în cadrul acestor spații</a:t>
            </a: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Au fost utlizate produse zilnice MODIS compuse din datele culese de Terra – MOD11A1 (daytime)</a:t>
            </a: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Perioada de analiza: 20 iulie – 15 august (prezența norilor a condus la indisponibilitatea unor produse)</a:t>
            </a: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defRPr/>
            </a:pPr>
            <a:endParaRPr lang="ro-RO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4" name="Picture 3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6" name="Content Placeholder 4"/>
          <p:cNvSpPr txBox="1">
            <a:spLocks/>
          </p:cNvSpPr>
          <p:nvPr/>
        </p:nvSpPr>
        <p:spPr bwMode="auto">
          <a:xfrm>
            <a:off x="0" y="214836"/>
            <a:ext cx="4343397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Land surface temperature</a:t>
            </a: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pic>
        <p:nvPicPr>
          <p:cNvPr id="7" name="Picture 6" descr="hot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0564" y="2525486"/>
            <a:ext cx="1003300" cy="31459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 txBox="1">
            <a:spLocks/>
          </p:cNvSpPr>
          <p:nvPr/>
        </p:nvSpPr>
        <p:spPr bwMode="auto">
          <a:xfrm>
            <a:off x="0" y="214836"/>
            <a:ext cx="4343397" cy="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Land surface temperature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o-RO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4" descr="lst_day202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790704" y="1371600"/>
            <a:ext cx="7665167" cy="5486400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18" name="Picture 17" descr="geospatial_logo.jpg"/>
            <p:cNvPicPr>
              <a:picLocks noChangeAspect="1"/>
            </p:cNvPicPr>
            <p:nvPr/>
          </p:nvPicPr>
          <p:blipFill>
            <a:blip r:embed="rId5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pic>
        <p:nvPicPr>
          <p:cNvPr id="7" name="Picture 6" descr="lst_day202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801627" y="1371600"/>
            <a:ext cx="7665165" cy="5486400"/>
          </a:xfrm>
          <a:prstGeom prst="rect">
            <a:avLst/>
          </a:prstGeom>
        </p:spPr>
      </p:pic>
      <p:pic>
        <p:nvPicPr>
          <p:cNvPr id="8" name="Picture 7" descr="lst_day203.jpg"/>
          <p:cNvPicPr>
            <a:picLocks noChangeAspect="1"/>
          </p:cNvPicPr>
          <p:nvPr/>
        </p:nvPicPr>
        <p:blipFill>
          <a:blip r:embed="rId7" cstate="screen"/>
          <a:stretch>
            <a:fillRect/>
          </a:stretch>
        </p:blipFill>
        <p:spPr>
          <a:xfrm>
            <a:off x="790704" y="1371600"/>
            <a:ext cx="7665165" cy="5486400"/>
          </a:xfrm>
          <a:prstGeom prst="rect">
            <a:avLst/>
          </a:prstGeom>
        </p:spPr>
      </p:pic>
      <p:pic>
        <p:nvPicPr>
          <p:cNvPr id="9" name="Picture 8" descr="lst_day204.jpg"/>
          <p:cNvPicPr>
            <a:picLocks noChangeAspect="1"/>
          </p:cNvPicPr>
          <p:nvPr/>
        </p:nvPicPr>
        <p:blipFill>
          <a:blip r:embed="rId8" cstate="screen"/>
          <a:stretch>
            <a:fillRect/>
          </a:stretch>
        </p:blipFill>
        <p:spPr>
          <a:xfrm>
            <a:off x="790704" y="1371600"/>
            <a:ext cx="7665165" cy="5486400"/>
          </a:xfrm>
          <a:prstGeom prst="rect">
            <a:avLst/>
          </a:prstGeom>
        </p:spPr>
      </p:pic>
      <p:pic>
        <p:nvPicPr>
          <p:cNvPr id="10" name="Picture 9" descr="lst_day208.jpg"/>
          <p:cNvPicPr>
            <a:picLocks noChangeAspect="1"/>
          </p:cNvPicPr>
          <p:nvPr/>
        </p:nvPicPr>
        <p:blipFill>
          <a:blip r:embed="rId9" cstate="screen"/>
          <a:stretch>
            <a:fillRect/>
          </a:stretch>
        </p:blipFill>
        <p:spPr>
          <a:xfrm>
            <a:off x="790704" y="1371600"/>
            <a:ext cx="7665165" cy="5486400"/>
          </a:xfrm>
          <a:prstGeom prst="rect">
            <a:avLst/>
          </a:prstGeom>
        </p:spPr>
      </p:pic>
      <p:pic>
        <p:nvPicPr>
          <p:cNvPr id="11" name="Picture 10" descr="lst_day209.jpg"/>
          <p:cNvPicPr>
            <a:picLocks noChangeAspect="1"/>
          </p:cNvPicPr>
          <p:nvPr/>
        </p:nvPicPr>
        <p:blipFill>
          <a:blip r:embed="rId10" cstate="screen"/>
          <a:stretch>
            <a:fillRect/>
          </a:stretch>
        </p:blipFill>
        <p:spPr>
          <a:xfrm>
            <a:off x="801627" y="1371600"/>
            <a:ext cx="7665165" cy="5486400"/>
          </a:xfrm>
          <a:prstGeom prst="rect">
            <a:avLst/>
          </a:prstGeom>
        </p:spPr>
      </p:pic>
      <p:pic>
        <p:nvPicPr>
          <p:cNvPr id="12" name="Picture 11" descr="lst_day211.jpg"/>
          <p:cNvPicPr>
            <a:picLocks noChangeAspect="1"/>
          </p:cNvPicPr>
          <p:nvPr/>
        </p:nvPicPr>
        <p:blipFill>
          <a:blip r:embed="rId11" cstate="screen"/>
          <a:stretch>
            <a:fillRect/>
          </a:stretch>
        </p:blipFill>
        <p:spPr>
          <a:xfrm>
            <a:off x="801627" y="1371600"/>
            <a:ext cx="7665165" cy="5486400"/>
          </a:xfrm>
          <a:prstGeom prst="rect">
            <a:avLst/>
          </a:prstGeom>
        </p:spPr>
      </p:pic>
      <p:pic>
        <p:nvPicPr>
          <p:cNvPr id="13" name="Picture 12" descr="lst_day217.jpg"/>
          <p:cNvPicPr>
            <a:picLocks noChangeAspect="1"/>
          </p:cNvPicPr>
          <p:nvPr/>
        </p:nvPicPr>
        <p:blipFill>
          <a:blip r:embed="rId12" cstate="screen"/>
          <a:stretch>
            <a:fillRect/>
          </a:stretch>
        </p:blipFill>
        <p:spPr>
          <a:xfrm>
            <a:off x="801627" y="1371600"/>
            <a:ext cx="7665165" cy="5486400"/>
          </a:xfrm>
          <a:prstGeom prst="rect">
            <a:avLst/>
          </a:prstGeom>
        </p:spPr>
      </p:pic>
      <p:pic>
        <p:nvPicPr>
          <p:cNvPr id="14" name="Picture 13" descr="lst_day218.jpg"/>
          <p:cNvPicPr>
            <a:picLocks noChangeAspect="1"/>
          </p:cNvPicPr>
          <p:nvPr/>
        </p:nvPicPr>
        <p:blipFill>
          <a:blip r:embed="rId13" cstate="screen"/>
          <a:stretch>
            <a:fillRect/>
          </a:stretch>
        </p:blipFill>
        <p:spPr>
          <a:xfrm>
            <a:off x="790704" y="1371600"/>
            <a:ext cx="7665165" cy="5486400"/>
          </a:xfrm>
          <a:prstGeom prst="rect">
            <a:avLst/>
          </a:prstGeom>
        </p:spPr>
      </p:pic>
      <p:pic>
        <p:nvPicPr>
          <p:cNvPr id="15" name="Picture 14" descr="lst_day219.jpg"/>
          <p:cNvPicPr>
            <a:picLocks noChangeAspect="1"/>
          </p:cNvPicPr>
          <p:nvPr/>
        </p:nvPicPr>
        <p:blipFill>
          <a:blip r:embed="rId14" cstate="screen"/>
          <a:stretch>
            <a:fillRect/>
          </a:stretch>
        </p:blipFill>
        <p:spPr>
          <a:xfrm>
            <a:off x="790704" y="1371600"/>
            <a:ext cx="7665165" cy="5486400"/>
          </a:xfrm>
          <a:prstGeom prst="rect">
            <a:avLst/>
          </a:prstGeom>
        </p:spPr>
      </p:pic>
      <p:pic>
        <p:nvPicPr>
          <p:cNvPr id="16" name="Picture 15" descr="lst_day220.jpg"/>
          <p:cNvPicPr>
            <a:picLocks noChangeAspect="1"/>
          </p:cNvPicPr>
          <p:nvPr/>
        </p:nvPicPr>
        <p:blipFill>
          <a:blip r:embed="rId15" cstate="screen"/>
          <a:stretch>
            <a:fillRect/>
          </a:stretch>
        </p:blipFill>
        <p:spPr>
          <a:xfrm>
            <a:off x="790704" y="1371600"/>
            <a:ext cx="7665165" cy="5486400"/>
          </a:xfrm>
          <a:prstGeom prst="rect">
            <a:avLst/>
          </a:prstGeom>
        </p:spPr>
      </p:pic>
      <p:sp>
        <p:nvSpPr>
          <p:cNvPr id="20" name="Content Placeholder 4"/>
          <p:cNvSpPr txBox="1">
            <a:spLocks/>
          </p:cNvSpPr>
          <p:nvPr/>
        </p:nvSpPr>
        <p:spPr bwMode="auto">
          <a:xfrm>
            <a:off x="667658" y="696686"/>
            <a:ext cx="7576458" cy="1055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http://www.asrc.ro/en/event_afisare/index/Land-Surface-Temperature-Bucharest-20-July-15-August-2012</a:t>
            </a: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939797" y="1529255"/>
            <a:ext cx="6807200" cy="349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Utilizare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produse MODIS Land Surface Temperature &amp; Emissivity: </a:t>
            </a: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MOD11</a:t>
            </a:r>
            <a:endParaRPr lang="en-US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Estimarea efectelor Mării Negre asupra temperaturii uscatului în Podișul Dobrogei de Sud</a:t>
            </a: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Produse MOD11A2 (8 zile) pentru luna iulie din perioada 2000-2011</a:t>
            </a: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60 produse Daytime &amp; 60 produse Nightime</a:t>
            </a:r>
          </a:p>
          <a:p>
            <a:pPr lvl="0" defTabSz="914400">
              <a:spcBef>
                <a:spcPts val="2000"/>
              </a:spcBef>
              <a:buSzPct val="80000"/>
              <a:defRPr/>
            </a:pPr>
            <a:endParaRPr lang="ro-RO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Content Placeholder 4"/>
          <p:cNvSpPr txBox="1">
            <a:spLocks/>
          </p:cNvSpPr>
          <p:nvPr/>
        </p:nvSpPr>
        <p:spPr bwMode="auto">
          <a:xfrm>
            <a:off x="0" y="214836"/>
            <a:ext cx="4343397" cy="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Land surface temperature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o-RO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9" name="Content Placeholder 4"/>
          <p:cNvSpPr txBox="1">
            <a:spLocks/>
          </p:cNvSpPr>
          <p:nvPr/>
        </p:nvSpPr>
        <p:spPr bwMode="auto">
          <a:xfrm>
            <a:off x="982968" y="696686"/>
            <a:ext cx="7360659" cy="533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Media multianuala pentru LST obținută din produse MOD11A2</a:t>
            </a: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" name="Picture 9" descr="LST_surface_multiann.jp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311" y="1229710"/>
            <a:ext cx="8588331" cy="4543777"/>
          </a:xfrm>
          <a:prstGeom prst="rect">
            <a:avLst/>
          </a:prstGeom>
        </p:spPr>
      </p:pic>
      <p:sp>
        <p:nvSpPr>
          <p:cNvPr id="11" name="Content Placeholder 4"/>
          <p:cNvSpPr txBox="1">
            <a:spLocks/>
          </p:cNvSpPr>
          <p:nvPr/>
        </p:nvSpPr>
        <p:spPr bwMode="auto">
          <a:xfrm>
            <a:off x="0" y="214836"/>
            <a:ext cx="4343397" cy="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Land surface temperature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o-RO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pic>
        <p:nvPicPr>
          <p:cNvPr id="8" name="Picture 7" descr="LST_total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400" y="1221364"/>
            <a:ext cx="8432800" cy="4583738"/>
          </a:xfrm>
          <a:prstGeom prst="rect">
            <a:avLst/>
          </a:prstGeom>
        </p:spPr>
      </p:pic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730720" y="696686"/>
            <a:ext cx="7605363" cy="533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Media multianuala pentru LST mediată pe zone-tampon paralele</a:t>
            </a: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Content Placeholder 4"/>
          <p:cNvSpPr txBox="1">
            <a:spLocks/>
          </p:cNvSpPr>
          <p:nvPr/>
        </p:nvSpPr>
        <p:spPr bwMode="auto">
          <a:xfrm>
            <a:off x="0" y="214836"/>
            <a:ext cx="4343397" cy="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Land surface temperature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o-RO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9" name="Content Placeholder 4"/>
          <p:cNvSpPr txBox="1">
            <a:spLocks/>
          </p:cNvSpPr>
          <p:nvPr/>
        </p:nvSpPr>
        <p:spPr bwMode="auto">
          <a:xfrm>
            <a:off x="0" y="214836"/>
            <a:ext cx="4343397" cy="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Sea surface temperature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o-RO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4"/>
          <p:cNvSpPr txBox="1">
            <a:spLocks/>
          </p:cNvSpPr>
          <p:nvPr/>
        </p:nvSpPr>
        <p:spPr bwMode="auto">
          <a:xfrm>
            <a:off x="519130" y="1072055"/>
            <a:ext cx="7648534" cy="4761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Se măsoară temperatura stratului superior al apei</a:t>
            </a: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Influențează considerabil regimul climatic la nivel local, regional și global prin impactul pe care îl are asupra atmosferei</a:t>
            </a: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Condiționează formarea și magnitudinea brizelor marine și a ceții în zonele de coastă</a:t>
            </a: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Măsurătorile SST din spațiu au debutat odată cu lansarea primului satelit oceanografic în 1978 – Seasat de către NASA</a:t>
            </a: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Identificare fenomene de upwelling</a:t>
            </a: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Identificare cicloni tropicali</a:t>
            </a:r>
          </a:p>
          <a:p>
            <a:pPr lvl="0" algn="just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defRPr/>
            </a:pPr>
            <a:endParaRPr lang="ro-RO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buFontTx/>
              <a:buChar char="-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9" name="Content Placeholder 4"/>
          <p:cNvSpPr txBox="1">
            <a:spLocks/>
          </p:cNvSpPr>
          <p:nvPr/>
        </p:nvSpPr>
        <p:spPr bwMode="auto">
          <a:xfrm>
            <a:off x="0" y="214836"/>
            <a:ext cx="4343397" cy="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Sea surface temperature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o-RO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4"/>
          <p:cNvSpPr txBox="1">
            <a:spLocks/>
          </p:cNvSpPr>
          <p:nvPr/>
        </p:nvSpPr>
        <p:spPr bwMode="auto">
          <a:xfrm>
            <a:off x="503365" y="835572"/>
            <a:ext cx="7648534" cy="509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AVHRR - </a:t>
            </a: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Advanced Very High Resolution Radiometer</a:t>
            </a:r>
            <a:endParaRPr lang="ro-RO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Amplasat la bordul tuturor sateliților NOAA (National Oceanic and Atmospheric Administration) începând cu TIROS-N (1978)</a:t>
            </a: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Mai multe versiuni ale senzorului: AVHRR (4 benzi), AVHRR/2 (5 benzi) și AVHRR/3 (6 benzi)</a:t>
            </a: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Rezoluția spațială: 1.09 km</a:t>
            </a: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Pentru zona infraroșului termal măsoară în următoarele lungimi de undă: 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3.55–3.9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µm, 10.3–11.3 µm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și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11.5–12.5 µm</a:t>
            </a: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Rezoluție temporală: de 2 ori pe zi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9" name="Content Placeholder 4"/>
          <p:cNvSpPr txBox="1">
            <a:spLocks/>
          </p:cNvSpPr>
          <p:nvPr/>
        </p:nvSpPr>
        <p:spPr bwMode="auto">
          <a:xfrm>
            <a:off x="0" y="214836"/>
            <a:ext cx="4343397" cy="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Sea surface temperature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o-RO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7" name="Picture 6" descr="avhrr_band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4745" y="756908"/>
            <a:ext cx="7667462" cy="4867618"/>
          </a:xfrm>
          <a:prstGeom prst="rect">
            <a:avLst/>
          </a:prstGeom>
        </p:spPr>
      </p:pic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2326671" y="5564350"/>
            <a:ext cx="4736282" cy="410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defTabSz="914400">
              <a:spcBef>
                <a:spcPts val="2000"/>
              </a:spcBef>
              <a:buSzPct val="80000"/>
            </a:pPr>
            <a:r>
              <a:rPr lang="ro-RO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Sursa: http://noaasis.noaa.gov/NOAASIS/ml/avhrr.html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9" name="Content Placeholder 4"/>
          <p:cNvSpPr txBox="1">
            <a:spLocks/>
          </p:cNvSpPr>
          <p:nvPr/>
        </p:nvSpPr>
        <p:spPr bwMode="auto">
          <a:xfrm>
            <a:off x="0" y="214836"/>
            <a:ext cx="4343397" cy="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Sea surface temperature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o-RO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4"/>
          <p:cNvSpPr txBox="1">
            <a:spLocks/>
          </p:cNvSpPr>
          <p:nvPr/>
        </p:nvSpPr>
        <p:spPr bwMode="auto">
          <a:xfrm>
            <a:off x="503363" y="835572"/>
            <a:ext cx="8025782" cy="509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AVHRR</a:t>
            </a: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Produse disponibile prin intermediul serviciului de date al DLR (Agenția Spațială Germană) – EOWEB (</a:t>
            </a:r>
            <a:r>
              <a:rPr lang="en-US" sz="2000" dirty="0" smtClean="0">
                <a:hlinkClick r:id="rId5"/>
              </a:rPr>
              <a:t>https://centaurus.caf.dlr.de:8443/eoweb-ng/template/default/welcome/entryPage.vm</a:t>
            </a:r>
            <a:r>
              <a:rPr lang="ro-RO" sz="2000" dirty="0" smtClean="0"/>
              <a:t>)</a:t>
            </a: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2000" dirty="0" smtClean="0"/>
              <a:t>Pot fi descărcate produse SST zilnice, săptămânale sau lunare</a:t>
            </a: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endParaRPr lang="ro-RO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1" name="Picture 10" descr="eoweb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703727"/>
            <a:ext cx="9144000" cy="31542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9" name="Content Placeholder 4"/>
          <p:cNvSpPr txBox="1">
            <a:spLocks/>
          </p:cNvSpPr>
          <p:nvPr/>
        </p:nvSpPr>
        <p:spPr bwMode="auto">
          <a:xfrm>
            <a:off x="0" y="214836"/>
            <a:ext cx="4343397" cy="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Sea surface temperature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o-RO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7" name="Picture 6" descr="avhrr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078" y="2027130"/>
            <a:ext cx="8569957" cy="2923241"/>
          </a:xfrm>
          <a:prstGeom prst="rect">
            <a:avLst/>
          </a:prstGeom>
        </p:spPr>
      </p:pic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904140" y="1280011"/>
            <a:ext cx="7360659" cy="533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vi-VN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Distribuția temperaturii apei Mării Negre pentru data de 30.05.2007</a:t>
            </a:r>
            <a:r>
              <a:rPr lang="ro-RO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obținută din date AVHRR</a:t>
            </a:r>
          </a:p>
          <a:p>
            <a:pPr lvl="0" defTabSz="914400">
              <a:spcBef>
                <a:spcPts val="2000"/>
              </a:spcBef>
              <a:buSzPct val="80000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4"/>
          <p:cNvSpPr txBox="1">
            <a:spLocks/>
          </p:cNvSpPr>
          <p:nvPr/>
        </p:nvSpPr>
        <p:spPr bwMode="auto">
          <a:xfrm>
            <a:off x="1774877" y="5012558"/>
            <a:ext cx="5004296" cy="678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defTabSz="914400">
              <a:spcBef>
                <a:spcPts val="2000"/>
              </a:spcBef>
              <a:buSzPct val="80000"/>
            </a:pPr>
            <a:r>
              <a:rPr lang="ro-RO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Sursa: http://earth.unibuc.ro/blog/identificarea-fenomenelor-de-upweeling-pe-baza-imaginilor-noaa-avhrr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9" name="Content Placeholder 4"/>
          <p:cNvSpPr txBox="1">
            <a:spLocks/>
          </p:cNvSpPr>
          <p:nvPr/>
        </p:nvSpPr>
        <p:spPr bwMode="auto">
          <a:xfrm>
            <a:off x="0" y="214836"/>
            <a:ext cx="4343397" cy="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Sea surface temperature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o-RO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503365" y="835572"/>
            <a:ext cx="7648534" cy="509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MODIS – MOD28</a:t>
            </a:r>
          </a:p>
          <a:p>
            <a:pPr lvl="0" algn="just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Produse de nivel 3</a:t>
            </a:r>
          </a:p>
          <a:p>
            <a:pPr lvl="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Distribuite de OceanColor WEB: </a:t>
            </a: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5"/>
              </a:rPr>
              <a:t>http://oceancolor.gsfc.nasa.gov/</a:t>
            </a: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Derivate atât din date preluate de Terra cât și de Aqua</a:t>
            </a:r>
          </a:p>
          <a:p>
            <a:pPr lvl="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Rezoluție spațială: 4 km și 9 km</a:t>
            </a:r>
          </a:p>
          <a:p>
            <a:pPr lvl="0" defTabSz="914400">
              <a:spcBef>
                <a:spcPts val="2000"/>
              </a:spcBef>
              <a:buSzPct val="80000"/>
              <a:buFont typeface="Wingdings" pitchFamily="2" charset="2"/>
              <a:buChar char="§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Rezoluție temporală: zilnice, medii la 3 zile, 8 zile, lunare, sezoniere sau anuale</a:t>
            </a: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Picture 7" descr="ocean color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4533" y="4672341"/>
            <a:ext cx="7629525" cy="1076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9" name="Content Placeholder 4"/>
          <p:cNvSpPr txBox="1">
            <a:spLocks/>
          </p:cNvSpPr>
          <p:nvPr/>
        </p:nvSpPr>
        <p:spPr bwMode="auto">
          <a:xfrm>
            <a:off x="0" y="214836"/>
            <a:ext cx="4343397" cy="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Sea surface temperature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o-RO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7" name="Picture 6" descr="sst_aqua_2011_band_1.t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773" y="947506"/>
            <a:ext cx="8781393" cy="5023102"/>
          </a:xfrm>
          <a:prstGeom prst="rect">
            <a:avLst/>
          </a:prstGeom>
        </p:spPr>
      </p:pic>
      <p:pic>
        <p:nvPicPr>
          <p:cNvPr id="10" name="Picture 9" descr="sst_aqua_2011_legend.t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1021" y="5245431"/>
            <a:ext cx="2763672" cy="466370"/>
          </a:xfrm>
          <a:prstGeom prst="rect">
            <a:avLst/>
          </a:prstGeom>
        </p:spPr>
      </p:pic>
      <p:sp>
        <p:nvSpPr>
          <p:cNvPr id="11" name="Content Placeholder 4"/>
          <p:cNvSpPr txBox="1">
            <a:spLocks/>
          </p:cNvSpPr>
          <p:nvPr/>
        </p:nvSpPr>
        <p:spPr bwMode="auto">
          <a:xfrm>
            <a:off x="808605" y="720453"/>
            <a:ext cx="7360659" cy="72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vi-VN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Distribuția temperaturii </a:t>
            </a:r>
            <a:r>
              <a:rPr lang="ro-RO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medii anuale a </a:t>
            </a:r>
            <a:r>
              <a:rPr lang="vi-VN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apei</a:t>
            </a:r>
            <a:r>
              <a:rPr lang="ro-RO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pentru anul 2011 – Terra Sea Surface Temperature</a:t>
            </a: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405719" y="6237027"/>
            <a:ext cx="6277971" cy="62097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9" name="Content Placeholder 4"/>
          <p:cNvSpPr txBox="1">
            <a:spLocks/>
          </p:cNvSpPr>
          <p:nvPr/>
        </p:nvSpPr>
        <p:spPr bwMode="auto">
          <a:xfrm>
            <a:off x="0" y="214836"/>
            <a:ext cx="4343397" cy="4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ro-RO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3.</a:t>
            </a:r>
            <a:r>
              <a:rPr kumimoji="0" lang="ro-RO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Sea surface temperature</a:t>
            </a:r>
            <a:endParaRPr kumimoji="0" lang="en-US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o-RO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503365" y="835572"/>
            <a:ext cx="7648534" cy="509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AMSR-E</a:t>
            </a: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Radiometru pasiv care poate efectua măsurători și în condițiile existeței norilor</a:t>
            </a: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Montat pe platforma Aqua</a:t>
            </a: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Produse SST cu rezoluția între 38 și 56 km</a:t>
            </a:r>
          </a:p>
        </p:txBody>
      </p:sp>
      <p:pic>
        <p:nvPicPr>
          <p:cNvPr id="8" name="Picture 7" descr="amsr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14869" y="3235515"/>
            <a:ext cx="5295900" cy="3076575"/>
          </a:xfrm>
          <a:prstGeom prst="rect">
            <a:avLst/>
          </a:prstGeom>
        </p:spPr>
      </p:pic>
      <p:sp>
        <p:nvSpPr>
          <p:cNvPr id="10" name="Content Placeholder 4"/>
          <p:cNvSpPr txBox="1">
            <a:spLocks/>
          </p:cNvSpPr>
          <p:nvPr/>
        </p:nvSpPr>
        <p:spPr bwMode="auto">
          <a:xfrm>
            <a:off x="1668416" y="6237026"/>
            <a:ext cx="5633137" cy="620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0"/>
              </a:spcBef>
              <a:buSzPct val="80000"/>
              <a:defRPr/>
            </a:pPr>
            <a:r>
              <a:rPr lang="vi-VN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Distribuția temperaturii </a:t>
            </a:r>
            <a:r>
              <a:rPr lang="ro-RO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apei la data de 1 Iunie 2003</a:t>
            </a:r>
          </a:p>
          <a:p>
            <a:pPr lvl="0" algn="just" defTabSz="914400">
              <a:spcBef>
                <a:spcPts val="0"/>
              </a:spcBef>
              <a:buSzPct val="80000"/>
              <a:defRPr/>
            </a:pPr>
            <a:r>
              <a:rPr lang="ro-RO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Sursa: http://earthobservatory.nasa.gov/IOTD/view.php?id=3513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680785" y="276013"/>
            <a:ext cx="7648534" cy="557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Alte soluții pentru produse LST și SST:</a:t>
            </a: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MERIS – </a:t>
            </a:r>
            <a:r>
              <a:rPr lang="ro-RO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senzor ce a funcționat la bordul satelitului Envisat al ESA. Rezoluție spațială – 1040 X 1200 m pentru aplicații oceanografice și 260 x 300 m pentru zonele de coastă. Deține 15 benzi spectrale</a:t>
            </a: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AATSR </a:t>
            </a:r>
            <a:r>
              <a:rPr lang="ro-RO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(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Advanced Along-Track Scanning Radiometer</a:t>
            </a:r>
            <a:r>
              <a:rPr lang="ro-RO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 – tot la bordul Envisat; reprezintă o continuare a senzorilor ATSR-1 și ATSR-2 de pe ERS-1 și ERS-2. Rezoluția spațială este de 1 km.</a:t>
            </a: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Va urma:</a:t>
            </a: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Februarie 2013 – lansarea unui nou satelit Landsat – Data Continuity Mission care va avea doua benzi spectrale aferente domeniului termal: banda 10 (10.3 – 11.3 µm) și banda 11 (11.5 – 12.5 µm), ambele cu o rezoluție spațială de 100 m</a:t>
            </a:r>
          </a:p>
          <a:p>
            <a:pPr lvl="0" algn="just" defTabSz="914400">
              <a:spcBef>
                <a:spcPts val="2000"/>
              </a:spcBef>
              <a:buSzPct val="80000"/>
              <a:defRPr/>
            </a:pPr>
            <a:r>
              <a:rPr lang="ro-RO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În cadrul proiectului european GMES se va lansa în 2014 Sentinel 3, un satelit destinat special măsurătorilor oceanografice. Printre senzorii ce urmează a fi instalați se numără: 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Sea and Land Surface Temperature Radiometer</a:t>
            </a:r>
            <a:r>
              <a:rPr lang="ro-RO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(SLSTR), 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Ocean and Land </a:t>
            </a:r>
            <a:r>
              <a:rPr lang="en-US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Colour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Instrument (OLCI)</a:t>
            </a:r>
            <a:r>
              <a:rPr lang="ro-RO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Synthetic Aperture Radar Altimeter (SRAL)</a:t>
            </a:r>
            <a:r>
              <a:rPr lang="ro-RO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9" name="Content Placeholder 4"/>
          <p:cNvSpPr txBox="1">
            <a:spLocks/>
          </p:cNvSpPr>
          <p:nvPr/>
        </p:nvSpPr>
        <p:spPr bwMode="auto">
          <a:xfrm>
            <a:off x="1433015" y="1293009"/>
            <a:ext cx="6059606" cy="1504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3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Vă mulțumesc pentru atenție!</a:t>
            </a:r>
            <a:endParaRPr kumimoji="0" lang="en-US" sz="36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_ASRC">
  <a:themeElements>
    <a:clrScheme name="Metal">
      <a:dk1>
        <a:sysClr val="windowText" lastClr="000000"/>
      </a:dk1>
      <a:lt1>
        <a:sysClr val="window" lastClr="FFFFFF"/>
      </a:lt1>
      <a:dk2>
        <a:srgbClr val="32363B"/>
      </a:dk2>
      <a:lt2>
        <a:srgbClr val="CACFD3"/>
      </a:lt2>
      <a:accent1>
        <a:srgbClr val="6283AD"/>
      </a:accent1>
      <a:accent2>
        <a:srgbClr val="324966"/>
      </a:accent2>
      <a:accent3>
        <a:srgbClr val="5B9EA4"/>
      </a:accent3>
      <a:accent4>
        <a:srgbClr val="1D5B57"/>
      </a:accent4>
      <a:accent5>
        <a:srgbClr val="1B4430"/>
      </a:accent5>
      <a:accent6>
        <a:srgbClr val="2F3C35"/>
      </a:accent6>
      <a:hlink>
        <a:srgbClr val="ED7307"/>
      </a:hlink>
      <a:folHlink>
        <a:srgbClr val="6D6F71"/>
      </a:folHlink>
    </a:clrScheme>
    <a:fontScheme name="Studio">
      <a:majorFont>
        <a:latin typeface="Corbel"/>
        <a:ea typeface=""/>
        <a:cs typeface=""/>
        <a:font script="Jpan" typeface="ＭＳ Ｐゴシック"/>
      </a:majorFont>
      <a:minorFont>
        <a:latin typeface="Corbel"/>
        <a:ea typeface=""/>
        <a:cs typeface=""/>
        <a:font script="Jpan" typeface="ＭＳ Ｐゴシック"/>
      </a:minorFont>
    </a:fontScheme>
    <a:fmtScheme name="Studio">
      <a:fillStyleLst>
        <a:solidFill>
          <a:schemeClr val="phClr"/>
        </a:solidFill>
        <a:gradFill rotWithShape="1">
          <a:gsLst>
            <a:gs pos="38000">
              <a:schemeClr val="phClr">
                <a:tint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</a:schemeClr>
            </a:gs>
            <a:gs pos="60000">
              <a:schemeClr val="phClr">
                <a:tint val="100000"/>
                <a:shade val="60000"/>
                <a:alpha val="100000"/>
                <a:satMod val="100000"/>
                <a:lumMod val="100000"/>
              </a:schemeClr>
            </a:gs>
            <a:gs pos="100000">
              <a:schemeClr val="phClr">
                <a:shade val="20000"/>
                <a:satMod val="100000"/>
                <a:lumMod val="100000"/>
              </a:schemeClr>
            </a:gs>
          </a:gsLst>
          <a:lin ang="5400000" scaled="0"/>
        </a:gradFill>
      </a:fillStyleLst>
      <a:lnStyleLst>
        <a:ln w="2857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7625" cap="flat" cmpd="sng" algn="ctr">
          <a:solidFill>
            <a:schemeClr val="phClr"/>
          </a:solidFill>
          <a:prstDash val="solid"/>
        </a:ln>
        <a:ln w="476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01600" stA="26000" endPos="20000" dist="12700" dir="5400000" sy="-100000" rotWithShape="0"/>
          </a:effectLst>
        </a:effectStyle>
        <a:effectStyle>
          <a:effectLst>
            <a:outerShdw blurRad="444500" dist="317500" dir="5400000" sx="90000" sy="-25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contourW="12700" prstMaterial="softEdge">
            <a:bevelT w="63500" h="2540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30000">
              <a:schemeClr val="phClr">
                <a:tint val="10000"/>
                <a:alpha val="80000"/>
                <a:satMod val="300000"/>
              </a:schemeClr>
            </a:gs>
            <a:gs pos="100000">
              <a:schemeClr val="phClr">
                <a:tint val="80000"/>
                <a:shade val="100000"/>
                <a:alpha val="100000"/>
                <a:satMod val="200000"/>
              </a:schemeClr>
            </a:gs>
          </a:gsLst>
          <a:lin ang="5400000" scaled="1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Template_ASRC</Template>
  <TotalTime>2824</TotalTime>
  <Words>1685</Words>
  <Application>Microsoft Office PowerPoint</Application>
  <PresentationFormat>On-screen Show (4:3)</PresentationFormat>
  <Paragraphs>288</Paragraphs>
  <Slides>30</Slides>
  <Notes>27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Template_ASRC</vt:lpstr>
      <vt:lpstr>Land &amp; Sea Surface Temperature – produse satelitare disponibile și domenii de aplicabilitate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Monitorizarea deformării terenului prin Interferometria Radar (InSAR)</dc:title>
  <dc:creator>Mirela</dc:creator>
  <cp:lastModifiedBy>sorin</cp:lastModifiedBy>
  <cp:revision>297</cp:revision>
  <dcterms:created xsi:type="dcterms:W3CDTF">2012-05-31T08:26:21Z</dcterms:created>
  <dcterms:modified xsi:type="dcterms:W3CDTF">2012-10-12T10:58:50Z</dcterms:modified>
</cp:coreProperties>
</file>