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1" r:id="rId3"/>
    <p:sldId id="259" r:id="rId4"/>
    <p:sldId id="260" r:id="rId5"/>
    <p:sldId id="274" r:id="rId6"/>
    <p:sldId id="258" r:id="rId7"/>
    <p:sldId id="266" r:id="rId8"/>
    <p:sldId id="262" r:id="rId9"/>
    <p:sldId id="264" r:id="rId10"/>
    <p:sldId id="270" r:id="rId11"/>
    <p:sldId id="272" r:id="rId12"/>
    <p:sldId id="267" r:id="rId13"/>
    <p:sldId id="268" r:id="rId14"/>
    <p:sldId id="273" r:id="rId15"/>
    <p:sldId id="265" r:id="rId16"/>
    <p:sldId id="263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72747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3701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56121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2266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06600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19767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20041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968522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88914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87684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75543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9D653-AD97-46DD-9D8E-5CE913892A84}" type="datetimeFigureOut">
              <a:rPr lang="ro-RO" smtClean="0"/>
              <a:t>12.10.2012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EC8AD-C4A5-4E84-A27D-B3E9B233AA9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73176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990600"/>
            <a:ext cx="8382000" cy="1470025"/>
          </a:xfrm>
        </p:spPr>
        <p:txBody>
          <a:bodyPr>
            <a:noAutofit/>
          </a:bodyPr>
          <a:lstStyle/>
          <a:p>
            <a:r>
              <a:rPr lang="en-US" sz="3600" b="1" cap="none" dirty="0" smtClean="0">
                <a:solidFill>
                  <a:schemeClr val="accent3">
                    <a:lumMod val="75000"/>
                  </a:schemeClr>
                </a:solidFill>
                <a:latin typeface="Adobe Garamond Pro" pitchFamily="18" charset="0"/>
              </a:rPr>
              <a:t>g</a:t>
            </a:r>
            <a:r>
              <a:rPr lang="ro-RO" sz="3600" b="1" cap="none" dirty="0" smtClean="0">
                <a:solidFill>
                  <a:schemeClr val="accent3">
                    <a:lumMod val="75000"/>
                  </a:schemeClr>
                </a:solidFill>
                <a:latin typeface="Adobe Garamond Pro" pitchFamily="18" charset="0"/>
              </a:rPr>
              <a:t>eo-spatial.org: un punct de referință pentru comunitatea geospațială românească</a:t>
            </a:r>
            <a:endParaRPr lang="ro-RO" sz="3600" b="1" dirty="0">
              <a:solidFill>
                <a:schemeClr val="accent3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39571" y="4267200"/>
            <a:ext cx="6400800" cy="762000"/>
          </a:xfrm>
        </p:spPr>
        <p:txBody>
          <a:bodyPr/>
          <a:lstStyle/>
          <a:p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Adobe Garamond Pro Bold" pitchFamily="18" charset="0"/>
              </a:rPr>
              <a:t>Bogdan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Adobe Garamond Pro Bold" pitchFamily="18" charset="0"/>
              </a:rPr>
              <a:t> </a:t>
            </a:r>
            <a:r>
              <a:rPr lang="en-US" dirty="0" err="1" smtClean="0">
                <a:solidFill>
                  <a:schemeClr val="tx2">
                    <a:lumMod val="75000"/>
                  </a:schemeClr>
                </a:solidFill>
                <a:latin typeface="Adobe Garamond Pro Bold" pitchFamily="18" charset="0"/>
              </a:rPr>
              <a:t>Olariu</a:t>
            </a:r>
            <a:endParaRPr lang="ro-RO" dirty="0">
              <a:solidFill>
                <a:schemeClr val="tx2">
                  <a:lumMod val="75000"/>
                </a:schemeClr>
              </a:solidFill>
              <a:latin typeface="Adobe Garamond Pro Bold" pitchFamily="18" charset="0"/>
            </a:endParaRPr>
          </a:p>
        </p:txBody>
      </p:sp>
      <p:pic>
        <p:nvPicPr>
          <p:cNvPr id="1028" name="Picture 4" descr="C:\Users\Bogdan\Desktop\globe_pi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0"/>
            <a:ext cx="2351007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Bogdan\Desktop\cats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2875"/>
            <a:ext cx="8601076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21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304800"/>
            <a:ext cx="57912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geo-spatial</a:t>
            </a:r>
            <a:r>
              <a:rPr lang="ro-RO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.org </a:t>
            </a:r>
            <a:r>
              <a:rPr lang="ro-RO" b="1" dirty="0" smtClean="0">
                <a:solidFill>
                  <a:schemeClr val="accent3">
                    <a:lumMod val="75000"/>
                  </a:schemeClr>
                </a:solidFill>
                <a:latin typeface="Adobe Garamond Pro" pitchFamily="18" charset="0"/>
              </a:rPr>
              <a:t>...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r>
              <a:rPr lang="ro-RO" b="1" dirty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/>
            </a:r>
            <a:br>
              <a:rPr lang="ro-RO" b="1" dirty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</a:br>
            <a:r>
              <a:rPr lang="ro-RO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          în trei cuvinte</a:t>
            </a:r>
            <a:endParaRPr lang="ro-RO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286000"/>
            <a:ext cx="5562600" cy="1828800"/>
          </a:xfrm>
        </p:spPr>
        <p:txBody>
          <a:bodyPr/>
          <a:lstStyle/>
          <a:p>
            <a:r>
              <a:rPr lang="ro-RO" dirty="0" smtClean="0">
                <a:latin typeface="Adobe Garamond Pro" pitchFamily="18" charset="0"/>
                <a:ea typeface="Verdana" pitchFamily="34" charset="0"/>
                <a:cs typeface="Verdana" pitchFamily="34" charset="0"/>
              </a:rPr>
              <a:t>Geografie</a:t>
            </a:r>
          </a:p>
          <a:p>
            <a:r>
              <a:rPr lang="ro-RO" dirty="0" smtClean="0">
                <a:latin typeface="Adobe Garamond Pro" pitchFamily="18" charset="0"/>
                <a:ea typeface="Verdana" pitchFamily="34" charset="0"/>
                <a:cs typeface="Verdana" pitchFamily="34" charset="0"/>
              </a:rPr>
              <a:t>Comunitate</a:t>
            </a:r>
          </a:p>
          <a:p>
            <a:r>
              <a:rPr lang="ro-RO" dirty="0" smtClean="0">
                <a:latin typeface="Adobe Garamond Pro" pitchFamily="18" charset="0"/>
                <a:ea typeface="Verdana" pitchFamily="34" charset="0"/>
                <a:cs typeface="Verdana" pitchFamily="34" charset="0"/>
              </a:rPr>
              <a:t>Open-source</a:t>
            </a:r>
          </a:p>
          <a:p>
            <a:pPr marL="0" indent="0">
              <a:buNone/>
            </a:pPr>
            <a:endParaRPr lang="ro-RO" dirty="0">
              <a:latin typeface="Adobe Garamond Pro" pitchFamily="18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125" name="Picture 5" descr="C:\Users\Bogdan\Desktop\372959_324245104253708_1981851202_n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2743200" cy="68580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Straight Connector 11"/>
          <p:cNvCxnSpPr/>
          <p:nvPr/>
        </p:nvCxnSpPr>
        <p:spPr>
          <a:xfrm>
            <a:off x="3657600" y="1600200"/>
            <a:ext cx="51054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01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Bogdan\Desktop\cat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0"/>
            <a:ext cx="3581400" cy="375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33400" y="609600"/>
            <a:ext cx="8229600" cy="5791200"/>
          </a:xfrm>
        </p:spPr>
        <p:txBody>
          <a:bodyPr/>
          <a:lstStyle/>
          <a:p>
            <a:r>
              <a:rPr lang="ro-RO" dirty="0" smtClean="0">
                <a:latin typeface="Adobe Garamond Pro" pitchFamily="18" charset="0"/>
              </a:rPr>
              <a:t>Portal on-line lansat în 2007 </a:t>
            </a:r>
          </a:p>
          <a:p>
            <a:r>
              <a:rPr lang="ro-RO" dirty="0" smtClean="0">
                <a:latin typeface="Adobe Garamond Pro" pitchFamily="18" charset="0"/>
              </a:rPr>
              <a:t>Conține articole, tutoriale, date privind cartografia digitală și istorică, teledetecție, GIS etc</a:t>
            </a:r>
          </a:p>
          <a:p>
            <a:r>
              <a:rPr lang="ro-RO" dirty="0" smtClean="0">
                <a:latin typeface="Adobe Garamond Pro" pitchFamily="18" charset="0"/>
              </a:rPr>
              <a:t>Propune soluții software libere open-source, dar și proprietare</a:t>
            </a:r>
          </a:p>
          <a:p>
            <a:r>
              <a:rPr lang="ro-RO" dirty="0" smtClean="0">
                <a:latin typeface="Adobe Garamond Pro" pitchFamily="18" charset="0"/>
              </a:rPr>
              <a:t>Este un raspuns la nevoia de a democratiza accesul la datele geografice</a:t>
            </a:r>
          </a:p>
          <a:p>
            <a:r>
              <a:rPr lang="ro-RO" dirty="0" smtClean="0">
                <a:latin typeface="Adobe Garamond Pro" pitchFamily="18" charset="0"/>
              </a:rPr>
              <a:t>Un mijloc de comunicare și informare pentru comunitatea aflată în curs de formare</a:t>
            </a:r>
            <a:endParaRPr lang="ro-RO" dirty="0">
              <a:latin typeface="Adobe Garamond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07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structura_geo-spatial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71" y="685800"/>
            <a:ext cx="8526797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-457200" y="152400"/>
            <a:ext cx="3923350" cy="1066800"/>
          </a:xfrm>
        </p:spPr>
        <p:txBody>
          <a:bodyPr/>
          <a:lstStyle/>
          <a:p>
            <a:pPr>
              <a:tabLst>
                <a:tab pos="3425825" algn="l"/>
              </a:tabLst>
            </a:pPr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Structura</a:t>
            </a:r>
            <a:endParaRPr lang="ro-RO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8171" y="1045029"/>
            <a:ext cx="32766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Users\Bogdan\Desktop\globe_pi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407" y="239373"/>
            <a:ext cx="1553562" cy="161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84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ogdan\Desktop\s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"/>
            <a:ext cx="8839200" cy="555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7546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769" y="8175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Câteva s</a:t>
            </a:r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tatistici</a:t>
            </a:r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...</a:t>
            </a:r>
            <a:endParaRPr lang="ro-RO" sz="4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ro-RO" dirty="0" smtClean="0">
                <a:latin typeface="Adobe Garamond Pro" pitchFamily="18" charset="0"/>
                <a:cs typeface="Calibri" pitchFamily="34" charset="0"/>
              </a:rPr>
              <a:t>Autori: </a:t>
            </a:r>
            <a:r>
              <a:rPr lang="ro-RO" dirty="0" smtClean="0">
                <a:solidFill>
                  <a:srgbClr val="C00000"/>
                </a:solidFill>
                <a:latin typeface="Adobe Garamond Pro" pitchFamily="18" charset="0"/>
                <a:cs typeface="Calibri" pitchFamily="34" charset="0"/>
              </a:rPr>
              <a:t>47</a:t>
            </a:r>
          </a:p>
          <a:p>
            <a:pPr>
              <a:buFont typeface="Wingdings" pitchFamily="2" charset="2"/>
              <a:buChar char="ü"/>
            </a:pPr>
            <a:r>
              <a:rPr lang="ro-RO" dirty="0" smtClean="0">
                <a:latin typeface="Adobe Garamond Pro" pitchFamily="18" charset="0"/>
                <a:cs typeface="Calibri" pitchFamily="34" charset="0"/>
              </a:rPr>
              <a:t>Membri lista de discuții: </a:t>
            </a:r>
            <a:r>
              <a:rPr lang="ro-RO" dirty="0" smtClean="0">
                <a:solidFill>
                  <a:srgbClr val="C00000"/>
                </a:solidFill>
                <a:latin typeface="Adobe Garamond Pro" pitchFamily="18" charset="0"/>
                <a:cs typeface="Calibri" pitchFamily="34" charset="0"/>
              </a:rPr>
              <a:t>648</a:t>
            </a:r>
          </a:p>
          <a:p>
            <a:pPr>
              <a:buFont typeface="Wingdings" pitchFamily="2" charset="2"/>
              <a:buChar char="ü"/>
            </a:pPr>
            <a:r>
              <a:rPr lang="ro-RO" dirty="0" smtClean="0">
                <a:latin typeface="Adobe Garamond Pro" pitchFamily="18" charset="0"/>
                <a:cs typeface="Calibri" pitchFamily="34" charset="0"/>
              </a:rPr>
              <a:t>Vizitatori unici pe zi: aprox. </a:t>
            </a:r>
            <a:r>
              <a:rPr lang="ro-RO" dirty="0" smtClean="0">
                <a:solidFill>
                  <a:srgbClr val="C00000"/>
                </a:solidFill>
                <a:latin typeface="Adobe Garamond Pro" pitchFamily="18" charset="0"/>
                <a:cs typeface="Calibri" pitchFamily="34" charset="0"/>
              </a:rPr>
              <a:t>500</a:t>
            </a:r>
          </a:p>
          <a:p>
            <a:pPr>
              <a:buFont typeface="Wingdings" pitchFamily="2" charset="2"/>
              <a:buChar char="ü"/>
            </a:pPr>
            <a:r>
              <a:rPr lang="ro-RO" dirty="0" smtClean="0">
                <a:latin typeface="Adobe Garamond Pro" pitchFamily="18" charset="0"/>
                <a:cs typeface="Calibri" pitchFamily="34" charset="0"/>
              </a:rPr>
              <a:t>Materiale scrise: </a:t>
            </a:r>
            <a:r>
              <a:rPr lang="ro-RO" dirty="0" smtClean="0">
                <a:solidFill>
                  <a:srgbClr val="C00000"/>
                </a:solidFill>
                <a:latin typeface="Adobe Garamond Pro" pitchFamily="18" charset="0"/>
                <a:cs typeface="Calibri" pitchFamily="34" charset="0"/>
              </a:rPr>
              <a:t>228</a:t>
            </a:r>
          </a:p>
          <a:p>
            <a:pPr>
              <a:buFont typeface="Wingdings" pitchFamily="2" charset="2"/>
              <a:buChar char="ü"/>
            </a:pPr>
            <a:r>
              <a:rPr lang="ro-RO" dirty="0" smtClean="0">
                <a:latin typeface="Adobe Garamond Pro" pitchFamily="18" charset="0"/>
                <a:cs typeface="Calibri" pitchFamily="34" charset="0"/>
              </a:rPr>
              <a:t>Fișiere disponibile pentru descărcare: </a:t>
            </a:r>
            <a:r>
              <a:rPr lang="ro-RO" dirty="0" smtClean="0">
                <a:solidFill>
                  <a:srgbClr val="C00000"/>
                </a:solidFill>
                <a:latin typeface="Adobe Garamond Pro" pitchFamily="18" charset="0"/>
                <a:cs typeface="Calibri" pitchFamily="34" charset="0"/>
              </a:rPr>
              <a:t>8 400</a:t>
            </a:r>
          </a:p>
          <a:p>
            <a:pPr>
              <a:buFont typeface="Wingdings" pitchFamily="2" charset="2"/>
              <a:buChar char="ü"/>
            </a:pPr>
            <a:r>
              <a:rPr lang="ro-RO" dirty="0" smtClean="0">
                <a:latin typeface="Adobe Garamond Pro" pitchFamily="18" charset="0"/>
                <a:cs typeface="Calibri" pitchFamily="34" charset="0"/>
              </a:rPr>
              <a:t>Număr total de descărcări: </a:t>
            </a:r>
            <a:r>
              <a:rPr lang="ro-RO" dirty="0" smtClean="0">
                <a:solidFill>
                  <a:srgbClr val="C00000"/>
                </a:solidFill>
                <a:latin typeface="Adobe Garamond Pro" pitchFamily="18" charset="0"/>
                <a:cs typeface="Calibri" pitchFamily="34" charset="0"/>
              </a:rPr>
              <a:t>503 856</a:t>
            </a:r>
          </a:p>
          <a:p>
            <a:pPr>
              <a:buFont typeface="Wingdings" pitchFamily="2" charset="2"/>
              <a:buChar char="ü"/>
            </a:pPr>
            <a:r>
              <a:rPr lang="ro-RO" dirty="0" smtClean="0">
                <a:latin typeface="Adobe Garamond Pro" pitchFamily="18" charset="0"/>
                <a:cs typeface="Calibri" pitchFamily="34" charset="0"/>
              </a:rPr>
              <a:t>Hărți în secțiunea galerii: </a:t>
            </a:r>
            <a:r>
              <a:rPr lang="ro-RO" dirty="0" smtClean="0">
                <a:solidFill>
                  <a:srgbClr val="C00000"/>
                </a:solidFill>
                <a:latin typeface="Adobe Garamond Pro" pitchFamily="18" charset="0"/>
                <a:cs typeface="Calibri" pitchFamily="34" charset="0"/>
              </a:rPr>
              <a:t>122</a:t>
            </a:r>
          </a:p>
          <a:p>
            <a:pPr>
              <a:buFont typeface="Wingdings" pitchFamily="2" charset="2"/>
              <a:buChar char="ü"/>
            </a:pPr>
            <a:r>
              <a:rPr lang="ro-RO" dirty="0" smtClean="0">
                <a:latin typeface="Adobe Garamond Pro" pitchFamily="18" charset="0"/>
                <a:cs typeface="Calibri" pitchFamily="34" charset="0"/>
              </a:rPr>
              <a:t>Transformări TransLT Online: </a:t>
            </a:r>
            <a:r>
              <a:rPr lang="ro-RO" dirty="0" smtClean="0">
                <a:solidFill>
                  <a:srgbClr val="C00000"/>
                </a:solidFill>
                <a:latin typeface="Adobe Garamond Pro" pitchFamily="18" charset="0"/>
                <a:cs typeface="Calibri" pitchFamily="34" charset="0"/>
              </a:rPr>
              <a:t>2 254 251</a:t>
            </a:r>
          </a:p>
        </p:txBody>
      </p:sp>
      <p:pic>
        <p:nvPicPr>
          <p:cNvPr id="4098" name="Picture 2" descr="C:\Users\Bogdan\Desktop\globe_pi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04800"/>
            <a:ext cx="1773969" cy="183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381000" y="1059543"/>
            <a:ext cx="51054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596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Autori</a:t>
            </a:r>
            <a:endParaRPr lang="ro-RO" sz="4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381000" y="1059543"/>
            <a:ext cx="51054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C:\Users\Bogdan\Desktop\globe_pi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316" y="152400"/>
            <a:ext cx="139591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ScreenShot0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76" y="1088572"/>
            <a:ext cx="1863725" cy="544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ScreenShot00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470705"/>
            <a:ext cx="2651125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ScreenShot00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743" y="1520258"/>
            <a:ext cx="2378075" cy="508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ScreenShot004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552915"/>
            <a:ext cx="2514600" cy="466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ScreenShot005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1382939"/>
            <a:ext cx="2079625" cy="536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ScreenShot006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256" y="1409473"/>
            <a:ext cx="2046288" cy="510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ScreenShot007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653" y="1340416"/>
            <a:ext cx="2125663" cy="524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ScreenShot008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359920"/>
            <a:ext cx="2239963" cy="540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ScreenShot009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05"/>
          <a:stretch>
            <a:fillRect/>
          </a:stretch>
        </p:blipFill>
        <p:spPr bwMode="auto">
          <a:xfrm>
            <a:off x="6785429" y="1390536"/>
            <a:ext cx="1600200" cy="518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 descr="C:\Users\Bogdan\Desktop\eu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043" y="3786982"/>
            <a:ext cx="1660983" cy="1998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007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743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Pagini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solicitate</a:t>
            </a:r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  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(apr.-oct. 2012)</a:t>
            </a:r>
            <a:endParaRPr lang="ro-RO" sz="2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" y="1059543"/>
            <a:ext cx="55626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7" name="Picture 3" descr="C:\Users\Bogdan\Desktop\pagi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057" y="1266371"/>
            <a:ext cx="595069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Bogdan\Desktop\uni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81" y="2389886"/>
            <a:ext cx="8877301" cy="1621499"/>
          </a:xfrm>
          <a:prstGeom prst="rect">
            <a:avLst/>
          </a:prstGeom>
          <a:noFill/>
          <a:ln w="9525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Bogdan\Desktop\globe_pil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938" y="152400"/>
            <a:ext cx="1248972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427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486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Ce am r</a:t>
            </a:r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ealiza</a:t>
            </a:r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t până acum</a:t>
            </a:r>
            <a:endParaRPr lang="ro-RO" sz="4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o-RO">
                <a:latin typeface="Adobe Garamond Pro" pitchFamily="18" charset="0"/>
              </a:rPr>
              <a:t>8</a:t>
            </a:r>
            <a:r>
              <a:rPr lang="ro-RO" smtClean="0">
                <a:latin typeface="Adobe Garamond Pro" pitchFamily="18" charset="0"/>
              </a:rPr>
              <a:t> </a:t>
            </a:r>
            <a:r>
              <a:rPr lang="ro-RO" dirty="0" smtClean="0">
                <a:latin typeface="Adobe Garamond Pro" pitchFamily="18" charset="0"/>
              </a:rPr>
              <a:t>seminarii geo-spatial în 5 ani (30-150 participanți)</a:t>
            </a:r>
          </a:p>
          <a:p>
            <a:r>
              <a:rPr lang="ro-RO" dirty="0" smtClean="0">
                <a:latin typeface="Adobe Garamond Pro" pitchFamily="18" charset="0"/>
              </a:rPr>
              <a:t>Asociația geo-spatial.org (2011)</a:t>
            </a:r>
          </a:p>
          <a:p>
            <a:r>
              <a:rPr lang="ro-RO" dirty="0" smtClean="0">
                <a:latin typeface="Adobe Garamond Pro" pitchFamily="18" charset="0"/>
              </a:rPr>
              <a:t>Proiectul eHarta</a:t>
            </a:r>
          </a:p>
          <a:p>
            <a:r>
              <a:rPr lang="ro-RO" dirty="0" smtClean="0">
                <a:latin typeface="Adobe Garamond Pro" pitchFamily="18" charset="0"/>
              </a:rPr>
              <a:t>Geo-spatial.org – reprezentanță locală a OSGeo în România din 2011</a:t>
            </a:r>
          </a:p>
          <a:p>
            <a:r>
              <a:rPr lang="ro-RO" dirty="0" smtClean="0">
                <a:latin typeface="Adobe Garamond Pro" pitchFamily="18" charset="0"/>
              </a:rPr>
              <a:t>Date libere oferite pe platforma web</a:t>
            </a:r>
          </a:p>
          <a:p>
            <a:r>
              <a:rPr lang="ro-RO" dirty="0" smtClean="0">
                <a:latin typeface="Adobe Garamond Pro" pitchFamily="18" charset="0"/>
              </a:rPr>
              <a:t>Open Media Challenge</a:t>
            </a:r>
          </a:p>
          <a:p>
            <a:r>
              <a:rPr lang="ro-RO" dirty="0" smtClean="0">
                <a:latin typeface="Adobe Garamond Pro" pitchFamily="18" charset="0"/>
              </a:rPr>
              <a:t>Simpozionul Internațional de Cartografie Istorică </a:t>
            </a:r>
            <a:r>
              <a:rPr lang="en-US" dirty="0" smtClean="0">
                <a:latin typeface="Adobe Garamond Pro" pitchFamily="18" charset="0"/>
              </a:rPr>
              <a:t>“</a:t>
            </a:r>
            <a:r>
              <a:rPr lang="ro-RO" dirty="0" smtClean="0">
                <a:latin typeface="Adobe Garamond Pro" pitchFamily="18" charset="0"/>
              </a:rPr>
              <a:t>European cartographic heritage-historical maps in environmental geosciences</a:t>
            </a:r>
            <a:r>
              <a:rPr lang="en-US" dirty="0" smtClean="0">
                <a:latin typeface="Adobe Garamond Pro" pitchFamily="18" charset="0"/>
              </a:rPr>
              <a:t>”</a:t>
            </a:r>
            <a:r>
              <a:rPr lang="ro-RO" dirty="0" smtClean="0">
                <a:latin typeface="Adobe Garamond Pro" pitchFamily="18" charset="0"/>
              </a:rPr>
              <a:t> (2012)</a:t>
            </a:r>
          </a:p>
          <a:p>
            <a:r>
              <a:rPr lang="ro-RO" dirty="0" smtClean="0">
                <a:latin typeface="Adobe Garamond Pro" pitchFamily="18" charset="0"/>
              </a:rPr>
              <a:t>Proiectul colaborativ Media4Me în parteneriat cu ActiveWatch</a:t>
            </a:r>
          </a:p>
          <a:p>
            <a:endParaRPr lang="ro-RO" dirty="0" smtClean="0">
              <a:latin typeface="Adobe Garamond Pro" pitchFamily="18" charset="0"/>
            </a:endParaRPr>
          </a:p>
          <a:p>
            <a:endParaRPr lang="ro-RO" dirty="0">
              <a:latin typeface="Adobe Garamond Pro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381000" y="1059543"/>
            <a:ext cx="60960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C:\Users\Bogdan\Desktop\globe_pi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316" y="152400"/>
            <a:ext cx="139591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38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De la alte întâlniri...</a:t>
            </a:r>
            <a:endParaRPr lang="ro-RO" sz="4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381000" y="1059543"/>
            <a:ext cx="51054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C:\Users\Bogdan\Desktop\globe_pi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316" y="152400"/>
            <a:ext cx="139591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Bogdan\Desktop\poze\cats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55484"/>
            <a:ext cx="8285444" cy="528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Bogdan\Desktop\poze\Grup G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71" y="1905000"/>
            <a:ext cx="9086774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Bogdan\Desktop\poze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740" y="707550"/>
            <a:ext cx="7848600" cy="524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Bogdan\Desktop\poze\cat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114" y="1317625"/>
            <a:ext cx="7126126" cy="478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Bogdan\Desktop\poze\cats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888681"/>
            <a:ext cx="7590406" cy="5659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89240" y="70755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o-RO" sz="4000" b="1" dirty="0" smtClean="0">
                <a:solidFill>
                  <a:schemeClr val="bg1"/>
                </a:solidFill>
                <a:latin typeface="Adobe Garamond Pro" pitchFamily="18" charset="0"/>
              </a:rPr>
              <a:t>În momente de încordare...</a:t>
            </a:r>
            <a:endParaRPr lang="ro-RO" sz="4000" b="1" dirty="0">
              <a:solidFill>
                <a:schemeClr val="bg1"/>
              </a:solidFill>
              <a:latin typeface="Adobe Garamond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8074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Dar și de relaxare ...</a:t>
            </a:r>
            <a:endParaRPr lang="ro-RO" sz="4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381000" y="1059543"/>
            <a:ext cx="51054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2" name="Picture 4" descr="C:\Users\Bogdan\Desktop\poze\cats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6" y="1143907"/>
            <a:ext cx="4154714" cy="555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ogdan\Desktop\poze\cats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7266"/>
            <a:ext cx="8649356" cy="653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Bogdan\Desktop\poze\cats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6" y="257266"/>
            <a:ext cx="8726714" cy="646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892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Proiectul </a:t>
            </a:r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eHarta</a:t>
            </a:r>
            <a:endParaRPr lang="ro-RO" sz="4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505200" cy="4525963"/>
          </a:xfrm>
        </p:spPr>
        <p:txBody>
          <a:bodyPr/>
          <a:lstStyle/>
          <a:p>
            <a:r>
              <a:rPr lang="ro-RO" dirty="0" smtClean="0"/>
              <a:t>Premiul Better Data Award oferit în cadrul concursului Open Data Challenge 2011</a:t>
            </a:r>
          </a:p>
          <a:p>
            <a:endParaRPr lang="ro-RO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81000" y="1059543"/>
            <a:ext cx="51054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738" y="0"/>
            <a:ext cx="4995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 descr="C:\Users\Bogdan\Desktop\269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4572000"/>
            <a:ext cx="3148590" cy="1981200"/>
          </a:xfrm>
          <a:prstGeom prst="rect">
            <a:avLst/>
          </a:prstGeom>
          <a:noFill/>
          <a:effectLst/>
          <a:scene3d>
            <a:camera prst="isometricOffAxis1Top">
              <a:rot lat="21000000" lon="19800000" rev="1200000"/>
            </a:camera>
            <a:lightRig rig="threePt" dir="t"/>
          </a:scene3d>
          <a:sp3d>
            <a:bevelT w="57150" h="57150"/>
            <a:bevelB w="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Bogdan\Desktop\ehart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00788"/>
            <a:ext cx="8991600" cy="3761927"/>
          </a:xfrm>
          <a:prstGeom prst="rect">
            <a:avLst/>
          </a:prstGeom>
          <a:noFill/>
          <a:scene3d>
            <a:camera prst="orthographicFront">
              <a:rot lat="21000000" lon="20400000" rev="902245"/>
            </a:camera>
            <a:lightRig rig="threePt" dir="t"/>
          </a:scene3d>
          <a:sp3d>
            <a:bevelT w="88900" h="177800"/>
            <a:bevelB w="12065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C:\Users\Bogdan\Desktop\Scotish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379" y="2781752"/>
            <a:ext cx="2996359" cy="2682454"/>
          </a:xfrm>
          <a:prstGeom prst="rect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Bogdan\Desktop\british library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647" y="1059543"/>
            <a:ext cx="6274181" cy="1235075"/>
          </a:xfrm>
          <a:prstGeom prst="rect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Bogdan\Desktop\Old Maps Onlin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447" y="2294618"/>
            <a:ext cx="4088834" cy="2132665"/>
          </a:xfrm>
          <a:prstGeom prst="rect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863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257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OSGeo</a:t>
            </a:r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    și    geo-spatial.org</a:t>
            </a:r>
            <a:endParaRPr lang="ro-RO" sz="4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209800"/>
            <a:ext cx="8229600" cy="4525963"/>
          </a:xfrm>
        </p:spPr>
        <p:txBody>
          <a:bodyPr/>
          <a:lstStyle/>
          <a:p>
            <a:r>
              <a:rPr lang="ro-RO" dirty="0" smtClean="0">
                <a:latin typeface="Adobe Garamond Pro" pitchFamily="18" charset="0"/>
              </a:rPr>
              <a:t>Susținerea și promovarea dezvoltării de tehnologii geospațiale libere open source, precum și a datelor geospațiale libere în România</a:t>
            </a:r>
            <a:r>
              <a:rPr lang="vi-VN" dirty="0" smtClean="0"/>
              <a:t/>
            </a:r>
            <a:br>
              <a:rPr lang="vi-VN" dirty="0" smtClean="0"/>
            </a:br>
            <a:endParaRPr lang="ro-RO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81000" y="1059543"/>
            <a:ext cx="69342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C:\Users\Bogdan\Desktop\globe_pi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787" y="1157969"/>
            <a:ext cx="1168506" cy="121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logo_osgeo_romania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086" y="3810000"/>
            <a:ext cx="4052049" cy="2851218"/>
          </a:xfrm>
          <a:prstGeom prst="rect">
            <a:avLst/>
          </a:prstGeom>
        </p:spPr>
      </p:pic>
      <p:pic>
        <p:nvPicPr>
          <p:cNvPr id="7170" name="Picture 2" descr="C:\Users\Bogdan\Desktop\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14" y="1065213"/>
            <a:ext cx="2384447" cy="106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16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Date libere</a:t>
            </a:r>
            <a:endParaRPr lang="ro-RO" sz="4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381000" y="1059543"/>
            <a:ext cx="69342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cord_ig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" y="1295400"/>
            <a:ext cx="3822627" cy="5257800"/>
          </a:xfrm>
          <a:prstGeom prst="rect">
            <a:avLst/>
          </a:prstGeom>
        </p:spPr>
      </p:pic>
      <p:pic>
        <p:nvPicPr>
          <p:cNvPr id="7" name="Picture 2" descr="C:\Users\Bogdan\Desktop\geologic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8" y="1524000"/>
            <a:ext cx="9933883" cy="4134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955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14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Ce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 e </a:t>
            </a:r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nou</a:t>
            </a:r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 ?</a:t>
            </a:r>
            <a:endParaRPr lang="ro-RO" sz="4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>
                <a:latin typeface="Adobe Garamond Pro" pitchFamily="18" charset="0"/>
              </a:rPr>
              <a:t>Proiectul eHarta – campania 2: hărțile sovietice în proiecție Gauss-Gruger 1:50.000 și 1:100.000</a:t>
            </a:r>
          </a:p>
          <a:p>
            <a:r>
              <a:rPr lang="ro-RO" dirty="0" smtClean="0">
                <a:latin typeface="Adobe Garamond Pro" pitchFamily="18" charset="0"/>
              </a:rPr>
              <a:t>Caroiaje hărți (Gauss-Gruger)</a:t>
            </a:r>
          </a:p>
          <a:p>
            <a:r>
              <a:rPr lang="ro-RO" dirty="0" smtClean="0">
                <a:latin typeface="Adobe Garamond Pro" pitchFamily="18" charset="0"/>
              </a:rPr>
              <a:t>Atlasul Căilor de Comunicație (1897)</a:t>
            </a:r>
          </a:p>
          <a:p>
            <a:r>
              <a:rPr lang="ro-RO" dirty="0" smtClean="0">
                <a:latin typeface="Adobe Garamond Pro" pitchFamily="18" charset="0"/>
              </a:rPr>
              <a:t>Hărțile turistice ale T.C.R. (1930-1940)</a:t>
            </a:r>
          </a:p>
          <a:p>
            <a:endParaRPr lang="ro-RO" dirty="0" smtClean="0">
              <a:latin typeface="Adobe Garamond Pro" pitchFamily="18" charset="0"/>
            </a:endParaRPr>
          </a:p>
          <a:p>
            <a:pPr marL="0" indent="0">
              <a:buNone/>
            </a:pPr>
            <a:endParaRPr lang="ro-RO" dirty="0">
              <a:latin typeface="Adobe Garamond Pro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381000" y="1059543"/>
            <a:ext cx="51054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C:\Users\Bogdan\Desktop\globe_pi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316" y="152400"/>
            <a:ext cx="139591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11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771" y="152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Proiecte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viitoare</a:t>
            </a:r>
            <a:endParaRPr lang="ro-RO" sz="4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76" y="18288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ro-RO" dirty="0" smtClean="0">
                <a:latin typeface="Adobe Garamond Pro" pitchFamily="18" charset="0"/>
              </a:rPr>
              <a:t>Proiectul eHarta – campania 2 continuă cu hărțile românești în proiecție Cassini, Bonne, Lambert</a:t>
            </a:r>
            <a:endParaRPr lang="ro-RO" dirty="0">
              <a:latin typeface="Adobe Garamond Pro" pitchFamily="18" charset="0"/>
            </a:endParaRPr>
          </a:p>
          <a:p>
            <a:r>
              <a:rPr lang="ro-RO" dirty="0" smtClean="0">
                <a:latin typeface="Adobe Garamond Pro" pitchFamily="18" charset="0"/>
              </a:rPr>
              <a:t>Hărțile Austriece </a:t>
            </a:r>
            <a:r>
              <a:rPr lang="ro-RO" sz="2600" dirty="0" smtClean="0">
                <a:latin typeface="Adobe Garamond Pro" pitchFamily="18" charset="0"/>
              </a:rPr>
              <a:t>1:75.000</a:t>
            </a:r>
            <a:endParaRPr lang="ro-RO" sz="2600" dirty="0" smtClean="0"/>
          </a:p>
          <a:p>
            <a:r>
              <a:rPr lang="ro-RO" dirty="0" smtClean="0">
                <a:latin typeface="Adobe Garamond Pro" pitchFamily="18" charset="0"/>
              </a:rPr>
              <a:t>Hărțile silvice din regiunea Bucovina</a:t>
            </a:r>
          </a:p>
          <a:p>
            <a:r>
              <a:rPr lang="ro-RO" dirty="0" smtClean="0">
                <a:latin typeface="Adobe Garamond Pro" pitchFamily="18" charset="0"/>
              </a:rPr>
              <a:t>Atlase și hărți la scară mică din România</a:t>
            </a:r>
          </a:p>
          <a:p>
            <a:r>
              <a:rPr lang="ro-RO" dirty="0" smtClean="0">
                <a:latin typeface="Adobe Garamond Pro" pitchFamily="18" charset="0"/>
              </a:rPr>
              <a:t>Servicii noi: catalog, biblioteca, platforma de joburi</a:t>
            </a:r>
          </a:p>
          <a:p>
            <a:r>
              <a:rPr lang="ro-RO" dirty="0" smtClean="0">
                <a:latin typeface="Adobe Garamond Pro" pitchFamily="18" charset="0"/>
              </a:rPr>
              <a:t>Concurs pe teme cartografice</a:t>
            </a:r>
          </a:p>
          <a:p>
            <a:r>
              <a:rPr lang="ro-RO" dirty="0" smtClean="0">
                <a:latin typeface="Adobe Garamond Pro" pitchFamily="18" charset="0"/>
              </a:rPr>
              <a:t>Seminarii, conferințe etc</a:t>
            </a:r>
          </a:p>
          <a:p>
            <a:r>
              <a:rPr lang="ro-RO" dirty="0" smtClean="0">
                <a:latin typeface="Adobe Garamond Pro" pitchFamily="18" charset="0"/>
              </a:rPr>
              <a:t>Hackathon ... 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381000" y="1059543"/>
            <a:ext cx="51054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C:\Users\Bogdan\Desktop\globe_pi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316" y="152400"/>
            <a:ext cx="139591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Bogdan\Desktop\big gri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700" y="5638800"/>
            <a:ext cx="514350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1981200"/>
            <a:ext cx="8229600" cy="1143000"/>
          </a:xfrm>
        </p:spPr>
        <p:txBody>
          <a:bodyPr>
            <a:normAutofit/>
          </a:bodyPr>
          <a:lstStyle/>
          <a:p>
            <a:r>
              <a:rPr lang="ro-RO" sz="4000" b="1" dirty="0" smtClean="0">
                <a:solidFill>
                  <a:schemeClr val="tx2">
                    <a:lumMod val="75000"/>
                  </a:schemeClr>
                </a:solidFill>
                <a:latin typeface="Adobe Garamond Pro" pitchFamily="18" charset="0"/>
              </a:rPr>
              <a:t>Vă mulțumesc pentru atenție!</a:t>
            </a:r>
            <a:endParaRPr lang="ro-RO" sz="4000" b="1" dirty="0">
              <a:solidFill>
                <a:schemeClr val="tx2">
                  <a:lumMod val="75000"/>
                </a:schemeClr>
              </a:solidFill>
              <a:latin typeface="Adobe Garamond Pro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685800" y="3124200"/>
            <a:ext cx="79248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0" name="Picture 4" descr="C:\Users\Bogdan\Desktop\glob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581400"/>
            <a:ext cx="1279525" cy="132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45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635</TotalTime>
  <Words>354</Words>
  <Application>Microsoft Office PowerPoint</Application>
  <PresentationFormat>On-screen Show (4:3)</PresentationFormat>
  <Paragraphs>55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geo-spatial.org: un punct de referință pentru comunitatea geospațială românească</vt:lpstr>
      <vt:lpstr>geo-spatial.org ...            în trei cuvinte</vt:lpstr>
      <vt:lpstr>PowerPoint Presentation</vt:lpstr>
      <vt:lpstr>Structura</vt:lpstr>
      <vt:lpstr>PowerPoint Presentation</vt:lpstr>
      <vt:lpstr>Câteva statistici...</vt:lpstr>
      <vt:lpstr>Autori</vt:lpstr>
      <vt:lpstr>Pagini solicitate  (apr.-oct. 2012)</vt:lpstr>
      <vt:lpstr>Ce am realizat până acum</vt:lpstr>
      <vt:lpstr>De la alte întâlniri...</vt:lpstr>
      <vt:lpstr>Dar și de relaxare ...</vt:lpstr>
      <vt:lpstr>Proiectul eHarta</vt:lpstr>
      <vt:lpstr>OSGeo    și    geo-spatial.org</vt:lpstr>
      <vt:lpstr>Date libere</vt:lpstr>
      <vt:lpstr>Ce e nou ?</vt:lpstr>
      <vt:lpstr>Proiecte viitoare</vt:lpstr>
      <vt:lpstr>Vă mulțumesc pentru atenție!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geo-spatial.org: un punct de referință pentru comunitatea geospațială românească</dc:title>
  <dc:creator>Bogdan</dc:creator>
  <cp:lastModifiedBy>Bogdan</cp:lastModifiedBy>
  <cp:revision>58</cp:revision>
  <dcterms:created xsi:type="dcterms:W3CDTF">2012-10-09T16:25:10Z</dcterms:created>
  <dcterms:modified xsi:type="dcterms:W3CDTF">2012-10-12T02:27:00Z</dcterms:modified>
</cp:coreProperties>
</file>