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9" r:id="rId3"/>
    <p:sldId id="258" r:id="rId4"/>
    <p:sldId id="259" r:id="rId5"/>
    <p:sldId id="260" r:id="rId6"/>
    <p:sldId id="261" r:id="rId7"/>
    <p:sldId id="265" r:id="rId8"/>
    <p:sldId id="266" r:id="rId9"/>
    <p:sldId id="267" r:id="rId10"/>
    <p:sldId id="268" r:id="rId11"/>
    <p:sldId id="269" r:id="rId12"/>
    <p:sldId id="270" r:id="rId13"/>
    <p:sldId id="285" r:id="rId14"/>
    <p:sldId id="271" r:id="rId15"/>
    <p:sldId id="272" r:id="rId16"/>
    <p:sldId id="273" r:id="rId17"/>
    <p:sldId id="286" r:id="rId18"/>
    <p:sldId id="274" r:id="rId19"/>
    <p:sldId id="275" r:id="rId20"/>
    <p:sldId id="279" r:id="rId21"/>
    <p:sldId id="278" r:id="rId22"/>
    <p:sldId id="277" r:id="rId23"/>
    <p:sldId id="276" r:id="rId24"/>
    <p:sldId id="280" r:id="rId25"/>
    <p:sldId id="290" r:id="rId26"/>
    <p:sldId id="282" r:id="rId27"/>
    <p:sldId id="281" r:id="rId28"/>
    <p:sldId id="283" r:id="rId29"/>
    <p:sldId id="284" r:id="rId30"/>
    <p:sldId id="291" r:id="rId31"/>
    <p:sldId id="263" r:id="rId32"/>
    <p:sldId id="288" r:id="rId33"/>
    <p:sldId id="264" r:id="rId3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1144" y="-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printerSettings" Target="printerSettings/printerSettings1.bin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viewProps" Target="viewProps.xml"/><Relationship Id="rId38" Type="http://schemas.openxmlformats.org/officeDocument/2006/relationships/theme" Target="theme/theme1.xml"/><Relationship Id="rId3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6C5678-EE20-4FA5-88E2-6E0BD67A2E26}" type="datetime1">
              <a:rPr lang="en-US" smtClean="0"/>
              <a:t>4/27/12</a:t>
            </a:fld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1D738E-8962-435F-8C43-147B8DD7E819}" type="datetime1">
              <a:rPr lang="en-US" smtClean="0"/>
              <a:t>4/27/12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AEA93-55E7-4DA9-90C2-089A26EEFEC4}" type="datetime1">
              <a:rPr lang="en-US" smtClean="0"/>
              <a:t>4/27/12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4CF3C7-6809-4F39-BD67-A75817BDDE0A}" type="datetime1">
              <a:rPr lang="en-US" smtClean="0"/>
              <a:t>4/27/12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EAEB24-CE78-465C-A726-91D0868FA48F}" type="datetime1">
              <a:rPr lang="en-US" smtClean="0"/>
              <a:t>4/27/12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AADF0-1749-4E8B-9691-B44A5F8C0895}" type="datetime1">
              <a:rPr lang="en-US" smtClean="0"/>
              <a:t>4/27/12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F628A-A867-4937-BBE5-207DB6F9C51A}" type="datetime1">
              <a:rPr lang="en-US" smtClean="0"/>
              <a:t>4/27/12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8BBB94-68E6-4675-A946-F1C5994EDBD7}" type="datetime1">
              <a:rPr lang="en-US" smtClean="0"/>
              <a:t>4/27/12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3B8377-21E3-4835-B75D-4E2847E2750F}" type="datetime1">
              <a:rPr lang="en-US" smtClean="0"/>
              <a:t>4/27/12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051B39-B140-43FE-96DB-472A2B59CE7C}" type="datetime1">
              <a:rPr lang="en-US" smtClean="0"/>
              <a:t>4/27/12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600BB2-27C5-458B-ABCE-839C88CF47CE}" type="datetime1">
              <a:rPr lang="en-US" smtClean="0"/>
              <a:t>4/27/12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Footer Text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9B540C-44DA-4F69-89C9-7C84606640D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0C4986D-6BE9-4264-908F-02DB36FD8D6C}" type="datetime1">
              <a:rPr lang="en-US" smtClean="0"/>
              <a:t>4/27/12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r>
              <a:rPr lang="en-US" smtClean="0"/>
              <a:t>Footer Text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A9B540C-44DA-4F69-89C9-7C84606640D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3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4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6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8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0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03741"/>
            <a:ext cx="7772400" cy="2824371"/>
          </a:xfrm>
        </p:spPr>
        <p:txBody>
          <a:bodyPr/>
          <a:lstStyle/>
          <a:p>
            <a:r>
              <a:rPr lang="en-US" sz="4000" dirty="0"/>
              <a:t>Interactive METEOSAT: </a:t>
            </a:r>
            <a:r>
              <a:rPr lang="en-US" sz="4000" dirty="0" err="1"/>
              <a:t>aplicație</a:t>
            </a:r>
            <a:r>
              <a:rPr lang="en-US" sz="4000" dirty="0"/>
              <a:t> </a:t>
            </a:r>
            <a:r>
              <a:rPr lang="en-US" sz="4000" dirty="0" err="1"/>
              <a:t>educațională</a:t>
            </a:r>
            <a:r>
              <a:rPr lang="en-US" sz="4000" dirty="0"/>
              <a:t> </a:t>
            </a:r>
            <a:r>
              <a:rPr lang="en-US" sz="4000" dirty="0" err="1"/>
              <a:t>pentru</a:t>
            </a:r>
            <a:r>
              <a:rPr lang="en-US" sz="4000" dirty="0"/>
              <a:t> </a:t>
            </a:r>
            <a:r>
              <a:rPr lang="en-US" sz="4000" dirty="0" err="1"/>
              <a:t>aplicații</a:t>
            </a:r>
            <a:r>
              <a:rPr lang="en-US" sz="4000" dirty="0"/>
              <a:t> </a:t>
            </a:r>
            <a:r>
              <a:rPr lang="en-US" sz="4000" dirty="0" err="1"/>
              <a:t>meteorologice</a:t>
            </a:r>
            <a:endParaRPr lang="en-US" sz="4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71076"/>
            <a:ext cx="6400800" cy="1686924"/>
          </a:xfrm>
        </p:spPr>
        <p:txBody>
          <a:bodyPr>
            <a:normAutofit/>
          </a:bodyPr>
          <a:lstStyle/>
          <a:p>
            <a:r>
              <a:rPr lang="en-US" dirty="0">
                <a:latin typeface="Palatino"/>
                <a:cs typeface="Palatino"/>
              </a:rPr>
              <a:t>Vasile </a:t>
            </a:r>
            <a:r>
              <a:rPr lang="en-US" dirty="0" err="1" smtClean="0">
                <a:latin typeface="Palatino"/>
                <a:cs typeface="Palatino"/>
              </a:rPr>
              <a:t>Crăciunescu</a:t>
            </a:r>
            <a:endParaRPr lang="en-US" baseline="30000" dirty="0" smtClean="0">
              <a:latin typeface="Palatino"/>
              <a:cs typeface="Palatino"/>
            </a:endParaRPr>
          </a:p>
        </p:txBody>
      </p:sp>
      <p:pic>
        <p:nvPicPr>
          <p:cNvPr id="4" name="Picture 3" descr="meteosa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545" y="166764"/>
            <a:ext cx="4179106" cy="212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81072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ESA </a:t>
            </a:r>
            <a:r>
              <a:rPr lang="en-US" dirty="0" err="1" smtClean="0"/>
              <a:t>Eduspace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4701" y="1218628"/>
            <a:ext cx="3187700" cy="525837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 err="1" smtClean="0"/>
              <a:t>Eduspace</a:t>
            </a:r>
            <a:r>
              <a:rPr lang="en-US" sz="2500" dirty="0" smtClean="0"/>
              <a:t> </a:t>
            </a:r>
            <a:r>
              <a:rPr lang="en-US" sz="2500" dirty="0" err="1" smtClean="0"/>
              <a:t>este</a:t>
            </a:r>
            <a:r>
              <a:rPr lang="en-US" sz="2500" dirty="0" smtClean="0"/>
              <a:t> un instrument educational, </a:t>
            </a:r>
            <a:r>
              <a:rPr lang="en-US" sz="2500" dirty="0" err="1" smtClean="0"/>
              <a:t>dezvoltat</a:t>
            </a:r>
            <a:r>
              <a:rPr lang="en-US" sz="2500" dirty="0" smtClean="0"/>
              <a:t> de </a:t>
            </a:r>
            <a:r>
              <a:rPr lang="en-US" sz="2500" dirty="0" err="1" smtClean="0"/>
              <a:t>Agentia</a:t>
            </a:r>
            <a:r>
              <a:rPr lang="en-US" sz="2500" dirty="0" smtClean="0"/>
              <a:t> </a:t>
            </a:r>
            <a:r>
              <a:rPr lang="en-US" sz="2500" dirty="0" err="1" smtClean="0"/>
              <a:t>Spatiala</a:t>
            </a:r>
            <a:r>
              <a:rPr lang="en-US" sz="2500" dirty="0" smtClean="0"/>
              <a:t> </a:t>
            </a:r>
            <a:r>
              <a:rPr lang="en-US" sz="2500" dirty="0" err="1" smtClean="0"/>
              <a:t>Europeana</a:t>
            </a:r>
            <a:r>
              <a:rPr lang="en-US" sz="2500" dirty="0" smtClean="0"/>
              <a:t>, care </a:t>
            </a:r>
            <a:r>
              <a:rPr lang="en-US" sz="2500" dirty="0" err="1" smtClean="0"/>
              <a:t>ofera</a:t>
            </a:r>
            <a:r>
              <a:rPr lang="en-US" sz="2500" dirty="0" smtClean="0"/>
              <a:t> </a:t>
            </a:r>
            <a:r>
              <a:rPr lang="en-US" sz="2500" dirty="0" err="1" smtClean="0"/>
              <a:t>profesorilor</a:t>
            </a:r>
            <a:r>
              <a:rPr lang="en-US" sz="2500" dirty="0" smtClean="0"/>
              <a:t> </a:t>
            </a:r>
            <a:r>
              <a:rPr lang="en-US" sz="2500" dirty="0" err="1" smtClean="0"/>
              <a:t>si</a:t>
            </a:r>
            <a:r>
              <a:rPr lang="en-US" sz="2500" dirty="0" smtClean="0"/>
              <a:t> </a:t>
            </a:r>
            <a:r>
              <a:rPr lang="en-US" sz="2500" dirty="0" err="1" smtClean="0"/>
              <a:t>studentilor</a:t>
            </a:r>
            <a:r>
              <a:rPr lang="en-US" sz="2500" dirty="0" smtClean="0"/>
              <a:t>  </a:t>
            </a:r>
            <a:r>
              <a:rPr lang="en-US" sz="2500" dirty="0" err="1" smtClean="0"/>
              <a:t>acces</a:t>
            </a:r>
            <a:r>
              <a:rPr lang="en-US" sz="2500" dirty="0" smtClean="0"/>
              <a:t> la </a:t>
            </a:r>
            <a:r>
              <a:rPr lang="en-US" sz="2500" dirty="0" err="1" smtClean="0"/>
              <a:t>imagini</a:t>
            </a:r>
            <a:r>
              <a:rPr lang="en-US" sz="2500" dirty="0" smtClean="0"/>
              <a:t> </a:t>
            </a:r>
            <a:r>
              <a:rPr lang="en-US" sz="2500" dirty="0" err="1" smtClean="0"/>
              <a:t>satelitare</a:t>
            </a:r>
            <a:r>
              <a:rPr lang="en-US" sz="2500" dirty="0" smtClean="0"/>
              <a:t> </a:t>
            </a:r>
            <a:r>
              <a:rPr lang="en-US" sz="2500" dirty="0" err="1" smtClean="0"/>
              <a:t>si</a:t>
            </a:r>
            <a:r>
              <a:rPr lang="en-US" sz="2500" dirty="0" smtClean="0"/>
              <a:t> </a:t>
            </a:r>
            <a:r>
              <a:rPr lang="en-US" sz="2500" dirty="0" err="1" smtClean="0"/>
              <a:t>cunostinte</a:t>
            </a:r>
            <a:r>
              <a:rPr lang="en-US" sz="2500" dirty="0" smtClean="0"/>
              <a:t> de </a:t>
            </a:r>
            <a:r>
              <a:rPr lang="en-US" sz="2500" dirty="0" err="1" smtClean="0"/>
              <a:t>prelucrare</a:t>
            </a:r>
            <a:r>
              <a:rPr lang="en-US" sz="2500" dirty="0" smtClean="0"/>
              <a:t> a </a:t>
            </a:r>
            <a:r>
              <a:rPr lang="en-US" sz="2500" dirty="0" err="1" smtClean="0"/>
              <a:t>acestora</a:t>
            </a:r>
            <a:r>
              <a:rPr lang="en-US" sz="2500" dirty="0" smtClean="0"/>
              <a:t>. </a:t>
            </a:r>
            <a:endParaRPr lang="en-US" sz="2500" dirty="0"/>
          </a:p>
          <a:p>
            <a:pPr marL="0" indent="0">
              <a:lnSpc>
                <a:spcPct val="90000"/>
              </a:lnSpc>
              <a:buNone/>
            </a:pPr>
            <a:endParaRPr lang="en-US" sz="2500" dirty="0"/>
          </a:p>
        </p:txBody>
      </p:sp>
      <p:pic>
        <p:nvPicPr>
          <p:cNvPr id="5" name="Picture 4" descr="edusp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739" y="1218628"/>
            <a:ext cx="5557010" cy="4178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5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Interactive </a:t>
            </a:r>
            <a:r>
              <a:rPr lang="en-US" dirty="0" err="1" smtClean="0"/>
              <a:t>Meteosat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r>
              <a:rPr lang="en-US" dirty="0" err="1" smtClean="0"/>
              <a:t>Profesori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elevi</a:t>
            </a:r>
            <a:r>
              <a:rPr lang="en-US" dirty="0" smtClean="0"/>
              <a:t>/</a:t>
            </a:r>
            <a:r>
              <a:rPr lang="en-US" dirty="0" err="1" smtClean="0"/>
              <a:t>studenti</a:t>
            </a:r>
            <a:r>
              <a:rPr lang="en-US" dirty="0" smtClean="0"/>
              <a:t> </a:t>
            </a:r>
            <a:r>
              <a:rPr lang="en-US" dirty="0" err="1" smtClean="0"/>
              <a:t>analizeaza</a:t>
            </a:r>
            <a:r>
              <a:rPr lang="en-US" dirty="0" smtClean="0"/>
              <a:t> </a:t>
            </a:r>
            <a:r>
              <a:rPr lang="en-US" dirty="0" err="1" smtClean="0"/>
              <a:t>starea</a:t>
            </a:r>
            <a:r>
              <a:rPr lang="en-US" dirty="0" smtClean="0"/>
              <a:t> </a:t>
            </a:r>
            <a:r>
              <a:rPr lang="en-US" dirty="0" err="1" smtClean="0"/>
              <a:t>vremii</a:t>
            </a:r>
            <a:r>
              <a:rPr lang="en-US" dirty="0" smtClean="0"/>
              <a:t> la </a:t>
            </a:r>
            <a:r>
              <a:rPr lang="en-US" dirty="0" err="1" smtClean="0"/>
              <a:t>nivel</a:t>
            </a:r>
            <a:r>
              <a:rPr lang="en-US" dirty="0" smtClean="0"/>
              <a:t> </a:t>
            </a:r>
            <a:r>
              <a:rPr lang="en-US" dirty="0" err="1" smtClean="0"/>
              <a:t>european</a:t>
            </a:r>
            <a:endParaRPr lang="en-US" dirty="0" smtClean="0"/>
          </a:p>
          <a:p>
            <a:endParaRPr lang="en-US" sz="1000" dirty="0" smtClean="0"/>
          </a:p>
          <a:p>
            <a:r>
              <a:rPr lang="en-US" dirty="0" err="1" smtClean="0"/>
              <a:t>Invata</a:t>
            </a:r>
            <a:r>
              <a:rPr lang="en-US" dirty="0" smtClean="0"/>
              <a:t> </a:t>
            </a:r>
            <a:r>
              <a:rPr lang="en-US" dirty="0" err="1" smtClean="0"/>
              <a:t>sa</a:t>
            </a:r>
            <a:r>
              <a:rPr lang="en-US" dirty="0" smtClean="0"/>
              <a:t> </a:t>
            </a:r>
            <a:r>
              <a:rPr lang="en-US" dirty="0" err="1" smtClean="0"/>
              <a:t>faca</a:t>
            </a:r>
            <a:r>
              <a:rPr lang="en-US" dirty="0" smtClean="0"/>
              <a:t> </a:t>
            </a:r>
            <a:r>
              <a:rPr lang="en-US" dirty="0" err="1" smtClean="0"/>
              <a:t>determinari</a:t>
            </a:r>
            <a:r>
              <a:rPr lang="en-US" dirty="0" smtClean="0"/>
              <a:t> ale </a:t>
            </a:r>
            <a:r>
              <a:rPr lang="en-US" dirty="0" err="1" smtClean="0"/>
              <a:t>parametrilor</a:t>
            </a:r>
            <a:r>
              <a:rPr lang="en-US" dirty="0" smtClean="0"/>
              <a:t> </a:t>
            </a:r>
            <a:r>
              <a:rPr lang="en-US" dirty="0" err="1" smtClean="0"/>
              <a:t>meteorologice</a:t>
            </a:r>
            <a:r>
              <a:rPr lang="en-US" dirty="0" smtClean="0"/>
              <a:t> </a:t>
            </a:r>
            <a:r>
              <a:rPr lang="en-US" dirty="0" err="1" smtClean="0"/>
              <a:t>pe</a:t>
            </a:r>
            <a:r>
              <a:rPr lang="en-US" dirty="0" smtClean="0"/>
              <a:t> care ii </a:t>
            </a:r>
            <a:r>
              <a:rPr lang="en-US" dirty="0" err="1" smtClean="0"/>
              <a:t>coreleaza</a:t>
            </a:r>
            <a:r>
              <a:rPr lang="en-US" dirty="0" smtClean="0"/>
              <a:t> cu </a:t>
            </a:r>
            <a:r>
              <a:rPr lang="en-US" dirty="0" err="1" smtClean="0"/>
              <a:t>informatiile</a:t>
            </a:r>
            <a:r>
              <a:rPr lang="en-US" dirty="0" smtClean="0"/>
              <a:t> </a:t>
            </a:r>
            <a:r>
              <a:rPr lang="en-US" dirty="0" err="1" smtClean="0"/>
              <a:t>oferite</a:t>
            </a:r>
            <a:r>
              <a:rPr lang="en-US" dirty="0" smtClean="0"/>
              <a:t> de </a:t>
            </a:r>
            <a:r>
              <a:rPr lang="en-US" dirty="0" err="1" smtClean="0"/>
              <a:t>imaginile</a:t>
            </a:r>
            <a:r>
              <a:rPr lang="en-US" dirty="0" smtClean="0"/>
              <a:t> </a:t>
            </a:r>
            <a:r>
              <a:rPr lang="en-US" dirty="0" err="1" smtClean="0"/>
              <a:t>satelitare</a:t>
            </a:r>
            <a:r>
              <a:rPr lang="en-US" dirty="0" smtClean="0"/>
              <a:t> METEOSAT</a:t>
            </a:r>
          </a:p>
        </p:txBody>
      </p:sp>
      <p:grpSp>
        <p:nvGrpSpPr>
          <p:cNvPr id="7" name="Group 6"/>
          <p:cNvGrpSpPr/>
          <p:nvPr/>
        </p:nvGrpSpPr>
        <p:grpSpPr>
          <a:xfrm>
            <a:off x="1297074" y="4210280"/>
            <a:ext cx="6549853" cy="2298413"/>
            <a:chOff x="1162239" y="4210280"/>
            <a:chExt cx="6549853" cy="2298413"/>
          </a:xfrm>
        </p:grpSpPr>
        <p:pic>
          <p:nvPicPr>
            <p:cNvPr id="4" name="Picture 3" descr="childrens2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2239" y="4210280"/>
              <a:ext cx="3060317" cy="2298413"/>
            </a:xfrm>
            <a:prstGeom prst="rect">
              <a:avLst/>
            </a:prstGeom>
          </p:spPr>
        </p:pic>
        <p:pic>
          <p:nvPicPr>
            <p:cNvPr id="6" name="Picture 5" descr="childrens1.png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651775" y="4210280"/>
              <a:ext cx="3060317" cy="229841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0444060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Web tool v.1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r>
              <a:rPr lang="en-US" dirty="0" err="1" smtClean="0"/>
              <a:t>Lansat</a:t>
            </a:r>
            <a:r>
              <a:rPr lang="en-US" dirty="0" smtClean="0"/>
              <a:t> in </a:t>
            </a:r>
            <a:r>
              <a:rPr lang="en-US" dirty="0" err="1" smtClean="0"/>
              <a:t>noiembrie</a:t>
            </a:r>
            <a:r>
              <a:rPr lang="en-US" dirty="0" smtClean="0"/>
              <a:t> 2001</a:t>
            </a:r>
          </a:p>
          <a:p>
            <a:endParaRPr lang="en-US" dirty="0" smtClean="0"/>
          </a:p>
          <a:p>
            <a:r>
              <a:rPr lang="en-US" dirty="0" err="1" smtClean="0"/>
              <a:t>Dezvoltat</a:t>
            </a:r>
            <a:r>
              <a:rPr lang="en-US" dirty="0" smtClean="0"/>
              <a:t> in Java (</a:t>
            </a:r>
            <a:r>
              <a:rPr lang="en-US" dirty="0" err="1" smtClean="0"/>
              <a:t>sursa</a:t>
            </a:r>
            <a:r>
              <a:rPr lang="en-US" dirty="0" smtClean="0"/>
              <a:t> </a:t>
            </a:r>
            <a:r>
              <a:rPr lang="en-US" dirty="0" err="1" smtClean="0"/>
              <a:t>inchisa</a:t>
            </a:r>
            <a:r>
              <a:rPr lang="en-US" dirty="0" smtClean="0"/>
              <a:t>)</a:t>
            </a:r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  <p:pic>
        <p:nvPicPr>
          <p:cNvPr id="8" name="Picture 7" descr="v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356" y="2702867"/>
            <a:ext cx="6193288" cy="3924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2479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Noul</a:t>
            </a:r>
            <a:r>
              <a:rPr lang="en-US" dirty="0" smtClean="0"/>
              <a:t> Interactive </a:t>
            </a:r>
            <a:r>
              <a:rPr lang="en-US" dirty="0" err="1" smtClean="0"/>
              <a:t>Meteosat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r>
              <a:rPr lang="en-US" dirty="0" err="1" smtClean="0"/>
              <a:t>Lansat</a:t>
            </a:r>
            <a:r>
              <a:rPr lang="en-US" dirty="0" smtClean="0"/>
              <a:t> </a:t>
            </a:r>
            <a:r>
              <a:rPr lang="en-US" dirty="0" err="1" smtClean="0"/>
              <a:t>oficial</a:t>
            </a:r>
            <a:r>
              <a:rPr lang="en-US" dirty="0" smtClean="0"/>
              <a:t> in 2011</a:t>
            </a:r>
          </a:p>
          <a:p>
            <a:r>
              <a:rPr lang="en-US" dirty="0" err="1" smtClean="0"/>
              <a:t>Dezvoltat</a:t>
            </a:r>
            <a:r>
              <a:rPr lang="en-US" dirty="0" smtClean="0"/>
              <a:t> de ASRC </a:t>
            </a:r>
            <a:r>
              <a:rPr lang="en-US" dirty="0" err="1" smtClean="0"/>
              <a:t>folosind</a:t>
            </a:r>
            <a:r>
              <a:rPr lang="en-US" dirty="0" smtClean="0"/>
              <a:t> </a:t>
            </a:r>
            <a:r>
              <a:rPr lang="en-US" dirty="0" err="1" smtClean="0"/>
              <a:t>solutii</a:t>
            </a:r>
            <a:r>
              <a:rPr lang="en-US" dirty="0" smtClean="0"/>
              <a:t> software </a:t>
            </a:r>
            <a:r>
              <a:rPr lang="en-US" dirty="0" err="1" smtClean="0"/>
              <a:t>libere</a:t>
            </a:r>
            <a:endParaRPr lang="en-US" dirty="0" smtClean="0"/>
          </a:p>
          <a:p>
            <a:r>
              <a:rPr lang="en-US" dirty="0" err="1" smtClean="0"/>
              <a:t>Mult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complex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mai</a:t>
            </a:r>
            <a:r>
              <a:rPr lang="en-US" dirty="0" smtClean="0"/>
              <a:t> </a:t>
            </a:r>
            <a:r>
              <a:rPr lang="en-US" dirty="0" err="1" smtClean="0"/>
              <a:t>interactiv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</a:t>
            </a:r>
          </a:p>
        </p:txBody>
      </p:sp>
      <p:pic>
        <p:nvPicPr>
          <p:cNvPr id="5" name="Picture 4" descr="0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645657"/>
            <a:ext cx="7785100" cy="4027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191791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Sarcini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Descarcarea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procesarea</a:t>
            </a:r>
            <a:r>
              <a:rPr lang="en-US" dirty="0" smtClean="0"/>
              <a:t> </a:t>
            </a:r>
            <a:r>
              <a:rPr lang="en-US" dirty="0" err="1" smtClean="0"/>
              <a:t>zilnica</a:t>
            </a:r>
            <a:r>
              <a:rPr lang="en-US" dirty="0"/>
              <a:t> </a:t>
            </a:r>
            <a:r>
              <a:rPr lang="en-US" dirty="0" smtClean="0"/>
              <a:t>a </a:t>
            </a:r>
            <a:r>
              <a:rPr lang="en-US" dirty="0" err="1" smtClean="0"/>
              <a:t>imaginilor</a:t>
            </a:r>
            <a:r>
              <a:rPr lang="en-US" dirty="0" smtClean="0"/>
              <a:t> </a:t>
            </a:r>
            <a:r>
              <a:rPr lang="en-US" dirty="0" smtClean="0"/>
              <a:t>METEOSAT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err="1" smtClean="0"/>
              <a:t>Crearea</a:t>
            </a:r>
            <a:r>
              <a:rPr lang="en-US" dirty="0" smtClean="0"/>
              <a:t> </a:t>
            </a:r>
            <a:r>
              <a:rPr lang="en-US" dirty="0" err="1" smtClean="0"/>
              <a:t>unei</a:t>
            </a:r>
            <a:r>
              <a:rPr lang="en-US" dirty="0" smtClean="0"/>
              <a:t> </a:t>
            </a:r>
            <a:r>
              <a:rPr lang="en-US" dirty="0" err="1" smtClean="0"/>
              <a:t>interfete</a:t>
            </a:r>
            <a:r>
              <a:rPr lang="en-US" dirty="0" smtClean="0"/>
              <a:t> web </a:t>
            </a:r>
            <a:r>
              <a:rPr lang="en-US" dirty="0" err="1" smtClean="0"/>
              <a:t>pentru</a:t>
            </a:r>
            <a:r>
              <a:rPr lang="en-US" dirty="0" smtClean="0"/>
              <a:t> </a:t>
            </a:r>
            <a:r>
              <a:rPr lang="en-US" dirty="0" err="1" smtClean="0"/>
              <a:t>incarcarea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gestionarea</a:t>
            </a:r>
            <a:r>
              <a:rPr lang="en-US" dirty="0" smtClean="0"/>
              <a:t> </a:t>
            </a:r>
            <a:r>
              <a:rPr lang="en-US" dirty="0" err="1" smtClean="0"/>
              <a:t>observatiilor</a:t>
            </a:r>
            <a:r>
              <a:rPr lang="en-US" dirty="0" smtClean="0"/>
              <a:t> </a:t>
            </a:r>
            <a:r>
              <a:rPr lang="en-US" dirty="0" err="1" smtClean="0"/>
              <a:t>meteorologice</a:t>
            </a:r>
            <a:endParaRPr lang="en-US" dirty="0" smtClean="0"/>
          </a:p>
          <a:p>
            <a:endParaRPr lang="en-US" dirty="0"/>
          </a:p>
          <a:p>
            <a:r>
              <a:rPr lang="en-US" dirty="0" err="1" smtClean="0"/>
              <a:t>Integrarea</a:t>
            </a:r>
            <a:r>
              <a:rPr lang="en-US" dirty="0" smtClean="0"/>
              <a:t> </a:t>
            </a:r>
            <a:r>
              <a:rPr lang="en-US" dirty="0" err="1" smtClean="0"/>
              <a:t>imaginilor</a:t>
            </a:r>
            <a:r>
              <a:rPr lang="en-US" dirty="0" smtClean="0"/>
              <a:t> </a:t>
            </a:r>
            <a:r>
              <a:rPr lang="en-US" dirty="0" err="1" smtClean="0"/>
              <a:t>satelitare</a:t>
            </a:r>
            <a:r>
              <a:rPr lang="en-US" dirty="0" smtClean="0"/>
              <a:t> </a:t>
            </a:r>
            <a:r>
              <a:rPr lang="en-US" dirty="0" err="1" smtClean="0"/>
              <a:t>intr</a:t>
            </a:r>
            <a:r>
              <a:rPr lang="en-US" dirty="0" smtClean="0"/>
              <a:t>-o </a:t>
            </a:r>
            <a:r>
              <a:rPr lang="en-US" dirty="0" err="1" smtClean="0"/>
              <a:t>aplicatie</a:t>
            </a:r>
            <a:r>
              <a:rPr lang="en-US" dirty="0" smtClean="0"/>
              <a:t> </a:t>
            </a:r>
            <a:r>
              <a:rPr lang="en-US" dirty="0" err="1" smtClean="0"/>
              <a:t>cartografica</a:t>
            </a:r>
            <a:r>
              <a:rPr lang="en-US" dirty="0" smtClean="0"/>
              <a:t> web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55028778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Procesare</a:t>
            </a:r>
            <a:r>
              <a:rPr lang="en-US" dirty="0" smtClean="0"/>
              <a:t> </a:t>
            </a:r>
            <a:r>
              <a:rPr lang="en-US" dirty="0" err="1" smtClean="0"/>
              <a:t>imaginilor</a:t>
            </a:r>
            <a:endParaRPr lang="en-US" dirty="0"/>
          </a:p>
        </p:txBody>
      </p:sp>
      <p:pic>
        <p:nvPicPr>
          <p:cNvPr id="9" name="Picture 8" descr="im_image_processing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47544"/>
            <a:ext cx="9144000" cy="6577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7432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Imagini</a:t>
            </a:r>
            <a:r>
              <a:rPr lang="en-US" dirty="0" smtClean="0"/>
              <a:t> EUMETSAT</a:t>
            </a:r>
            <a:endParaRPr lang="en-US" dirty="0"/>
          </a:p>
        </p:txBody>
      </p:sp>
      <p:pic>
        <p:nvPicPr>
          <p:cNvPr id="3" name="Picture 2" descr="ir108_geo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1500"/>
            <a:ext cx="9144000" cy="3164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626189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Imagini</a:t>
            </a:r>
            <a:r>
              <a:rPr lang="en-US" dirty="0" smtClean="0"/>
              <a:t> EKU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43285"/>
            <a:ext cx="9144000" cy="316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88107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Incarcarea</a:t>
            </a:r>
            <a:r>
              <a:rPr lang="en-US" dirty="0" smtClean="0"/>
              <a:t> </a:t>
            </a:r>
            <a:r>
              <a:rPr lang="en-US" dirty="0" err="1" smtClean="0"/>
              <a:t>observatiilor</a:t>
            </a:r>
            <a:endParaRPr lang="en-US" dirty="0"/>
          </a:p>
        </p:txBody>
      </p:sp>
      <p:pic>
        <p:nvPicPr>
          <p:cNvPr id="5" name="Picture 4" descr="im_observation_upload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37384"/>
            <a:ext cx="9144000" cy="20013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42270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Incarcarea</a:t>
            </a:r>
            <a:r>
              <a:rPr lang="en-US" dirty="0"/>
              <a:t> </a:t>
            </a:r>
            <a:r>
              <a:rPr lang="en-US" dirty="0" err="1"/>
              <a:t>observatiilor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0" y="1360440"/>
            <a:ext cx="9099879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7615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Incarcarea</a:t>
            </a:r>
            <a:r>
              <a:rPr lang="en-US" dirty="0"/>
              <a:t> </a:t>
            </a:r>
            <a:r>
              <a:rPr lang="en-US" dirty="0" err="1"/>
              <a:t>observatiilor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" y="1360440"/>
            <a:ext cx="9099877" cy="523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0013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Incarcarea</a:t>
            </a:r>
            <a:r>
              <a:rPr lang="en-US" dirty="0"/>
              <a:t> </a:t>
            </a:r>
            <a:r>
              <a:rPr lang="en-US" dirty="0" err="1"/>
              <a:t>observatiilor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0" y="1360440"/>
            <a:ext cx="9099879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78724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Clienti</a:t>
            </a:r>
            <a:r>
              <a:rPr lang="en-US" dirty="0" smtClean="0"/>
              <a:t> web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Geostationary </a:t>
            </a:r>
            <a:r>
              <a:rPr lang="en-US" dirty="0"/>
              <a:t>view (+</a:t>
            </a:r>
            <a:r>
              <a:rPr lang="en-US" dirty="0" err="1"/>
              <a:t>proj</a:t>
            </a:r>
            <a:r>
              <a:rPr lang="en-US" dirty="0"/>
              <a:t>=geos +lon_0=0.0 +h=35785831 +x_0=0.0 +y_0=0.0)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Map </a:t>
            </a:r>
            <a:r>
              <a:rPr lang="en-US" dirty="0"/>
              <a:t>view (EPSG:</a:t>
            </a:r>
            <a:r>
              <a:rPr lang="en-US" dirty="0" smtClean="0"/>
              <a:t>3785 a.k.a. EPSG:900913)</a:t>
            </a:r>
          </a:p>
          <a:p>
            <a:endParaRPr lang="en-US" dirty="0"/>
          </a:p>
          <a:p>
            <a:r>
              <a:rPr lang="en-US" dirty="0" smtClean="0">
                <a:solidFill>
                  <a:srgbClr val="FF0000"/>
                </a:solidFill>
              </a:rPr>
              <a:t>Google Earth</a:t>
            </a:r>
          </a:p>
        </p:txBody>
      </p:sp>
    </p:spTree>
    <p:extLst>
      <p:ext uri="{BB962C8B-B14F-4D97-AF65-F5344CB8AC3E}">
        <p14:creationId xmlns:p14="http://schemas.microsoft.com/office/powerpoint/2010/main" val="3107544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Geostationary View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0" y="1347988"/>
            <a:ext cx="9099879" cy="523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Map View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" y="1347988"/>
            <a:ext cx="9099877" cy="523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24840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Simboluri</a:t>
            </a:r>
            <a:r>
              <a:rPr lang="en-US" dirty="0" smtClean="0"/>
              <a:t> </a:t>
            </a:r>
            <a:r>
              <a:rPr lang="en-US" dirty="0" err="1" smtClean="0"/>
              <a:t>meteorologice</a:t>
            </a:r>
            <a:endParaRPr lang="en-US" dirty="0"/>
          </a:p>
        </p:txBody>
      </p:sp>
      <p:pic>
        <p:nvPicPr>
          <p:cNvPr id="4" name="Picture 3" descr="symbol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376" y="996215"/>
            <a:ext cx="7785410" cy="5711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116192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Obtinerea</a:t>
            </a:r>
            <a:r>
              <a:rPr lang="en-US" dirty="0" smtClean="0"/>
              <a:t> de </a:t>
            </a:r>
            <a:r>
              <a:rPr lang="en-US" dirty="0" err="1" smtClean="0"/>
              <a:t>informatii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1" y="1347988"/>
            <a:ext cx="9099877" cy="5238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852707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Arhiva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2" y="1347988"/>
            <a:ext cx="9099875" cy="523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2859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Arhiva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" y="1347988"/>
            <a:ext cx="9099872" cy="523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73645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Arhiva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2" y="1347988"/>
            <a:ext cx="9099874" cy="523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08789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Arhiva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" y="1347988"/>
            <a:ext cx="9099874" cy="523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910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Arhiva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2" y="1347988"/>
            <a:ext cx="9099875" cy="5238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939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Canale</a:t>
            </a:r>
            <a:r>
              <a:rPr lang="en-US" dirty="0" smtClean="0"/>
              <a:t>: VIS 0.6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" y="1347988"/>
            <a:ext cx="9099874" cy="523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8327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Canale</a:t>
            </a:r>
            <a:r>
              <a:rPr lang="en-US" dirty="0" smtClean="0"/>
              <a:t>: VIS 0.8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" y="1347988"/>
            <a:ext cx="9099874" cy="523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8415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Canale</a:t>
            </a:r>
            <a:r>
              <a:rPr lang="en-US" dirty="0"/>
              <a:t>: </a:t>
            </a:r>
            <a:r>
              <a:rPr lang="en-US" dirty="0" smtClean="0"/>
              <a:t>IR 1.6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" y="1347988"/>
            <a:ext cx="9099872" cy="523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064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Canale</a:t>
            </a:r>
            <a:r>
              <a:rPr lang="en-US" dirty="0"/>
              <a:t>: </a:t>
            </a:r>
            <a:r>
              <a:rPr lang="en-US" dirty="0" smtClean="0"/>
              <a:t>IR 10.8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2" y="1347988"/>
            <a:ext cx="9099874" cy="5238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420114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/>
              <a:t>Canale</a:t>
            </a:r>
            <a:r>
              <a:rPr lang="en-US" dirty="0"/>
              <a:t>: </a:t>
            </a:r>
            <a:r>
              <a:rPr lang="en-US" dirty="0" smtClean="0"/>
              <a:t>WV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3" y="1347988"/>
            <a:ext cx="9099872" cy="5238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07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Observatii</a:t>
            </a:r>
            <a:r>
              <a:rPr lang="en-US" dirty="0" smtClean="0"/>
              <a:t> </a:t>
            </a:r>
            <a:r>
              <a:rPr lang="en-US" dirty="0" err="1" smtClean="0"/>
              <a:t>suplimentare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4" y="1347988"/>
            <a:ext cx="9099870" cy="523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03412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Observatii</a:t>
            </a:r>
            <a:r>
              <a:rPr lang="en-US" dirty="0" smtClean="0"/>
              <a:t> </a:t>
            </a:r>
            <a:r>
              <a:rPr lang="en-US" dirty="0" err="1" smtClean="0"/>
              <a:t>suplimentare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64" y="1347988"/>
            <a:ext cx="9099870" cy="5238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61196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Concluzii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endParaRPr lang="en-US" dirty="0" smtClean="0"/>
          </a:p>
          <a:p>
            <a:r>
              <a:rPr lang="en-US" dirty="0" smtClean="0"/>
              <a:t>Linux, Apache, PHP, Python, </a:t>
            </a:r>
            <a:r>
              <a:rPr lang="en-US" dirty="0" err="1" smtClean="0"/>
              <a:t>Wget</a:t>
            </a:r>
            <a:r>
              <a:rPr lang="en-US" dirty="0" smtClean="0"/>
              <a:t>, </a:t>
            </a:r>
            <a:r>
              <a:rPr lang="en-US" dirty="0" err="1" smtClean="0"/>
              <a:t>Textpattern</a:t>
            </a:r>
            <a:r>
              <a:rPr lang="en-US" dirty="0" smtClean="0"/>
              <a:t>, MySQL, GDAL, PROJ4, </a:t>
            </a:r>
            <a:r>
              <a:rPr lang="en-US" dirty="0" err="1" smtClean="0"/>
              <a:t>ImageMagick</a:t>
            </a:r>
            <a:r>
              <a:rPr lang="en-US" dirty="0" smtClean="0"/>
              <a:t>, </a:t>
            </a:r>
            <a:r>
              <a:rPr lang="en-US" dirty="0" err="1" smtClean="0"/>
              <a:t>Inkscape</a:t>
            </a:r>
            <a:r>
              <a:rPr lang="en-US" dirty="0" smtClean="0"/>
              <a:t>, </a:t>
            </a:r>
            <a:r>
              <a:rPr lang="en-US" dirty="0" err="1" smtClean="0"/>
              <a:t>OpenLayers</a:t>
            </a:r>
            <a:r>
              <a:rPr lang="en-US" dirty="0" smtClean="0"/>
              <a:t>, </a:t>
            </a:r>
            <a:r>
              <a:rPr lang="en-US" dirty="0" err="1" smtClean="0"/>
              <a:t>ExtJS</a:t>
            </a:r>
            <a:r>
              <a:rPr lang="en-US" dirty="0" smtClean="0"/>
              <a:t>, </a:t>
            </a:r>
            <a:r>
              <a:rPr lang="en-US" dirty="0" err="1" smtClean="0"/>
              <a:t>GeoExt</a:t>
            </a:r>
            <a:r>
              <a:rPr lang="en-US" dirty="0" smtClean="0"/>
              <a:t>, Proj4JS.</a:t>
            </a:r>
          </a:p>
          <a:p>
            <a:endParaRPr lang="en-US" dirty="0" smtClean="0"/>
          </a:p>
          <a:p>
            <a:r>
              <a:rPr lang="en-US" dirty="0" smtClean="0"/>
              <a:t>Verdict: </a:t>
            </a:r>
            <a:r>
              <a:rPr lang="en-US" b="1" dirty="0" smtClean="0"/>
              <a:t>Easy, fun, </a:t>
            </a:r>
            <a:r>
              <a:rPr lang="en-US" b="1" dirty="0" smtClean="0"/>
              <a:t>effective</a:t>
            </a:r>
            <a:r>
              <a:rPr lang="en-US" dirty="0" smtClean="0"/>
              <a:t>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7187902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smtClean="0"/>
              <a:t>Live demo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019603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9776"/>
            <a:ext cx="8229600" cy="817711"/>
          </a:xfrm>
        </p:spPr>
        <p:txBody>
          <a:bodyPr/>
          <a:lstStyle/>
          <a:p>
            <a:r>
              <a:rPr lang="en-US" dirty="0" err="1" smtClean="0"/>
              <a:t>Sfarsit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16008"/>
            <a:ext cx="8229600" cy="5010155"/>
          </a:xfrm>
        </p:spPr>
        <p:txBody>
          <a:bodyPr/>
          <a:lstStyle/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  <a:p>
            <a:pPr marL="0" indent="0" algn="ctr">
              <a:buNone/>
            </a:pPr>
            <a:r>
              <a:rPr lang="en-US" sz="3500" dirty="0" err="1" smtClean="0"/>
              <a:t>Va</a:t>
            </a:r>
            <a:r>
              <a:rPr lang="en-US" sz="3500" dirty="0" smtClean="0"/>
              <a:t> </a:t>
            </a:r>
            <a:r>
              <a:rPr lang="en-US" sz="3500" dirty="0" err="1" smtClean="0"/>
              <a:t>multumesc</a:t>
            </a:r>
            <a:r>
              <a:rPr lang="en-US" sz="3500" dirty="0" smtClean="0"/>
              <a:t> </a:t>
            </a:r>
            <a:r>
              <a:rPr lang="en-US" sz="3500" dirty="0" err="1" smtClean="0"/>
              <a:t>pentru</a:t>
            </a:r>
            <a:r>
              <a:rPr lang="en-US" sz="3500" dirty="0" smtClean="0"/>
              <a:t> </a:t>
            </a:r>
            <a:r>
              <a:rPr lang="en-US" sz="3500" dirty="0" err="1" smtClean="0"/>
              <a:t>atentie</a:t>
            </a:r>
            <a:r>
              <a:rPr lang="en-US" sz="3500" dirty="0" smtClean="0"/>
              <a:t>.</a:t>
            </a:r>
            <a:endParaRPr lang="en-US" sz="3500" dirty="0" smtClean="0"/>
          </a:p>
          <a:p>
            <a:pPr marL="0" indent="0">
              <a:buNone/>
            </a:pPr>
            <a:endParaRPr lang="en-US" sz="3500" dirty="0"/>
          </a:p>
          <a:p>
            <a:pPr marL="0" indent="0">
              <a:buNone/>
            </a:pPr>
            <a:endParaRPr lang="en-US" sz="3500" dirty="0" smtClean="0"/>
          </a:p>
          <a:p>
            <a:pPr marL="0" indent="0" algn="ctr">
              <a:buNone/>
            </a:pPr>
            <a:r>
              <a:rPr lang="en-US" sz="4000" dirty="0" err="1" smtClean="0"/>
              <a:t>www.asrc.ro</a:t>
            </a:r>
            <a:r>
              <a:rPr lang="en-US" sz="4000" dirty="0" smtClean="0"/>
              <a:t>/</a:t>
            </a:r>
            <a:r>
              <a:rPr lang="en-US" sz="4000" dirty="0" err="1" smtClean="0"/>
              <a:t>imeteosat_beta</a:t>
            </a:r>
            <a:r>
              <a:rPr lang="en-US" sz="4000" dirty="0" smtClean="0"/>
              <a:t>/</a:t>
            </a:r>
            <a:endParaRPr lang="en-US" sz="4000" dirty="0"/>
          </a:p>
        </p:txBody>
      </p:sp>
    </p:spTree>
    <p:extLst>
      <p:ext uri="{BB962C8B-B14F-4D97-AF65-F5344CB8AC3E}">
        <p14:creationId xmlns:p14="http://schemas.microsoft.com/office/powerpoint/2010/main" val="40791903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cutive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Executive.thmx</Template>
  <TotalTime>5641</TotalTime>
  <Words>278</Words>
  <Application>Microsoft Macintosh PowerPoint</Application>
  <PresentationFormat>On-screen Show (4:3)</PresentationFormat>
  <Paragraphs>71</Paragraphs>
  <Slides>33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Executive</vt:lpstr>
      <vt:lpstr>Interactive METEOSAT: aplicație educațională pentru aplicații meteorologice</vt:lpstr>
      <vt:lpstr>ESA Eduspace</vt:lpstr>
      <vt:lpstr>Interactive Meteosat</vt:lpstr>
      <vt:lpstr>Web tool v.1</vt:lpstr>
      <vt:lpstr>Noul Interactive Meteosat</vt:lpstr>
      <vt:lpstr>Sarcini</vt:lpstr>
      <vt:lpstr>Procesare imaginilor</vt:lpstr>
      <vt:lpstr>Imagini EUMETSAT</vt:lpstr>
      <vt:lpstr>Imagini EKU</vt:lpstr>
      <vt:lpstr>Incarcarea observatiilor</vt:lpstr>
      <vt:lpstr>Incarcarea observatiilor</vt:lpstr>
      <vt:lpstr>Incarcarea observatiilor</vt:lpstr>
      <vt:lpstr>Incarcarea observatiilor</vt:lpstr>
      <vt:lpstr>Clienti web</vt:lpstr>
      <vt:lpstr>Geostationary View</vt:lpstr>
      <vt:lpstr>Map View</vt:lpstr>
      <vt:lpstr>Simboluri meteorologice</vt:lpstr>
      <vt:lpstr>Obtinerea de informatii</vt:lpstr>
      <vt:lpstr>Arhiva</vt:lpstr>
      <vt:lpstr>Arhiva</vt:lpstr>
      <vt:lpstr>Arhiva</vt:lpstr>
      <vt:lpstr>Arhiva</vt:lpstr>
      <vt:lpstr>Arhiva</vt:lpstr>
      <vt:lpstr>Canale: VIS 0.6</vt:lpstr>
      <vt:lpstr>Canale: VIS 0.8</vt:lpstr>
      <vt:lpstr>Canale: IR 1.6</vt:lpstr>
      <vt:lpstr>Canale: IR 10.8</vt:lpstr>
      <vt:lpstr>Canale: WV</vt:lpstr>
      <vt:lpstr>Observatii suplimentare</vt:lpstr>
      <vt:lpstr>Observatii suplimentare</vt:lpstr>
      <vt:lpstr>Concluzii</vt:lpstr>
      <vt:lpstr>Live demo</vt:lpstr>
      <vt:lpstr>Sfarsit</vt:lpstr>
    </vt:vector>
  </TitlesOfParts>
  <Company>Meteo Romania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Interactive Meteosat: Educational Platform for Meteorological Applications Entirely Developed with FLOSS Software</dc:title>
  <dc:creator>Vasile Craciunescu</dc:creator>
  <cp:lastModifiedBy>Vasile Craciunescu</cp:lastModifiedBy>
  <cp:revision>46</cp:revision>
  <dcterms:created xsi:type="dcterms:W3CDTF">2010-08-31T07:18:39Z</dcterms:created>
  <dcterms:modified xsi:type="dcterms:W3CDTF">2012-04-27T09:26:15Z</dcterms:modified>
</cp:coreProperties>
</file>