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70" r:id="rId13"/>
    <p:sldId id="267" r:id="rId14"/>
    <p:sldId id="269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2007</c:v>
                </c:pt>
              </c:strCache>
            </c:strRef>
          </c:tx>
          <c:cat>
            <c:strRef>
              <c:f>Sheet1!$A$2</c:f>
              <c:strCache>
                <c:ptCount val="1"/>
                <c:pt idx="0">
                  <c:v>Rezultate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278000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2012</c:v>
                </c:pt>
              </c:strCache>
            </c:strRef>
          </c:tx>
          <c:cat>
            <c:strRef>
              <c:f>Sheet1!$A$2</c:f>
              <c:strCache>
                <c:ptCount val="1"/>
                <c:pt idx="0">
                  <c:v>Rezultate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82200</c:v>
                </c:pt>
              </c:numCache>
            </c:numRef>
          </c:val>
        </c:ser>
        <c:axId val="117357952"/>
        <c:axId val="117474432"/>
      </c:barChart>
      <c:catAx>
        <c:axId val="117357952"/>
        <c:scaling>
          <c:orientation val="minMax"/>
        </c:scaling>
        <c:axPos val="b"/>
        <c:tickLblPos val="nextTo"/>
        <c:crossAx val="117474432"/>
        <c:crosses val="autoZero"/>
        <c:auto val="1"/>
        <c:lblAlgn val="ctr"/>
        <c:lblOffset val="100"/>
      </c:catAx>
      <c:valAx>
        <c:axId val="117474432"/>
        <c:scaling>
          <c:orientation val="minMax"/>
        </c:scaling>
        <c:axPos val="l"/>
        <c:majorGridlines/>
        <c:numFmt formatCode="#,##0" sourceLinked="1"/>
        <c:tickLblPos val="nextTo"/>
        <c:crossAx val="117357952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>
        <c:manualLayout>
          <c:layoutTarget val="inner"/>
          <c:xMode val="edge"/>
          <c:yMode val="edge"/>
          <c:x val="0.15096473517733386"/>
          <c:y val="3.7372382023675647E-2"/>
          <c:w val="0.52306312672454369"/>
          <c:h val="0.66041110932561997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2009</c:v>
                </c:pt>
              </c:strCache>
            </c:strRef>
          </c:tx>
          <c:cat>
            <c:strRef>
              <c:f>Sheet1!$A$2</c:f>
              <c:strCache>
                <c:ptCount val="1"/>
                <c:pt idx="0">
                  <c:v>Utilizatori de terminale mobile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4.7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2010</c:v>
                </c:pt>
              </c:strCache>
            </c:strRef>
          </c:tx>
          <c:cat>
            <c:strRef>
              <c:f>Sheet1!$A$2</c:f>
              <c:strCache>
                <c:ptCount val="1"/>
                <c:pt idx="0">
                  <c:v>Utilizatori de terminale mobile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5.4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2011</c:v>
                </c:pt>
              </c:strCache>
            </c:strRef>
          </c:tx>
          <c:cat>
            <c:strRef>
              <c:f>Sheet1!$A$2</c:f>
              <c:strCache>
                <c:ptCount val="1"/>
                <c:pt idx="0">
                  <c:v>Utilizatori de terminale mobile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5.98</c:v>
                </c:pt>
              </c:numCache>
            </c:numRef>
          </c:val>
        </c:ser>
        <c:axId val="62674048"/>
        <c:axId val="62675584"/>
      </c:barChart>
      <c:catAx>
        <c:axId val="62674048"/>
        <c:scaling>
          <c:orientation val="minMax"/>
        </c:scaling>
        <c:axPos val="b"/>
        <c:tickLblPos val="nextTo"/>
        <c:crossAx val="62675584"/>
        <c:crosses val="autoZero"/>
        <c:auto val="1"/>
        <c:lblAlgn val="ctr"/>
        <c:lblOffset val="100"/>
      </c:catAx>
      <c:valAx>
        <c:axId val="62675584"/>
        <c:scaling>
          <c:orientation val="minMax"/>
        </c:scaling>
        <c:axPos val="l"/>
        <c:majorGridlines/>
        <c:numFmt formatCode="General" sourceLinked="1"/>
        <c:tickLblPos val="nextTo"/>
        <c:crossAx val="62674048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>
        <c:manualLayout>
          <c:layoutTarget val="inner"/>
          <c:xMode val="edge"/>
          <c:yMode val="edge"/>
          <c:x val="0.15684910709690716"/>
          <c:y val="6.3598425196850397E-2"/>
          <c:w val="0.57069167824610234"/>
          <c:h val="0.83063898830827965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Fix</c:v>
                </c:pt>
              </c:strCache>
            </c:strRef>
          </c:tx>
          <c:cat>
            <c:strRef>
              <c:f>Sheet1!$A$2</c:f>
              <c:strCache>
                <c:ptCount val="1"/>
                <c:pt idx="0">
                  <c:v>Utilizatori internet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0.59099999999999997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Mobil</c:v>
                </c:pt>
              </c:strCache>
            </c:strRef>
          </c:tx>
          <c:cat>
            <c:strRef>
              <c:f>Sheet1!$A$2</c:f>
              <c:strCache>
                <c:ptCount val="1"/>
                <c:pt idx="0">
                  <c:v>Utilizatori internet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1.1859999999999993</c:v>
                </c:pt>
              </c:numCache>
            </c:numRef>
          </c:val>
        </c:ser>
        <c:axId val="62696064"/>
        <c:axId val="62706048"/>
      </c:barChart>
      <c:catAx>
        <c:axId val="62696064"/>
        <c:scaling>
          <c:orientation val="minMax"/>
        </c:scaling>
        <c:axPos val="b"/>
        <c:tickLblPos val="nextTo"/>
        <c:crossAx val="62706048"/>
        <c:crosses val="autoZero"/>
        <c:auto val="1"/>
        <c:lblAlgn val="ctr"/>
        <c:lblOffset val="100"/>
      </c:catAx>
      <c:valAx>
        <c:axId val="62706048"/>
        <c:scaling>
          <c:orientation val="minMax"/>
        </c:scaling>
        <c:axPos val="l"/>
        <c:majorGridlines/>
        <c:numFmt formatCode="General" sourceLinked="1"/>
        <c:tickLblPos val="nextTo"/>
        <c:crossAx val="62696064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2010</c:v>
                </c:pt>
              </c:strCache>
            </c:strRef>
          </c:tx>
          <c:cat>
            <c:strRef>
              <c:f>Sheet1!$A$2</c:f>
              <c:strCache>
                <c:ptCount val="1"/>
                <c:pt idx="0">
                  <c:v>Smartphones livrate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0.30400000000000021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cat>
            <c:strRef>
              <c:f>Sheet1!$A$2</c:f>
              <c:strCache>
                <c:ptCount val="1"/>
                <c:pt idx="0">
                  <c:v>Smartphones livrate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0.49100000000000021</c:v>
                </c:pt>
              </c:numCache>
            </c:numRef>
          </c:val>
        </c:ser>
        <c:axId val="63877504"/>
        <c:axId val="63879040"/>
      </c:barChart>
      <c:catAx>
        <c:axId val="63877504"/>
        <c:scaling>
          <c:orientation val="minMax"/>
        </c:scaling>
        <c:axPos val="b"/>
        <c:tickLblPos val="nextTo"/>
        <c:crossAx val="63879040"/>
        <c:crosses val="autoZero"/>
        <c:auto val="1"/>
        <c:lblAlgn val="ctr"/>
        <c:lblOffset val="100"/>
      </c:catAx>
      <c:valAx>
        <c:axId val="63879040"/>
        <c:scaling>
          <c:orientation val="minMax"/>
        </c:scaling>
        <c:axPos val="l"/>
        <c:majorGridlines/>
        <c:numFmt formatCode="General" sourceLinked="1"/>
        <c:tickLblPos val="nextTo"/>
        <c:crossAx val="63877504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mobithinking.com/" TargetMode="External"/><Relationship Id="rId4" Type="http://schemas.openxmlformats.org/officeDocument/2006/relationships/chart" Target="../charts/char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19200"/>
            <a:ext cx="7772400" cy="1470025"/>
          </a:xfrm>
        </p:spPr>
        <p:txBody>
          <a:bodyPr/>
          <a:lstStyle/>
          <a:p>
            <a:r>
              <a:rPr lang="en-US" dirty="0" err="1" smtClean="0"/>
              <a:t>Neogeografia</a:t>
            </a:r>
            <a:r>
              <a:rPr lang="en-US" dirty="0" smtClean="0"/>
              <a:t> – </a:t>
            </a:r>
            <a:r>
              <a:rPr lang="en-US" dirty="0" err="1" smtClean="0"/>
              <a:t>Geografia</a:t>
            </a:r>
            <a:r>
              <a:rPr lang="en-US" dirty="0" smtClean="0"/>
              <a:t> </a:t>
            </a:r>
            <a:r>
              <a:rPr lang="en-US" dirty="0" err="1" smtClean="0"/>
              <a:t>mileniului</a:t>
            </a:r>
            <a:r>
              <a:rPr lang="en-US" dirty="0" smtClean="0"/>
              <a:t> 3?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410200"/>
            <a:ext cx="6400800" cy="990600"/>
          </a:xfrm>
        </p:spPr>
        <p:txBody>
          <a:bodyPr>
            <a:normAutofit/>
          </a:bodyPr>
          <a:lstStyle/>
          <a:p>
            <a:r>
              <a:rPr lang="ro-RO" sz="2000" dirty="0" smtClean="0"/>
              <a:t>Marius Budileanu</a:t>
            </a:r>
          </a:p>
          <a:p>
            <a:r>
              <a:rPr lang="ro-RO" sz="2000" dirty="0" smtClean="0"/>
              <a:t>Facultatea de Geografie, Universitatea din Bucureşti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Ce este</a:t>
            </a:r>
            <a:r>
              <a:rPr lang="en-US" dirty="0" smtClean="0"/>
              <a:t>?</a:t>
            </a:r>
            <a:endParaRPr lang="en-US" dirty="0"/>
          </a:p>
        </p:txBody>
      </p:sp>
      <p:pic>
        <p:nvPicPr>
          <p:cNvPr id="7" name="Content Placeholder 6" descr="MillionDollarquestions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514600" y="1828800"/>
            <a:ext cx="4038600" cy="402696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60960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o-RO" dirty="0" smtClean="0"/>
              <a:t>Paleogeografia are un câmp foarte larg care poate fi definit doar în termenii neogeografiei. </a:t>
            </a:r>
          </a:p>
          <a:p>
            <a:pPr algn="just">
              <a:buNone/>
            </a:pPr>
            <a:r>
              <a:rPr lang="ro-RO" sz="2000" dirty="0" smtClean="0"/>
              <a:t>– 1922 </a:t>
            </a:r>
            <a:r>
              <a:rPr lang="en-US" sz="2000" i="1" dirty="0" smtClean="0"/>
              <a:t>Yearbook of the</a:t>
            </a:r>
            <a:r>
              <a:rPr lang="ro-RO" sz="2000" i="1" dirty="0" smtClean="0"/>
              <a:t> </a:t>
            </a:r>
            <a:r>
              <a:rPr lang="en-US" sz="2000" dirty="0" smtClean="0"/>
              <a:t>Carnegie Institution of Washington</a:t>
            </a:r>
            <a:endParaRPr lang="ro-RO" sz="2000" dirty="0" smtClean="0"/>
          </a:p>
          <a:p>
            <a:pPr>
              <a:buNone/>
            </a:pPr>
            <a:endParaRPr lang="ro-RO" sz="2000" dirty="0" smtClean="0"/>
          </a:p>
          <a:p>
            <a:pPr>
              <a:buNone/>
            </a:pPr>
            <a:endParaRPr lang="ro-RO" sz="2000" dirty="0" smtClean="0"/>
          </a:p>
          <a:p>
            <a:pPr algn="just"/>
            <a:r>
              <a:rPr lang="ro-RO" dirty="0" smtClean="0"/>
              <a:t>Neogeografia înseamna </a:t>
            </a:r>
            <a:r>
              <a:rPr lang="en-US" dirty="0" smtClean="0"/>
              <a:t>“</a:t>
            </a:r>
            <a:r>
              <a:rPr lang="ro-RO" dirty="0" smtClean="0"/>
              <a:t>o nouă geografie</a:t>
            </a:r>
            <a:r>
              <a:rPr lang="en-US" dirty="0" smtClean="0"/>
              <a:t>” </a:t>
            </a:r>
            <a:r>
              <a:rPr lang="ro-RO" dirty="0" smtClean="0"/>
              <a:t>ce constă într-un set de tehnici şi de unele ce se află în afara teritoriului traditional al GIS-ului.  </a:t>
            </a:r>
          </a:p>
          <a:p>
            <a:pPr algn="just"/>
            <a:r>
              <a:rPr lang="en-US" dirty="0" err="1" smtClean="0"/>
              <a:t>Neogeography</a:t>
            </a:r>
            <a:r>
              <a:rPr lang="en-US" dirty="0" smtClean="0"/>
              <a:t> is about sharing location information with friends and visitors….</a:t>
            </a:r>
            <a:endParaRPr lang="ro-RO" dirty="0" smtClean="0"/>
          </a:p>
          <a:p>
            <a:r>
              <a:rPr lang="ro-RO" sz="2000" dirty="0" smtClean="0"/>
              <a:t>- Andrew Turner, Introduction in Neogeography</a:t>
            </a:r>
          </a:p>
          <a:p>
            <a:endParaRPr lang="ro-RO" sz="2000" dirty="0" smtClean="0"/>
          </a:p>
          <a:p>
            <a:pPr>
              <a:buNone/>
            </a:pPr>
            <a:endParaRPr lang="ro-RO" sz="2000" dirty="0" smtClean="0"/>
          </a:p>
          <a:p>
            <a:r>
              <a:rPr lang="ro-RO" dirty="0" smtClean="0"/>
              <a:t>Neogeografia este USER-CENTRIC.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u="sng" dirty="0" smtClean="0">
                <a:solidFill>
                  <a:srgbClr val="FF0000"/>
                </a:solidFill>
              </a:rPr>
              <a:t>Unde</a:t>
            </a:r>
            <a:r>
              <a:rPr lang="en-US" u="sng" dirty="0" smtClean="0">
                <a:solidFill>
                  <a:srgbClr val="FF0000"/>
                </a:solidFill>
              </a:rPr>
              <a:t>?</a:t>
            </a:r>
            <a:endParaRPr lang="en-US" u="sng" dirty="0">
              <a:solidFill>
                <a:srgbClr val="FF0000"/>
              </a:solidFill>
            </a:endParaRPr>
          </a:p>
        </p:txBody>
      </p:sp>
      <p:pic>
        <p:nvPicPr>
          <p:cNvPr id="5" name="Content Placeholder 4" descr="20 question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90800" y="1905000"/>
            <a:ext cx="4038600" cy="4445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791200"/>
          </a:xfrm>
        </p:spPr>
        <p:txBody>
          <a:bodyPr/>
          <a:lstStyle/>
          <a:p>
            <a:r>
              <a:rPr lang="en-US" dirty="0" smtClean="0"/>
              <a:t>GPS</a:t>
            </a:r>
          </a:p>
          <a:p>
            <a:endParaRPr lang="en-US" dirty="0" smtClean="0"/>
          </a:p>
          <a:p>
            <a:r>
              <a:rPr lang="en-US" dirty="0" smtClean="0"/>
              <a:t>GSM</a:t>
            </a:r>
          </a:p>
          <a:p>
            <a:endParaRPr lang="en-US" dirty="0" smtClean="0"/>
          </a:p>
          <a:p>
            <a:r>
              <a:rPr lang="en-US" dirty="0" smtClean="0"/>
              <a:t>GEOTAGGING</a:t>
            </a:r>
          </a:p>
          <a:p>
            <a:endParaRPr lang="en-US" dirty="0" smtClean="0"/>
          </a:p>
          <a:p>
            <a:r>
              <a:rPr lang="en-US" dirty="0" smtClean="0"/>
              <a:t>GEOIP</a:t>
            </a:r>
          </a:p>
          <a:p>
            <a:endParaRPr lang="en-US" dirty="0" smtClean="0"/>
          </a:p>
          <a:p>
            <a:r>
              <a:rPr lang="en-US" dirty="0" smtClean="0"/>
              <a:t>WIFI</a:t>
            </a:r>
            <a:endParaRPr lang="en-US" dirty="0"/>
          </a:p>
        </p:txBody>
      </p:sp>
      <p:pic>
        <p:nvPicPr>
          <p:cNvPr id="4" name="Picture 3" descr="a-gps-9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05200" y="1447800"/>
            <a:ext cx="5327698" cy="3886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6019800"/>
          </a:xfrm>
        </p:spPr>
        <p:txBody>
          <a:bodyPr>
            <a:normAutofit fontScale="85000" lnSpcReduction="10000"/>
          </a:bodyPr>
          <a:lstStyle/>
          <a:p>
            <a:r>
              <a:rPr lang="en-US" dirty="0" err="1" smtClean="0"/>
              <a:t>Geotagging</a:t>
            </a:r>
            <a:r>
              <a:rPr lang="en-US" dirty="0" smtClean="0"/>
              <a:t> – Picasa, </a:t>
            </a:r>
            <a:r>
              <a:rPr lang="en-US" dirty="0" err="1" smtClean="0"/>
              <a:t>Fliker</a:t>
            </a:r>
            <a:r>
              <a:rPr lang="en-US" dirty="0" smtClean="0"/>
              <a:t>, </a:t>
            </a:r>
            <a:r>
              <a:rPr lang="en-US" dirty="0" err="1" smtClean="0"/>
              <a:t>iPhoto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 Google Earth. </a:t>
            </a:r>
          </a:p>
          <a:p>
            <a:pPr>
              <a:buNone/>
            </a:pPr>
            <a:r>
              <a:rPr lang="en-US" dirty="0" smtClean="0"/>
              <a:t>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ro-RO" dirty="0" smtClean="0"/>
          </a:p>
          <a:p>
            <a:endParaRPr lang="ro-RO" dirty="0" smtClean="0"/>
          </a:p>
          <a:p>
            <a:r>
              <a:rPr lang="en-US" dirty="0" err="1" smtClean="0"/>
              <a:t>Smartphones</a:t>
            </a:r>
            <a:r>
              <a:rPr lang="en-US" dirty="0" smtClean="0"/>
              <a:t> (</a:t>
            </a:r>
            <a:r>
              <a:rPr lang="ro-RO" dirty="0" smtClean="0"/>
              <a:t>în 2011 a aparut primul smartphone cu doua sisteme GPS – US NAVSTAR şi GLONASS)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aparate</a:t>
            </a:r>
            <a:r>
              <a:rPr lang="en-US" dirty="0" smtClean="0"/>
              <a:t> </a:t>
            </a:r>
            <a:r>
              <a:rPr lang="en-US" dirty="0" err="1" smtClean="0"/>
              <a:t>foto</a:t>
            </a:r>
            <a:r>
              <a:rPr lang="en-US" dirty="0" smtClean="0"/>
              <a:t> cu GPS </a:t>
            </a:r>
            <a:r>
              <a:rPr lang="en-US" dirty="0" err="1" smtClean="0"/>
              <a:t>integrat</a:t>
            </a:r>
            <a:r>
              <a:rPr lang="ro-RO" dirty="0" smtClean="0"/>
              <a:t>.</a:t>
            </a:r>
            <a:endParaRPr lang="en-US" dirty="0"/>
          </a:p>
        </p:txBody>
      </p:sp>
      <p:pic>
        <p:nvPicPr>
          <p:cNvPr id="4" name="Picture 3" descr="geotagg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24200" y="1447800"/>
            <a:ext cx="2971800" cy="27997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943600"/>
          </a:xfrm>
        </p:spPr>
        <p:txBody>
          <a:bodyPr/>
          <a:lstStyle/>
          <a:p>
            <a:r>
              <a:rPr lang="ro-RO" dirty="0" smtClean="0"/>
              <a:t>Tracking your sport!</a:t>
            </a:r>
          </a:p>
          <a:p>
            <a:endParaRPr lang="ro-RO" dirty="0" smtClean="0"/>
          </a:p>
          <a:p>
            <a:endParaRPr lang="en-US" dirty="0"/>
          </a:p>
        </p:txBody>
      </p:sp>
      <p:pic>
        <p:nvPicPr>
          <p:cNvPr id="4" name="Picture 3" descr="tracking_your_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95400"/>
            <a:ext cx="9144000" cy="51123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0"/>
            <a:ext cx="6477000" cy="2209800"/>
          </a:xfrm>
        </p:spPr>
        <p:txBody>
          <a:bodyPr>
            <a:normAutofit fontScale="85000" lnSpcReduction="20000"/>
          </a:bodyPr>
          <a:lstStyle/>
          <a:p>
            <a:pPr algn="just"/>
            <a:endParaRPr lang="ro-RO" dirty="0" smtClean="0"/>
          </a:p>
          <a:p>
            <a:pPr algn="just"/>
            <a:r>
              <a:rPr lang="ro-RO" sz="3800" dirty="0" smtClean="0"/>
              <a:t>Probabil cel mai important moment in dezvoltarea neogeografiei îl reprezintă lansarea Google Maps API în anul 2005.</a:t>
            </a:r>
            <a:endParaRPr lang="en-US" sz="3800" dirty="0"/>
          </a:p>
        </p:txBody>
      </p:sp>
      <p:pic>
        <p:nvPicPr>
          <p:cNvPr id="4" name="Picture 3" descr="po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29690" y="228600"/>
            <a:ext cx="2314310" cy="2286000"/>
          </a:xfrm>
          <a:prstGeom prst="rect">
            <a:avLst/>
          </a:prstGeom>
        </p:spPr>
      </p:pic>
      <p:pic>
        <p:nvPicPr>
          <p:cNvPr id="5" name="Picture 4" descr="gm_ap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90600" y="2819400"/>
            <a:ext cx="7315200" cy="37317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Decăderea neogeografiei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o-RO" dirty="0" smtClean="0"/>
              <a:t>Reperul</a:t>
            </a:r>
            <a:r>
              <a:rPr lang="en-US" dirty="0" smtClean="0"/>
              <a:t>? </a:t>
            </a:r>
          </a:p>
          <a:p>
            <a:pPr algn="just"/>
            <a:endParaRPr lang="en-US" dirty="0" smtClean="0"/>
          </a:p>
          <a:p>
            <a:pPr marL="514350" indent="-514350" algn="just"/>
            <a:r>
              <a:rPr lang="ro-RO" sz="3100" dirty="0" smtClean="0"/>
              <a:t>Rezultate în urma căutării cuvantului </a:t>
            </a:r>
            <a:r>
              <a:rPr lang="ro-RO" sz="3100" i="1" dirty="0" smtClean="0">
                <a:solidFill>
                  <a:srgbClr val="FF0000"/>
                </a:solidFill>
              </a:rPr>
              <a:t>neogeography</a:t>
            </a:r>
          </a:p>
          <a:p>
            <a:pPr marL="514350" indent="-514350" algn="just">
              <a:buNone/>
            </a:pPr>
            <a:endParaRPr lang="ro-RO" sz="3100" i="1" dirty="0" smtClean="0">
              <a:solidFill>
                <a:srgbClr val="FF0000"/>
              </a:solidFill>
            </a:endParaRPr>
          </a:p>
        </p:txBody>
      </p:sp>
      <p:pic>
        <p:nvPicPr>
          <p:cNvPr id="4" name="Picture 3" descr="goog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6600" y="1600200"/>
            <a:ext cx="1095375" cy="561975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2286000" y="4114800"/>
          <a:ext cx="50292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c_mo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2774"/>
            <a:ext cx="9162544" cy="53232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en-US" dirty="0" smtClean="0"/>
              <a:t>Mobile </a:t>
            </a:r>
            <a:r>
              <a:rPr lang="en-US" dirty="0" err="1" smtClean="0"/>
              <a:t>Neogeography</a:t>
            </a:r>
            <a:r>
              <a:rPr lang="en-US" dirty="0" smtClean="0"/>
              <a:t>?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</p:nvPr>
        </p:nvGraphicFramePr>
        <p:xfrm>
          <a:off x="0" y="1676400"/>
          <a:ext cx="2971800" cy="373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ontent Placeholder 5"/>
          <p:cNvGraphicFramePr>
            <a:graphicFrameLocks noGrp="1"/>
          </p:cNvGraphicFramePr>
          <p:nvPr>
            <p:ph sz="half" idx="2"/>
          </p:nvPr>
        </p:nvGraphicFramePr>
        <p:xfrm>
          <a:off x="3352800" y="3581399"/>
          <a:ext cx="2819400" cy="32766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/>
          <p:nvPr/>
        </p:nvGraphicFramePr>
        <p:xfrm>
          <a:off x="6248400" y="1600200"/>
          <a:ext cx="2895600" cy="322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324600" y="5715000"/>
            <a:ext cx="2819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dirty="0" smtClean="0"/>
              <a:t>Sursa: International Telecommunication Union via </a:t>
            </a:r>
            <a:r>
              <a:rPr lang="en-US" sz="1600" dirty="0" smtClean="0">
                <a:hlinkClick r:id="rId5"/>
              </a:rPr>
              <a:t>http://mobithinking.com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Graphic spid="7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odoli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4330" y="0"/>
            <a:ext cx="5139670" cy="3315350"/>
          </a:xfrm>
          <a:prstGeom prst="rect">
            <a:avLst/>
          </a:prstGeom>
        </p:spPr>
      </p:pic>
      <p:pic>
        <p:nvPicPr>
          <p:cNvPr id="7" name="Picture 6" descr="155051_2608707_TEODOLIT_11509357_mediu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</a:t>
            </a:r>
            <a:r>
              <a:rPr lang="en-US" dirty="0" err="1" smtClean="0"/>
              <a:t>Neogeography</a:t>
            </a:r>
            <a:r>
              <a:rPr lang="ro-RO" dirty="0" smtClean="0"/>
              <a:t>!</a:t>
            </a:r>
            <a:endParaRPr lang="en-US" dirty="0"/>
          </a:p>
        </p:txBody>
      </p:sp>
      <p:pic>
        <p:nvPicPr>
          <p:cNvPr id="4" name="Picture 3" descr="facebook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" y="2133600"/>
            <a:ext cx="2438400" cy="91744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800" y="3352800"/>
            <a:ext cx="3352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dirty="0" smtClean="0"/>
              <a:t>Se estimează 850 de milioane de utilizatori în 2012, 31% dintre ei </a:t>
            </a:r>
            <a:r>
              <a:rPr lang="en-US" dirty="0" smtClean="0"/>
              <a:t>“check in” </a:t>
            </a:r>
            <a:r>
              <a:rPr lang="en-US" dirty="0" err="1" smtClean="0"/>
              <a:t>mai</a:t>
            </a:r>
            <a:r>
              <a:rPr lang="en-US" dirty="0" smtClean="0"/>
              <a:t> </a:t>
            </a:r>
            <a:r>
              <a:rPr lang="en-US" dirty="0" err="1" smtClean="0"/>
              <a:t>mult</a:t>
            </a:r>
            <a:r>
              <a:rPr lang="en-US" dirty="0" smtClean="0"/>
              <a:t> de 2 </a:t>
            </a:r>
            <a:r>
              <a:rPr lang="en-US" dirty="0" err="1" smtClean="0"/>
              <a:t>ori</a:t>
            </a:r>
            <a:r>
              <a:rPr lang="en-US" dirty="0" smtClean="0"/>
              <a:t> </a:t>
            </a:r>
            <a:r>
              <a:rPr lang="en-US" dirty="0" err="1" smtClean="0"/>
              <a:t>pe</a:t>
            </a:r>
            <a:r>
              <a:rPr lang="en-US" dirty="0" smtClean="0"/>
              <a:t> </a:t>
            </a:r>
            <a:r>
              <a:rPr lang="en-US" dirty="0" err="1" smtClean="0"/>
              <a:t>zi</a:t>
            </a:r>
            <a:r>
              <a:rPr lang="en-US" dirty="0" smtClean="0"/>
              <a:t>.</a:t>
            </a:r>
          </a:p>
        </p:txBody>
      </p:sp>
      <p:pic>
        <p:nvPicPr>
          <p:cNvPr id="6" name="Picture 5" descr="GooglePlu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0" y="1981200"/>
            <a:ext cx="2704601" cy="1322249"/>
          </a:xfrm>
          <a:prstGeom prst="rect">
            <a:avLst/>
          </a:prstGeom>
        </p:spPr>
      </p:pic>
      <p:pic>
        <p:nvPicPr>
          <p:cNvPr id="7" name="Picture 6" descr="twitter-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4800" y="5181600"/>
            <a:ext cx="3125492" cy="1152525"/>
          </a:xfrm>
          <a:prstGeom prst="rect">
            <a:avLst/>
          </a:prstGeom>
        </p:spPr>
      </p:pic>
      <p:pic>
        <p:nvPicPr>
          <p:cNvPr id="8" name="Picture 7" descr="foursquare_logo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34000" y="5257800"/>
            <a:ext cx="2971800" cy="119730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" y="1828800"/>
            <a:ext cx="3505200" cy="2590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Foursquare </a:t>
            </a:r>
            <a:r>
              <a:rPr lang="ro-RO" dirty="0" smtClean="0"/>
              <a:t>şi Openstreetmaps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o-RO" dirty="0" smtClean="0"/>
              <a:t>Foursquare este prima aplicaţie socială care foloseşte Openstreetmaps ca background.</a:t>
            </a:r>
          </a:p>
          <a:p>
            <a:pPr algn="just"/>
            <a:endParaRPr lang="ro-RO" dirty="0" smtClean="0"/>
          </a:p>
          <a:p>
            <a:pPr algn="just"/>
            <a:r>
              <a:rPr lang="ro-RO" dirty="0" smtClean="0"/>
              <a:t>Google Maps Api costă 4</a:t>
            </a:r>
            <a:r>
              <a:rPr lang="en-US" dirty="0" smtClean="0"/>
              <a:t>$</a:t>
            </a:r>
            <a:r>
              <a:rPr lang="ro-RO" dirty="0" smtClean="0"/>
              <a:t> pentru fiecare 1000 de vizualizari, peste cele 25k gratuite.</a:t>
            </a:r>
          </a:p>
          <a:p>
            <a:pPr algn="just"/>
            <a:endParaRPr lang="ro-RO" dirty="0" smtClean="0"/>
          </a:p>
          <a:p>
            <a:pPr algn="just"/>
            <a:r>
              <a:rPr lang="ro-RO" dirty="0" smtClean="0"/>
              <a:t>Foursquare are 10.000.000 de utilizatori.</a:t>
            </a:r>
          </a:p>
          <a:p>
            <a:pPr algn="just"/>
            <a:endParaRPr lang="ro-RO" dirty="0" smtClean="0"/>
          </a:p>
          <a:p>
            <a:pPr algn="just"/>
            <a:r>
              <a:rPr lang="ro-RO" dirty="0" smtClean="0"/>
              <a:t>Foursquare mobile foloseste Google Maps în continuare.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lipboard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2897922">
            <a:off x="5837084" y="1394147"/>
            <a:ext cx="32630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4400" i="1" dirty="0" smtClean="0">
                <a:latin typeface="Gigi" pitchFamily="82" charset="0"/>
              </a:rPr>
              <a:t>Neogeografie</a:t>
            </a:r>
            <a:endParaRPr lang="en-US" sz="4400" i="1" dirty="0">
              <a:latin typeface="Gigi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</TotalTime>
  <Words>254</Words>
  <Application>Microsoft Office PowerPoint</Application>
  <PresentationFormat>On-screen Show (4:3)</PresentationFormat>
  <Paragraphs>55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Neogeografia – Geografia mileniului 3?</vt:lpstr>
      <vt:lpstr>Ce este?</vt:lpstr>
      <vt:lpstr>Slide 3</vt:lpstr>
      <vt:lpstr>Unde?</vt:lpstr>
      <vt:lpstr>Slide 5</vt:lpstr>
      <vt:lpstr>Slide 6</vt:lpstr>
      <vt:lpstr>Slide 7</vt:lpstr>
      <vt:lpstr>Slide 8</vt:lpstr>
      <vt:lpstr>Decăderea neogeografiei?</vt:lpstr>
      <vt:lpstr>Slide 10</vt:lpstr>
      <vt:lpstr>Mobile Neogeography?</vt:lpstr>
      <vt:lpstr>Slide 12</vt:lpstr>
      <vt:lpstr>Social Neogeography!</vt:lpstr>
      <vt:lpstr>Foursquare şi Openstreetmaps</vt:lpstr>
      <vt:lpstr>Slide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Neogeografia – Geografia mileniului 3?</dc:title>
  <dc:creator>Marius</dc:creator>
  <cp:lastModifiedBy>user</cp:lastModifiedBy>
  <cp:revision>28</cp:revision>
  <dcterms:created xsi:type="dcterms:W3CDTF">2006-08-16T00:00:00Z</dcterms:created>
  <dcterms:modified xsi:type="dcterms:W3CDTF">2012-04-27T12:13:43Z</dcterms:modified>
</cp:coreProperties>
</file>