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2" r:id="rId5"/>
    <p:sldId id="259" r:id="rId6"/>
    <p:sldId id="260" r:id="rId7"/>
    <p:sldId id="261" r:id="rId8"/>
    <p:sldId id="271" r:id="rId9"/>
    <p:sldId id="263" r:id="rId10"/>
    <p:sldId id="283" r:id="rId11"/>
    <p:sldId id="282" r:id="rId12"/>
    <p:sldId id="275" r:id="rId13"/>
    <p:sldId id="276" r:id="rId14"/>
    <p:sldId id="277" r:id="rId15"/>
    <p:sldId id="278" r:id="rId16"/>
    <p:sldId id="274" r:id="rId17"/>
    <p:sldId id="279" r:id="rId18"/>
    <p:sldId id="281" r:id="rId19"/>
    <p:sldId id="27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24" autoAdjust="0"/>
    <p:restoredTop sz="94660"/>
  </p:normalViewPr>
  <p:slideViewPr>
    <p:cSldViewPr>
      <p:cViewPr varScale="1">
        <p:scale>
          <a:sx n="65" d="100"/>
          <a:sy n="65" d="100"/>
        </p:scale>
        <p:origin x="-152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5147501F-DA58-47F0-A438-79CB7FDF3882}" type="datetimeFigureOut">
              <a:rPr lang="ro-RO" smtClean="0"/>
              <a:t>27.04.2012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1996263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5147501F-DA58-47F0-A438-79CB7FDF3882}" type="datetimeFigureOut">
              <a:rPr lang="ro-RO" smtClean="0"/>
              <a:t>27.04.2012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1839064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47501F-DA58-47F0-A438-79CB7FDF3882}" type="datetimeFigureOut">
              <a:rPr lang="ro-RO" smtClean="0"/>
              <a:t>27.04.2012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1527898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5147501F-DA58-47F0-A438-79CB7FDF3882}" type="datetimeFigureOut">
              <a:rPr lang="ro-RO" smtClean="0"/>
              <a:t>27.04.2012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1512092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5147501F-DA58-47F0-A438-79CB7FDF3882}" type="datetimeFigureOut">
              <a:rPr lang="ro-RO" smtClean="0"/>
              <a:t>27.04.2012</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1326581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5147501F-DA58-47F0-A438-79CB7FDF3882}" type="datetimeFigureOut">
              <a:rPr lang="ro-RO" smtClean="0"/>
              <a:t>27.04.2012</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2860098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47501F-DA58-47F0-A438-79CB7FDF3882}" type="datetimeFigureOut">
              <a:rPr lang="ro-RO" smtClean="0"/>
              <a:t>27.04.2012</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2782026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47501F-DA58-47F0-A438-79CB7FDF3882}" type="datetimeFigureOut">
              <a:rPr lang="ro-RO" smtClean="0"/>
              <a:t>27.04.2012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3522442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47501F-DA58-47F0-A438-79CB7FDF3882}" type="datetimeFigureOut">
              <a:rPr lang="ro-RO" smtClean="0"/>
              <a:t>27.04.2012</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2625560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5147501F-DA58-47F0-A438-79CB7FDF3882}" type="datetimeFigureOut">
              <a:rPr lang="ro-RO" smtClean="0"/>
              <a:t>27.04.2012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1487304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5147501F-DA58-47F0-A438-79CB7FDF3882}" type="datetimeFigureOut">
              <a:rPr lang="ro-RO" smtClean="0"/>
              <a:t>27.04.2012</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9AA35C8E-D57B-4521-9EB7-7EA132D9C8AF}" type="slidenum">
              <a:rPr lang="ro-RO" smtClean="0"/>
              <a:t>‹#›</a:t>
            </a:fld>
            <a:endParaRPr lang="ro-RO"/>
          </a:p>
        </p:txBody>
      </p:sp>
    </p:spTree>
    <p:extLst>
      <p:ext uri="{BB962C8B-B14F-4D97-AF65-F5344CB8AC3E}">
        <p14:creationId xmlns:p14="http://schemas.microsoft.com/office/powerpoint/2010/main" val="210765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7000"/>
            <a:lum/>
          </a:blip>
          <a:srcRect/>
          <a:stretch>
            <a:fillRect t="-3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47501F-DA58-47F0-A438-79CB7FDF3882}" type="datetimeFigureOut">
              <a:rPr lang="ro-RO" smtClean="0"/>
              <a:t>27.04.2012</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A35C8E-D57B-4521-9EB7-7EA132D9C8AF}" type="slidenum">
              <a:rPr lang="ro-RO" smtClean="0"/>
              <a:t>‹#›</a:t>
            </a:fld>
            <a:endParaRPr lang="ro-RO"/>
          </a:p>
        </p:txBody>
      </p:sp>
    </p:spTree>
    <p:extLst>
      <p:ext uri="{BB962C8B-B14F-4D97-AF65-F5344CB8AC3E}">
        <p14:creationId xmlns:p14="http://schemas.microsoft.com/office/powerpoint/2010/main" val="3559290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43000"/>
            <a:ext cx="9144000" cy="2819400"/>
          </a:xfrm>
        </p:spPr>
        <p:txBody>
          <a:bodyPr>
            <a:noAutofit/>
          </a:bodyPr>
          <a:lstStyle/>
          <a:p>
            <a:r>
              <a:rPr lang="en-US" sz="4800" dirty="0" err="1" smtClean="0">
                <a:latin typeface="Algerian" pitchFamily="82" charset="0"/>
              </a:rPr>
              <a:t>Har</a:t>
            </a:r>
            <a:r>
              <a:rPr lang="ro-RO" sz="4800" dirty="0">
                <a:latin typeface="Algerian" pitchFamily="82" charset="0"/>
              </a:rPr>
              <a:t>t</a:t>
            </a:r>
            <a:r>
              <a:rPr lang="en-US" sz="4800" dirty="0" err="1">
                <a:latin typeface="Algerian" pitchFamily="82" charset="0"/>
              </a:rPr>
              <a:t>ile</a:t>
            </a:r>
            <a:r>
              <a:rPr lang="en-US" sz="4800" dirty="0">
                <a:latin typeface="Algerian" pitchFamily="82" charset="0"/>
              </a:rPr>
              <a:t> </a:t>
            </a:r>
            <a:r>
              <a:rPr lang="en-US" sz="4800" dirty="0" err="1">
                <a:latin typeface="Algerian" pitchFamily="82" charset="0"/>
              </a:rPr>
              <a:t>turistice</a:t>
            </a:r>
            <a:r>
              <a:rPr lang="en-US" sz="4800" dirty="0">
                <a:latin typeface="Algerian" pitchFamily="82" charset="0"/>
              </a:rPr>
              <a:t> ale T</a:t>
            </a:r>
            <a:r>
              <a:rPr lang="ro-RO" sz="4800" dirty="0">
                <a:latin typeface="Algerian" pitchFamily="82" charset="0"/>
              </a:rPr>
              <a:t>.</a:t>
            </a:r>
            <a:r>
              <a:rPr lang="en-US" sz="4800" dirty="0">
                <a:latin typeface="Algerian" pitchFamily="82" charset="0"/>
              </a:rPr>
              <a:t>C</a:t>
            </a:r>
            <a:r>
              <a:rPr lang="ro-RO" sz="4800" dirty="0">
                <a:latin typeface="Algerian" pitchFamily="82" charset="0"/>
              </a:rPr>
              <a:t>.</a:t>
            </a:r>
            <a:r>
              <a:rPr lang="en-US" sz="4800" dirty="0">
                <a:latin typeface="Algerian" pitchFamily="82" charset="0"/>
              </a:rPr>
              <a:t>R</a:t>
            </a:r>
            <a:r>
              <a:rPr lang="ro-RO" sz="4800" dirty="0">
                <a:latin typeface="Algerian" pitchFamily="82" charset="0"/>
              </a:rPr>
              <a:t>.</a:t>
            </a:r>
            <a:r>
              <a:rPr lang="ro-RO" sz="6000" b="1" dirty="0">
                <a:latin typeface="Bickham Script Pro Regular" pitchFamily="66" charset="0"/>
              </a:rPr>
              <a:t/>
            </a:r>
            <a:br>
              <a:rPr lang="ro-RO" sz="6000" b="1" dirty="0">
                <a:latin typeface="Bickham Script Pro Regular" pitchFamily="66" charset="0"/>
              </a:rPr>
            </a:br>
            <a:r>
              <a:rPr lang="ro-RO" sz="6000" dirty="0" smtClean="0">
                <a:latin typeface="Bickham Script Pro Regular" pitchFamily="66" charset="0"/>
              </a:rPr>
              <a:t>Avântul turismului montan în România</a:t>
            </a:r>
            <a:endParaRPr lang="ro-RO" sz="6000" dirty="0">
              <a:latin typeface="Bickham Script Pro Regular" pitchFamily="66" charset="0"/>
            </a:endParaRPr>
          </a:p>
        </p:txBody>
      </p:sp>
      <p:sp>
        <p:nvSpPr>
          <p:cNvPr id="3" name="Subtitle 2"/>
          <p:cNvSpPr>
            <a:spLocks noGrp="1"/>
          </p:cNvSpPr>
          <p:nvPr>
            <p:ph type="subTitle" idx="1"/>
          </p:nvPr>
        </p:nvSpPr>
        <p:spPr>
          <a:xfrm>
            <a:off x="533400" y="4810125"/>
            <a:ext cx="5791200" cy="1219200"/>
          </a:xfrm>
        </p:spPr>
        <p:txBody>
          <a:bodyPr>
            <a:normAutofit/>
          </a:bodyPr>
          <a:lstStyle/>
          <a:p>
            <a:pPr algn="l"/>
            <a:r>
              <a:rPr lang="ro-RO" dirty="0" smtClean="0">
                <a:solidFill>
                  <a:schemeClr val="tx2">
                    <a:lumMod val="75000"/>
                  </a:schemeClr>
                </a:solidFill>
              </a:rPr>
              <a:t>Bogdan Olariu</a:t>
            </a:r>
          </a:p>
          <a:p>
            <a:pPr algn="l"/>
            <a:r>
              <a:rPr lang="ro-RO" sz="2000" dirty="0" smtClean="0">
                <a:solidFill>
                  <a:schemeClr val="tx2">
                    <a:lumMod val="75000"/>
                  </a:schemeClr>
                </a:solidFill>
              </a:rPr>
              <a:t>Facultatea de Geografie</a:t>
            </a:r>
            <a:r>
              <a:rPr lang="ro-RO" sz="2000" dirty="0">
                <a:solidFill>
                  <a:schemeClr val="tx2">
                    <a:lumMod val="75000"/>
                  </a:schemeClr>
                </a:solidFill>
              </a:rPr>
              <a:t> </a:t>
            </a:r>
            <a:r>
              <a:rPr lang="ro-RO" sz="2000" dirty="0" smtClean="0">
                <a:solidFill>
                  <a:schemeClr val="tx2">
                    <a:lumMod val="75000"/>
                  </a:schemeClr>
                </a:solidFill>
              </a:rPr>
              <a:t>– Universitatea din București</a:t>
            </a:r>
          </a:p>
          <a:p>
            <a:pPr algn="r"/>
            <a:endParaRPr lang="ro-RO" dirty="0" smtClean="0">
              <a:solidFill>
                <a:schemeClr val="tx2">
                  <a:lumMod val="75000"/>
                </a:schemeClr>
              </a:solidFill>
            </a:endParaRPr>
          </a:p>
        </p:txBody>
      </p:sp>
      <p:pic>
        <p:nvPicPr>
          <p:cNvPr id="1026" name="Picture 2" descr="C:\Users\Bogdan\Desktop\GS colo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6029325"/>
            <a:ext cx="3124200" cy="7810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f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5872164"/>
            <a:ext cx="1633536" cy="938211"/>
          </a:xfrm>
          <a:prstGeom prst="rect">
            <a:avLst/>
          </a:prstGeom>
          <a:noFill/>
          <a:ln>
            <a:noFill/>
          </a:ln>
        </p:spPr>
      </p:pic>
      <p:sp>
        <p:nvSpPr>
          <p:cNvPr id="7" name="Title 1"/>
          <p:cNvSpPr txBox="1">
            <a:spLocks/>
          </p:cNvSpPr>
          <p:nvPr/>
        </p:nvSpPr>
        <p:spPr>
          <a:xfrm>
            <a:off x="5742039" y="-2458"/>
            <a:ext cx="3429000" cy="10668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dirty="0" err="1" smtClean="0">
                <a:latin typeface="Algerian" pitchFamily="82" charset="0"/>
              </a:rPr>
              <a:t>Cluj</a:t>
            </a:r>
            <a:r>
              <a:rPr lang="en-US" sz="2400" dirty="0" smtClean="0">
                <a:latin typeface="Algerian" pitchFamily="82" charset="0"/>
              </a:rPr>
              <a:t>–</a:t>
            </a:r>
            <a:r>
              <a:rPr lang="en-US" sz="2400" dirty="0" err="1" smtClean="0">
                <a:latin typeface="Algerian" pitchFamily="82" charset="0"/>
              </a:rPr>
              <a:t>napoca</a:t>
            </a:r>
            <a:r>
              <a:rPr lang="en-US" sz="2400" dirty="0" smtClean="0">
                <a:latin typeface="Algerian" pitchFamily="82" charset="0"/>
              </a:rPr>
              <a:t> </a:t>
            </a:r>
            <a:r>
              <a:rPr lang="en-US" sz="2400" dirty="0" smtClean="0">
                <a:latin typeface="Algerian" pitchFamily="82" charset="0"/>
              </a:rPr>
              <a:t>2012</a:t>
            </a:r>
            <a:endParaRPr lang="ro-RO" sz="3200" dirty="0">
              <a:latin typeface="Bickham Script Pro Regular" pitchFamily="66" charset="0"/>
            </a:endParaRPr>
          </a:p>
        </p:txBody>
      </p:sp>
      <p:pic>
        <p:nvPicPr>
          <p:cNvPr id="8" name="Picture 2" descr="C:\Users\Bogdan\Desktop\Stem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8394" y="3048000"/>
            <a:ext cx="1677988" cy="159226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923396"/>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832"/>
            <a:ext cx="8229600" cy="1143000"/>
          </a:xfrm>
        </p:spPr>
        <p:txBody>
          <a:bodyPr>
            <a:noAutofit/>
          </a:bodyPr>
          <a:lstStyle/>
          <a:p>
            <a:r>
              <a:rPr lang="en-US" sz="2800" dirty="0" err="1" smtClean="0">
                <a:latin typeface="Algerian" pitchFamily="82" charset="0"/>
              </a:rPr>
              <a:t>Turismul</a:t>
            </a:r>
            <a:r>
              <a:rPr lang="en-US" sz="2800" dirty="0" smtClean="0">
                <a:latin typeface="Algerian" pitchFamily="82" charset="0"/>
              </a:rPr>
              <a:t> </a:t>
            </a:r>
            <a:r>
              <a:rPr lang="en-US" sz="2800" dirty="0" err="1" smtClean="0">
                <a:latin typeface="Algerian" pitchFamily="82" charset="0"/>
              </a:rPr>
              <a:t>montan</a:t>
            </a:r>
            <a:r>
              <a:rPr lang="en-US" sz="2800" dirty="0" smtClean="0">
                <a:latin typeface="Algerian" pitchFamily="82" charset="0"/>
              </a:rPr>
              <a:t> </a:t>
            </a:r>
            <a:r>
              <a:rPr lang="en-US" sz="2800" dirty="0" err="1" smtClean="0">
                <a:latin typeface="Algerian" pitchFamily="82" charset="0"/>
              </a:rPr>
              <a:t>ca</a:t>
            </a:r>
            <a:r>
              <a:rPr lang="en-US" sz="2800" dirty="0" smtClean="0">
                <a:latin typeface="Algerian" pitchFamily="82" charset="0"/>
              </a:rPr>
              <a:t> </a:t>
            </a:r>
            <a:r>
              <a:rPr lang="en-US" sz="2800" dirty="0" err="1" smtClean="0">
                <a:latin typeface="Algerian" pitchFamily="82" charset="0"/>
              </a:rPr>
              <a:t>mijloc</a:t>
            </a:r>
            <a:r>
              <a:rPr lang="en-US" sz="2800" dirty="0" smtClean="0">
                <a:latin typeface="Algerian" pitchFamily="82" charset="0"/>
              </a:rPr>
              <a:t> de </a:t>
            </a:r>
            <a:r>
              <a:rPr lang="en-US" sz="2800" dirty="0" err="1" smtClean="0">
                <a:latin typeface="Algerian" pitchFamily="82" charset="0"/>
              </a:rPr>
              <a:t>recreere</a:t>
            </a:r>
            <a:endParaRPr lang="ro-RO" sz="2800" dirty="0">
              <a:latin typeface="Algerian" pitchFamily="82" charset="0"/>
            </a:endParaRPr>
          </a:p>
        </p:txBody>
      </p:sp>
      <p:pic>
        <p:nvPicPr>
          <p:cNvPr id="1026" name="Picture 2" descr="E:\Geografie\Geo-spatial\Harti TCR\Foto\Excursionisti pe Valea Cerbulu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070769"/>
            <a:ext cx="2695575" cy="3989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7" name="Picture 3" descr="E:\Geografie\Geo-spatial\Harti TCR\Foto\Catunul Busteni si abruptul Caraimanului.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1603" y="1151964"/>
            <a:ext cx="3840162" cy="2687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E:\Geografie\Geo-spatial\Harti TCR\Foto\Abruptul Caraimanului vazut din Busteni.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1400" y="4453980"/>
            <a:ext cx="3481388" cy="19950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Title 1"/>
          <p:cNvSpPr txBox="1">
            <a:spLocks/>
          </p:cNvSpPr>
          <p:nvPr/>
        </p:nvSpPr>
        <p:spPr>
          <a:xfrm>
            <a:off x="4454" y="5111776"/>
            <a:ext cx="3296265" cy="67942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800" b="1" i="1" dirty="0" err="1" smtClean="0">
                <a:latin typeface="+mn-lt"/>
              </a:rPr>
              <a:t>Excursioni</a:t>
            </a:r>
            <a:r>
              <a:rPr lang="ro-RO" sz="1800" b="1" i="1" dirty="0" smtClean="0">
                <a:latin typeface="+mn-lt"/>
              </a:rPr>
              <a:t>ș</a:t>
            </a:r>
            <a:r>
              <a:rPr lang="en-US" sz="1800" b="1" i="1" dirty="0" err="1" smtClean="0">
                <a:latin typeface="+mn-lt"/>
              </a:rPr>
              <a:t>ti</a:t>
            </a:r>
            <a:r>
              <a:rPr lang="en-US" sz="1800" b="1" i="1" dirty="0" smtClean="0">
                <a:latin typeface="+mn-lt"/>
              </a:rPr>
              <a:t> </a:t>
            </a:r>
            <a:r>
              <a:rPr lang="en-US" sz="1800" b="1" i="1" dirty="0" err="1">
                <a:latin typeface="+mn-lt"/>
              </a:rPr>
              <a:t>pe</a:t>
            </a:r>
            <a:r>
              <a:rPr lang="en-US" sz="1800" b="1" i="1" dirty="0">
                <a:latin typeface="+mn-lt"/>
              </a:rPr>
              <a:t> </a:t>
            </a:r>
            <a:r>
              <a:rPr lang="en-US" sz="1800" b="1" i="1" dirty="0" err="1">
                <a:latin typeface="+mn-lt"/>
              </a:rPr>
              <a:t>Valea</a:t>
            </a:r>
            <a:r>
              <a:rPr lang="en-US" sz="1800" b="1" i="1" dirty="0">
                <a:latin typeface="+mn-lt"/>
              </a:rPr>
              <a:t> </a:t>
            </a:r>
            <a:r>
              <a:rPr lang="en-US" sz="1800" b="1" i="1" dirty="0" err="1">
                <a:latin typeface="+mn-lt"/>
              </a:rPr>
              <a:t>Cerbului</a:t>
            </a:r>
            <a:endParaRPr lang="ro-RO" sz="1800" b="1" i="1" dirty="0">
              <a:latin typeface="+mn-lt"/>
            </a:endParaRPr>
          </a:p>
        </p:txBody>
      </p:sp>
      <p:sp>
        <p:nvSpPr>
          <p:cNvPr id="4" name="Rectangle 3"/>
          <p:cNvSpPr/>
          <p:nvPr/>
        </p:nvSpPr>
        <p:spPr>
          <a:xfrm>
            <a:off x="4041770" y="3839602"/>
            <a:ext cx="4059829" cy="369332"/>
          </a:xfrm>
          <a:prstGeom prst="rect">
            <a:avLst/>
          </a:prstGeom>
        </p:spPr>
        <p:txBody>
          <a:bodyPr wrap="none">
            <a:spAutoFit/>
          </a:bodyPr>
          <a:lstStyle/>
          <a:p>
            <a:r>
              <a:rPr lang="it-IT" b="1" i="1" dirty="0"/>
              <a:t>Abruptul Caraimanului </a:t>
            </a:r>
            <a:r>
              <a:rPr lang="it-IT" b="1" i="1" dirty="0" smtClean="0"/>
              <a:t>v</a:t>
            </a:r>
            <a:r>
              <a:rPr lang="ro-RO" b="1" i="1" dirty="0" smtClean="0"/>
              <a:t>ă</a:t>
            </a:r>
            <a:r>
              <a:rPr lang="it-IT" b="1" i="1" dirty="0" smtClean="0"/>
              <a:t>zut </a:t>
            </a:r>
            <a:r>
              <a:rPr lang="it-IT" b="1" i="1" dirty="0"/>
              <a:t>din </a:t>
            </a:r>
            <a:r>
              <a:rPr lang="it-IT" b="1" i="1" dirty="0" smtClean="0"/>
              <a:t>Bu</a:t>
            </a:r>
            <a:r>
              <a:rPr lang="ro-RO" b="1" i="1" dirty="0" smtClean="0"/>
              <a:t>ș</a:t>
            </a:r>
            <a:r>
              <a:rPr lang="it-IT" b="1" i="1" dirty="0" smtClean="0"/>
              <a:t>teni</a:t>
            </a:r>
            <a:endParaRPr lang="ro-RO" b="1" i="1" dirty="0"/>
          </a:p>
        </p:txBody>
      </p:sp>
      <p:sp>
        <p:nvSpPr>
          <p:cNvPr id="9" name="Rectangle 8"/>
          <p:cNvSpPr/>
          <p:nvPr/>
        </p:nvSpPr>
        <p:spPr>
          <a:xfrm>
            <a:off x="3316641" y="6487702"/>
            <a:ext cx="4088940" cy="369332"/>
          </a:xfrm>
          <a:prstGeom prst="rect">
            <a:avLst/>
          </a:prstGeom>
        </p:spPr>
        <p:txBody>
          <a:bodyPr wrap="none">
            <a:spAutoFit/>
          </a:bodyPr>
          <a:lstStyle/>
          <a:p>
            <a:r>
              <a:rPr lang="it-IT" b="1" i="1" dirty="0" smtClean="0"/>
              <a:t>C</a:t>
            </a:r>
            <a:r>
              <a:rPr lang="ro-RO" b="1" i="1" dirty="0" smtClean="0"/>
              <a:t>ă</a:t>
            </a:r>
            <a:r>
              <a:rPr lang="it-IT" b="1" i="1" dirty="0" smtClean="0"/>
              <a:t>tunul Bu</a:t>
            </a:r>
            <a:r>
              <a:rPr lang="ro-RO" b="1" i="1" dirty="0" smtClean="0"/>
              <a:t>ș</a:t>
            </a:r>
            <a:r>
              <a:rPr lang="it-IT" b="1" i="1" dirty="0" smtClean="0"/>
              <a:t>teni </a:t>
            </a:r>
            <a:r>
              <a:rPr lang="ro-RO" b="1" i="1" dirty="0" smtClean="0"/>
              <a:t>ș</a:t>
            </a:r>
            <a:r>
              <a:rPr lang="it-IT" b="1" i="1" dirty="0" smtClean="0"/>
              <a:t>i </a:t>
            </a:r>
            <a:r>
              <a:rPr lang="it-IT" b="1" i="1" dirty="0"/>
              <a:t>abruptul Caraimanului</a:t>
            </a:r>
            <a:endParaRPr lang="ro-RO" b="1" i="1" dirty="0"/>
          </a:p>
        </p:txBody>
      </p:sp>
    </p:spTree>
    <p:extLst>
      <p:ext uri="{BB962C8B-B14F-4D97-AF65-F5344CB8AC3E}">
        <p14:creationId xmlns:p14="http://schemas.microsoft.com/office/powerpoint/2010/main" val="150891066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Autofit/>
          </a:bodyPr>
          <a:lstStyle/>
          <a:p>
            <a:r>
              <a:rPr lang="en-US" sz="2800" dirty="0" err="1" smtClean="0">
                <a:latin typeface="Algerian" pitchFamily="82" charset="0"/>
              </a:rPr>
              <a:t>Formarea</a:t>
            </a:r>
            <a:r>
              <a:rPr lang="en-US" sz="2800" dirty="0" smtClean="0">
                <a:latin typeface="Algerian" pitchFamily="82" charset="0"/>
              </a:rPr>
              <a:t> </a:t>
            </a:r>
            <a:r>
              <a:rPr lang="en-US" sz="2800" dirty="0" err="1" smtClean="0">
                <a:latin typeface="Algerian" pitchFamily="82" charset="0"/>
              </a:rPr>
              <a:t>primelor</a:t>
            </a:r>
            <a:r>
              <a:rPr lang="en-US" sz="2800" dirty="0" smtClean="0">
                <a:latin typeface="Algerian" pitchFamily="82" charset="0"/>
              </a:rPr>
              <a:t> </a:t>
            </a:r>
            <a:r>
              <a:rPr lang="en-US" sz="2800" dirty="0" err="1" smtClean="0">
                <a:latin typeface="Algerian" pitchFamily="82" charset="0"/>
              </a:rPr>
              <a:t>asociatii</a:t>
            </a:r>
            <a:r>
              <a:rPr lang="en-US" sz="2800" dirty="0" smtClean="0">
                <a:latin typeface="Algerian" pitchFamily="82" charset="0"/>
              </a:rPr>
              <a:t> </a:t>
            </a:r>
            <a:r>
              <a:rPr lang="en-US" sz="2800" dirty="0" err="1" smtClean="0">
                <a:latin typeface="Algerian" pitchFamily="82" charset="0"/>
              </a:rPr>
              <a:t>turistice</a:t>
            </a:r>
            <a:endParaRPr lang="ro-RO" sz="2800" dirty="0">
              <a:latin typeface="Algerian" pitchFamily="82" charset="0"/>
            </a:endParaRPr>
          </a:p>
        </p:txBody>
      </p:sp>
      <p:pic>
        <p:nvPicPr>
          <p:cNvPr id="2050" name="Picture 2" descr="E:\Geografie\Geo-spatial\Harti TCR\Foto\Excursionisti 19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295400"/>
            <a:ext cx="2800350" cy="4048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E:\Geografie\Geo-spatial\Harti TCR\Foto\Alpinism la inceputul sec XX.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981075"/>
            <a:ext cx="2786828" cy="4381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3" name="Picture 5" descr="E:\Geografie\Geo-spatial\Harti TCR\Foto\Calauza Mos Butmaloi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1690" y="1381125"/>
            <a:ext cx="2108675" cy="3581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2944316" y="4993243"/>
            <a:ext cx="2452659" cy="369332"/>
          </a:xfrm>
          <a:prstGeom prst="rect">
            <a:avLst/>
          </a:prstGeom>
        </p:spPr>
        <p:txBody>
          <a:bodyPr wrap="none">
            <a:spAutoFit/>
          </a:bodyPr>
          <a:lstStyle/>
          <a:p>
            <a:r>
              <a:rPr lang="ro-RO" b="1" i="1" dirty="0" smtClean="0"/>
              <a:t>Călăuza Moș Butmăloiu</a:t>
            </a:r>
            <a:endParaRPr lang="ro-RO" b="1" i="1" dirty="0"/>
          </a:p>
        </p:txBody>
      </p:sp>
      <p:sp>
        <p:nvSpPr>
          <p:cNvPr id="5" name="Rectangle 4"/>
          <p:cNvSpPr/>
          <p:nvPr/>
        </p:nvSpPr>
        <p:spPr>
          <a:xfrm>
            <a:off x="98888" y="5520506"/>
            <a:ext cx="2903295" cy="369332"/>
          </a:xfrm>
          <a:prstGeom prst="rect">
            <a:avLst/>
          </a:prstGeom>
        </p:spPr>
        <p:txBody>
          <a:bodyPr wrap="none">
            <a:spAutoFit/>
          </a:bodyPr>
          <a:lstStyle/>
          <a:p>
            <a:r>
              <a:rPr lang="it-IT" b="1" i="1" dirty="0" smtClean="0"/>
              <a:t>Alpinism la </a:t>
            </a:r>
            <a:r>
              <a:rPr lang="ro-RO" b="1" i="1" dirty="0" smtClean="0"/>
              <a:t>î</a:t>
            </a:r>
            <a:r>
              <a:rPr lang="it-IT" b="1" i="1" dirty="0" smtClean="0"/>
              <a:t>nceputul sec</a:t>
            </a:r>
            <a:r>
              <a:rPr lang="ro-RO" b="1" i="1" dirty="0" smtClean="0"/>
              <a:t>.</a:t>
            </a:r>
            <a:r>
              <a:rPr lang="it-IT" b="1" i="1" dirty="0" smtClean="0"/>
              <a:t> XX</a:t>
            </a:r>
            <a:endParaRPr lang="ro-RO" b="1" i="1" dirty="0"/>
          </a:p>
        </p:txBody>
      </p:sp>
      <p:sp>
        <p:nvSpPr>
          <p:cNvPr id="9" name="Rectangle 8"/>
          <p:cNvSpPr/>
          <p:nvPr/>
        </p:nvSpPr>
        <p:spPr>
          <a:xfrm>
            <a:off x="5638800" y="5389602"/>
            <a:ext cx="2867965" cy="369332"/>
          </a:xfrm>
          <a:prstGeom prst="rect">
            <a:avLst/>
          </a:prstGeom>
        </p:spPr>
        <p:txBody>
          <a:bodyPr wrap="none">
            <a:spAutoFit/>
          </a:bodyPr>
          <a:lstStyle/>
          <a:p>
            <a:r>
              <a:rPr lang="it-IT" b="1" i="1" dirty="0" smtClean="0"/>
              <a:t>Excursioni</a:t>
            </a:r>
            <a:r>
              <a:rPr lang="ro-RO" b="1" i="1" dirty="0" smtClean="0"/>
              <a:t>ș</a:t>
            </a:r>
            <a:r>
              <a:rPr lang="it-IT" b="1" i="1" dirty="0" smtClean="0"/>
              <a:t>ti </a:t>
            </a:r>
            <a:r>
              <a:rPr lang="ro-RO" b="1" i="1" dirty="0" smtClean="0"/>
              <a:t>î</a:t>
            </a:r>
            <a:r>
              <a:rPr lang="it-IT" b="1" i="1" dirty="0" smtClean="0"/>
              <a:t>n Bucegi, 1902</a:t>
            </a:r>
          </a:p>
        </p:txBody>
      </p:sp>
      <p:sp>
        <p:nvSpPr>
          <p:cNvPr id="3" name="Oval 2"/>
          <p:cNvSpPr/>
          <p:nvPr/>
        </p:nvSpPr>
        <p:spPr>
          <a:xfrm>
            <a:off x="838200" y="1914525"/>
            <a:ext cx="7211365" cy="2514599"/>
          </a:xfrm>
          <a:prstGeom prst="ellipse">
            <a:avLst/>
          </a:prstGeom>
          <a:solidFill>
            <a:schemeClr val="bg2">
              <a:lumMod val="50000"/>
              <a:alpha val="6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itchFamily="2" charset="2"/>
              <a:buChar char="Ø"/>
            </a:pPr>
            <a:endParaRPr lang="ro-RO" dirty="0"/>
          </a:p>
          <a:p>
            <a:pPr marL="285750" indent="-285750">
              <a:buFont typeface="Wingdings" pitchFamily="2" charset="2"/>
              <a:buChar char="Ø"/>
            </a:pPr>
            <a:r>
              <a:rPr lang="ro-RO" dirty="0" smtClean="0"/>
              <a:t>S.K.V.  (Societatea Carpaților Transilvaniei) 1872</a:t>
            </a:r>
          </a:p>
          <a:p>
            <a:pPr marL="285750" indent="-285750">
              <a:buFont typeface="Wingdings" pitchFamily="2" charset="2"/>
              <a:buChar char="Ø"/>
            </a:pPr>
            <a:r>
              <a:rPr lang="ro-RO" dirty="0" smtClean="0"/>
              <a:t>Societatea Carpatină Sinaia 1893</a:t>
            </a:r>
          </a:p>
          <a:p>
            <a:pPr marL="285750" indent="-285750">
              <a:buFont typeface="Wingdings" pitchFamily="2" charset="2"/>
              <a:buChar char="Ø"/>
            </a:pPr>
            <a:r>
              <a:rPr lang="ro-RO" dirty="0"/>
              <a:t>Societatea Turiștilor din </a:t>
            </a:r>
            <a:r>
              <a:rPr lang="ro-RO" dirty="0" smtClean="0"/>
              <a:t>România </a:t>
            </a:r>
          </a:p>
          <a:p>
            <a:pPr marL="285750" indent="-285750">
              <a:buFont typeface="Wingdings" pitchFamily="2" charset="2"/>
              <a:buChar char="Ø"/>
            </a:pPr>
            <a:r>
              <a:rPr lang="ro-RO" dirty="0" smtClean="0"/>
              <a:t>Hanul Drumeților  1920</a:t>
            </a:r>
          </a:p>
          <a:p>
            <a:pPr marL="285750" indent="-285750">
              <a:buFont typeface="Wingdings" pitchFamily="2" charset="2"/>
              <a:buChar char="Ø"/>
            </a:pPr>
            <a:r>
              <a:rPr lang="ro-RO" dirty="0" smtClean="0"/>
              <a:t>etc</a:t>
            </a:r>
          </a:p>
        </p:txBody>
      </p:sp>
    </p:spTree>
    <p:extLst>
      <p:ext uri="{BB962C8B-B14F-4D97-AF65-F5344CB8AC3E}">
        <p14:creationId xmlns:p14="http://schemas.microsoft.com/office/powerpoint/2010/main" val="17915581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Effect transition="in" filter="barn(inVertical)">
                                      <p:cBhvr>
                                        <p:cTn id="10" dur="500"/>
                                        <p:tgtEl>
                                          <p:spTgt spid="2052"/>
                                        </p:tgtEl>
                                      </p:cBhvr>
                                    </p:animEffect>
                                  </p:childTnLst>
                                </p:cTn>
                              </p:par>
                              <p:par>
                                <p:cTn id="11" presetID="16" presetClass="entr" presetSubtype="21" fill="hold" nodeType="withEffect">
                                  <p:stCondLst>
                                    <p:cond delay="0"/>
                                  </p:stCondLst>
                                  <p:childTnLst>
                                    <p:set>
                                      <p:cBhvr>
                                        <p:cTn id="12" dur="1" fill="hold">
                                          <p:stCondLst>
                                            <p:cond delay="0"/>
                                          </p:stCondLst>
                                        </p:cTn>
                                        <p:tgtEl>
                                          <p:spTgt spid="2053"/>
                                        </p:tgtEl>
                                        <p:attrNameLst>
                                          <p:attrName>style.visibility</p:attrName>
                                        </p:attrNameLst>
                                      </p:cBhvr>
                                      <p:to>
                                        <p:strVal val="visible"/>
                                      </p:to>
                                    </p:set>
                                    <p:animEffect transition="in" filter="barn(inVertical)">
                                      <p:cBhvr>
                                        <p:cTn id="13" dur="500"/>
                                        <p:tgtEl>
                                          <p:spTgt spid="2053"/>
                                        </p:tgtEl>
                                      </p:cBhvr>
                                    </p:animEffect>
                                  </p:childTnLst>
                                </p:cTn>
                              </p:par>
                              <p:par>
                                <p:cTn id="14" presetID="16" presetClass="entr" presetSubtype="21"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barn(inVertical)">
                                      <p:cBhvr>
                                        <p:cTn id="16" dur="500"/>
                                        <p:tgtEl>
                                          <p:spTgt spid="205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circle(in)">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9"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760" y="4916"/>
            <a:ext cx="8686800" cy="1353434"/>
          </a:xfrm>
        </p:spPr>
        <p:txBody>
          <a:bodyPr>
            <a:normAutofit/>
          </a:bodyPr>
          <a:lstStyle/>
          <a:p>
            <a:r>
              <a:rPr lang="en-US" sz="3600" dirty="0" err="1" smtClean="0">
                <a:latin typeface="Algerian" pitchFamily="82" charset="0"/>
              </a:rPr>
              <a:t>Dezvoltarea</a:t>
            </a:r>
            <a:r>
              <a:rPr lang="en-US" sz="3600" dirty="0" smtClean="0">
                <a:latin typeface="Algerian" pitchFamily="82" charset="0"/>
              </a:rPr>
              <a:t> </a:t>
            </a:r>
            <a:r>
              <a:rPr lang="en-US" sz="3600" dirty="0" err="1" smtClean="0">
                <a:latin typeface="Algerian" pitchFamily="82" charset="0"/>
              </a:rPr>
              <a:t>turismului</a:t>
            </a:r>
            <a:r>
              <a:rPr lang="en-US" sz="3600" dirty="0" smtClean="0">
                <a:latin typeface="Algerian" pitchFamily="82" charset="0"/>
              </a:rPr>
              <a:t> </a:t>
            </a:r>
            <a:r>
              <a:rPr lang="en-US" sz="3600" dirty="0" err="1" smtClean="0">
                <a:latin typeface="Algerian" pitchFamily="82" charset="0"/>
              </a:rPr>
              <a:t>montan</a:t>
            </a:r>
            <a:endParaRPr lang="ro-RO" sz="3600" dirty="0">
              <a:latin typeface="Algerian" pitchFamily="82" charset="0"/>
            </a:endParaRPr>
          </a:p>
        </p:txBody>
      </p:sp>
      <p:pic>
        <p:nvPicPr>
          <p:cNvPr id="10242" name="Picture 2" descr="E:\Geografie\Geo-spatial\Harti TCR\Foto\Schiori pe Clabucetele Predealulu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8631" y="1219199"/>
            <a:ext cx="3127513" cy="2494145"/>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E:\Geografie\Geo-spatial\Harti TCR\Foto\Echipament montan in 19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272127"/>
            <a:ext cx="2815468" cy="488243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E:\Geografie\Geo-spatial\Harti TCR\Foto\Ascensiune colectiva iarna in Piatra Craiului 193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4096820"/>
            <a:ext cx="3811243" cy="253257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4425" y="3727159"/>
            <a:ext cx="3415807" cy="369332"/>
          </a:xfrm>
          <a:prstGeom prst="rect">
            <a:avLst/>
          </a:prstGeom>
        </p:spPr>
        <p:txBody>
          <a:bodyPr wrap="none">
            <a:spAutoFit/>
          </a:bodyPr>
          <a:lstStyle/>
          <a:p>
            <a:r>
              <a:rPr lang="ro-RO" b="1" i="1" dirty="0"/>
              <a:t>Schiori pe </a:t>
            </a:r>
            <a:r>
              <a:rPr lang="ro-RO" b="1" i="1" dirty="0" smtClean="0"/>
              <a:t>Clăbucetele </a:t>
            </a:r>
            <a:r>
              <a:rPr lang="ro-RO" b="1" i="1" dirty="0"/>
              <a:t>Predealului</a:t>
            </a:r>
          </a:p>
        </p:txBody>
      </p:sp>
      <p:sp>
        <p:nvSpPr>
          <p:cNvPr id="5" name="Rectangle 4"/>
          <p:cNvSpPr/>
          <p:nvPr/>
        </p:nvSpPr>
        <p:spPr>
          <a:xfrm>
            <a:off x="6076335" y="6213243"/>
            <a:ext cx="2855590" cy="369332"/>
          </a:xfrm>
          <a:prstGeom prst="rect">
            <a:avLst/>
          </a:prstGeom>
        </p:spPr>
        <p:txBody>
          <a:bodyPr wrap="none">
            <a:spAutoFit/>
          </a:bodyPr>
          <a:lstStyle/>
          <a:p>
            <a:r>
              <a:rPr lang="en-US" b="1" i="1" dirty="0" err="1" smtClean="0"/>
              <a:t>Echipament</a:t>
            </a:r>
            <a:r>
              <a:rPr lang="en-US" b="1" i="1" dirty="0" smtClean="0"/>
              <a:t> </a:t>
            </a:r>
            <a:r>
              <a:rPr lang="en-US" b="1" i="1" dirty="0" err="1" smtClean="0"/>
              <a:t>montan</a:t>
            </a:r>
            <a:r>
              <a:rPr lang="en-US" b="1" i="1" dirty="0" smtClean="0"/>
              <a:t> la 1904</a:t>
            </a:r>
            <a:endParaRPr lang="ro-RO" b="1" i="1" dirty="0"/>
          </a:p>
        </p:txBody>
      </p:sp>
    </p:spTree>
    <p:extLst>
      <p:ext uri="{BB962C8B-B14F-4D97-AF65-F5344CB8AC3E}">
        <p14:creationId xmlns:p14="http://schemas.microsoft.com/office/powerpoint/2010/main" val="139059756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7192" y="249479"/>
            <a:ext cx="8229600" cy="1143000"/>
          </a:xfrm>
        </p:spPr>
        <p:txBody>
          <a:bodyPr>
            <a:normAutofit fontScale="90000"/>
          </a:bodyPr>
          <a:lstStyle/>
          <a:p>
            <a:r>
              <a:rPr lang="en-US" sz="3600" dirty="0" err="1" smtClean="0">
                <a:latin typeface="Algerian" pitchFamily="82" charset="0"/>
              </a:rPr>
              <a:t>Fondarea</a:t>
            </a:r>
            <a:r>
              <a:rPr lang="en-US" sz="3600" dirty="0" smtClean="0">
                <a:latin typeface="Algerian" pitchFamily="82" charset="0"/>
              </a:rPr>
              <a:t> Turing-</a:t>
            </a:r>
            <a:r>
              <a:rPr lang="en-US" sz="3600" dirty="0" err="1" smtClean="0">
                <a:latin typeface="Algerian" pitchFamily="82" charset="0"/>
              </a:rPr>
              <a:t>Clubul</a:t>
            </a:r>
            <a:r>
              <a:rPr lang="en-US" sz="3600" dirty="0" smtClean="0">
                <a:latin typeface="Algerian" pitchFamily="82" charset="0"/>
              </a:rPr>
              <a:t> </a:t>
            </a:r>
            <a:r>
              <a:rPr lang="en-US" sz="3600" dirty="0" err="1" smtClean="0">
                <a:latin typeface="Algerian" pitchFamily="82" charset="0"/>
              </a:rPr>
              <a:t>Romaniei</a:t>
            </a:r>
            <a:r>
              <a:rPr lang="en-US" sz="3600" dirty="0" smtClean="0">
                <a:latin typeface="Algerian" pitchFamily="82" charset="0"/>
              </a:rPr>
              <a:t/>
            </a:r>
            <a:br>
              <a:rPr lang="en-US" sz="3600" dirty="0" smtClean="0">
                <a:latin typeface="Algerian" pitchFamily="82" charset="0"/>
              </a:rPr>
            </a:br>
            <a:r>
              <a:rPr lang="en-US" dirty="0" err="1" smtClean="0">
                <a:latin typeface="Kunstler Script" pitchFamily="66" charset="0"/>
              </a:rPr>
              <a:t>Asociatie</a:t>
            </a:r>
            <a:r>
              <a:rPr lang="en-US" dirty="0" smtClean="0">
                <a:latin typeface="Kunstler Script" pitchFamily="66" charset="0"/>
              </a:rPr>
              <a:t> de </a:t>
            </a:r>
            <a:r>
              <a:rPr lang="en-US" dirty="0" err="1" smtClean="0">
                <a:latin typeface="Kunstler Script" pitchFamily="66" charset="0"/>
              </a:rPr>
              <a:t>turism</a:t>
            </a:r>
            <a:r>
              <a:rPr lang="en-US" dirty="0" smtClean="0">
                <a:latin typeface="Kunstler Script" pitchFamily="66" charset="0"/>
              </a:rPr>
              <a:t> </a:t>
            </a:r>
            <a:r>
              <a:rPr lang="en-US" dirty="0" err="1" smtClean="0">
                <a:latin typeface="Kunstler Script" pitchFamily="66" charset="0"/>
              </a:rPr>
              <a:t>si</a:t>
            </a:r>
            <a:r>
              <a:rPr lang="en-US" dirty="0" smtClean="0">
                <a:latin typeface="Kunstler Script" pitchFamily="66" charset="0"/>
              </a:rPr>
              <a:t> </a:t>
            </a:r>
            <a:r>
              <a:rPr lang="en-US" dirty="0" err="1" smtClean="0">
                <a:latin typeface="Kunstler Script" pitchFamily="66" charset="0"/>
              </a:rPr>
              <a:t>pentru</a:t>
            </a:r>
            <a:r>
              <a:rPr lang="en-US" dirty="0" smtClean="0">
                <a:latin typeface="Kunstler Script" pitchFamily="66" charset="0"/>
              </a:rPr>
              <a:t> </a:t>
            </a:r>
            <a:r>
              <a:rPr lang="en-US" dirty="0" err="1" smtClean="0">
                <a:latin typeface="Kunstler Script" pitchFamily="66" charset="0"/>
              </a:rPr>
              <a:t>protectia</a:t>
            </a:r>
            <a:r>
              <a:rPr lang="en-US" dirty="0" smtClean="0">
                <a:latin typeface="Kunstler Script" pitchFamily="66" charset="0"/>
              </a:rPr>
              <a:t> </a:t>
            </a:r>
            <a:r>
              <a:rPr lang="en-US" dirty="0" err="1" smtClean="0">
                <a:latin typeface="Kunstler Script" pitchFamily="66" charset="0"/>
              </a:rPr>
              <a:t>naturii</a:t>
            </a:r>
            <a:endParaRPr lang="ro-RO" dirty="0">
              <a:latin typeface="Algerian" pitchFamily="82" charset="0"/>
            </a:endParaRPr>
          </a:p>
        </p:txBody>
      </p:sp>
      <p:pic>
        <p:nvPicPr>
          <p:cNvPr id="4" name="Picture 3" descr="E:\Geografie\Geo-spatial\Harti TCR\Foto\Mihai Haret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3310" y="1682965"/>
            <a:ext cx="2286000" cy="2903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ectangle 9"/>
          <p:cNvSpPr/>
          <p:nvPr/>
        </p:nvSpPr>
        <p:spPr>
          <a:xfrm>
            <a:off x="6753310" y="4648706"/>
            <a:ext cx="2381421" cy="369332"/>
          </a:xfrm>
          <a:prstGeom prst="rect">
            <a:avLst/>
          </a:prstGeom>
        </p:spPr>
        <p:txBody>
          <a:bodyPr wrap="none">
            <a:spAutoFit/>
          </a:bodyPr>
          <a:lstStyle/>
          <a:p>
            <a:r>
              <a:rPr lang="it-IT" b="1" i="1" dirty="0" smtClean="0"/>
              <a:t>Mihai Haret 1884-1940</a:t>
            </a:r>
            <a:endParaRPr lang="ro-RO" b="1" i="1" dirty="0"/>
          </a:p>
        </p:txBody>
      </p:sp>
      <p:sp>
        <p:nvSpPr>
          <p:cNvPr id="11" name="Content Placeholder 2"/>
          <p:cNvSpPr txBox="1">
            <a:spLocks/>
          </p:cNvSpPr>
          <p:nvPr/>
        </p:nvSpPr>
        <p:spPr>
          <a:xfrm>
            <a:off x="3040626" y="1806676"/>
            <a:ext cx="3352800" cy="42433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ro-RO" sz="1800" b="1" i="1" dirty="0"/>
          </a:p>
        </p:txBody>
      </p:sp>
      <p:sp>
        <p:nvSpPr>
          <p:cNvPr id="12" name="Rectangle 11"/>
          <p:cNvSpPr/>
          <p:nvPr/>
        </p:nvSpPr>
        <p:spPr>
          <a:xfrm>
            <a:off x="354038" y="4464040"/>
            <a:ext cx="2581476" cy="369332"/>
          </a:xfrm>
          <a:prstGeom prst="rect">
            <a:avLst/>
          </a:prstGeom>
        </p:spPr>
        <p:txBody>
          <a:bodyPr wrap="none">
            <a:spAutoFit/>
          </a:bodyPr>
          <a:lstStyle/>
          <a:p>
            <a:r>
              <a:rPr lang="it-IT" b="1" i="1" dirty="0" smtClean="0"/>
              <a:t>Actul de fondare al T</a:t>
            </a:r>
            <a:r>
              <a:rPr lang="ro-RO" b="1" i="1" dirty="0" smtClean="0"/>
              <a:t>.</a:t>
            </a:r>
            <a:r>
              <a:rPr lang="it-IT" b="1" i="1" dirty="0" smtClean="0"/>
              <a:t>C</a:t>
            </a:r>
            <a:r>
              <a:rPr lang="ro-RO" b="1" i="1" dirty="0" smtClean="0"/>
              <a:t>.</a:t>
            </a:r>
            <a:r>
              <a:rPr lang="it-IT" b="1" i="1" dirty="0" smtClean="0"/>
              <a:t>R</a:t>
            </a:r>
            <a:r>
              <a:rPr lang="ro-RO" b="1" i="1" dirty="0" smtClean="0"/>
              <a:t>.</a:t>
            </a:r>
            <a:endParaRPr lang="ro-RO" b="1" i="1" dirty="0"/>
          </a:p>
        </p:txBody>
      </p:sp>
      <p:sp>
        <p:nvSpPr>
          <p:cNvPr id="5" name="Content Placeholder 4"/>
          <p:cNvSpPr>
            <a:spLocks noGrp="1"/>
          </p:cNvSpPr>
          <p:nvPr>
            <p:ph idx="1"/>
          </p:nvPr>
        </p:nvSpPr>
        <p:spPr>
          <a:xfrm>
            <a:off x="3352800" y="1600200"/>
            <a:ext cx="3352800" cy="2843323"/>
          </a:xfrm>
          <a:gradFill flip="none" rotWithShape="1">
            <a:gsLst>
              <a:gs pos="0">
                <a:srgbClr val="E6DCAC"/>
              </a:gs>
              <a:gs pos="100000">
                <a:srgbClr val="E6D78A"/>
              </a:gs>
              <a:gs pos="100000">
                <a:srgbClr val="C7AC4C">
                  <a:alpha val="49000"/>
                </a:srgbClr>
              </a:gs>
              <a:gs pos="56000">
                <a:srgbClr val="C7AC4C">
                  <a:alpha val="0"/>
                </a:srgbClr>
              </a:gs>
              <a:gs pos="100000">
                <a:srgbClr val="E6DCAC"/>
              </a:gs>
            </a:gsLst>
            <a:lin ang="2700000" scaled="1"/>
            <a:tileRect/>
          </a:gradFill>
        </p:spPr>
        <p:txBody>
          <a:bodyPr>
            <a:noAutofit/>
          </a:bodyPr>
          <a:lstStyle/>
          <a:p>
            <a:pPr marL="0" indent="0" algn="just">
              <a:buNone/>
            </a:pPr>
            <a:r>
              <a:rPr lang="ro-RO" sz="1800" b="1" i="1" dirty="0" smtClean="0"/>
              <a:t>O</a:t>
            </a:r>
            <a:r>
              <a:rPr lang="en-US" sz="1800" b="1" i="1" dirty="0" smtClean="0"/>
              <a:t> </a:t>
            </a:r>
            <a:r>
              <a:rPr lang="en-US" sz="1800" b="1" i="1" dirty="0" err="1"/>
              <a:t>asociație</a:t>
            </a:r>
            <a:r>
              <a:rPr lang="en-US" sz="1800" b="1" i="1" dirty="0"/>
              <a:t> </a:t>
            </a:r>
            <a:r>
              <a:rPr lang="en-US" sz="1800" b="1" i="1" dirty="0" err="1"/>
              <a:t>turistică</a:t>
            </a:r>
            <a:r>
              <a:rPr lang="en-US" sz="1800" b="1" i="1" dirty="0"/>
              <a:t> cu </a:t>
            </a:r>
            <a:r>
              <a:rPr lang="en-US" sz="1800" b="1" i="1" dirty="0" err="1"/>
              <a:t>valențe</a:t>
            </a:r>
            <a:r>
              <a:rPr lang="en-US" sz="1800" b="1" i="1" dirty="0"/>
              <a:t> </a:t>
            </a:r>
            <a:r>
              <a:rPr lang="en-US" sz="1800" b="1" i="1" dirty="0" err="1" smtClean="0"/>
              <a:t>culturale</a:t>
            </a:r>
            <a:r>
              <a:rPr lang="ro-RO" sz="1800" b="1" i="1" dirty="0" smtClean="0"/>
              <a:t>, </a:t>
            </a:r>
            <a:r>
              <a:rPr lang="en-US" sz="1800" b="1" i="1" dirty="0" smtClean="0"/>
              <a:t>cu </a:t>
            </a:r>
            <a:r>
              <a:rPr lang="en-US" sz="1800" b="1" i="1" dirty="0" err="1" smtClean="0"/>
              <a:t>acțiuni</a:t>
            </a:r>
            <a:r>
              <a:rPr lang="ro-RO" sz="1800" b="1" i="1" dirty="0"/>
              <a:t> </a:t>
            </a:r>
            <a:r>
              <a:rPr lang="en-US" sz="1800" b="1" i="1" dirty="0" smtClean="0"/>
              <a:t>educative</a:t>
            </a:r>
            <a:r>
              <a:rPr lang="ro-RO" sz="1800" b="1" i="1" dirty="0" smtClean="0"/>
              <a:t>, </a:t>
            </a:r>
            <a:r>
              <a:rPr lang="en-US" sz="1800" b="1" i="1" dirty="0" err="1" smtClean="0"/>
              <a:t>naționaliste</a:t>
            </a:r>
            <a:r>
              <a:rPr lang="ro-RO" sz="1800" b="1" i="1" dirty="0" smtClean="0"/>
              <a:t>, </a:t>
            </a:r>
            <a:r>
              <a:rPr lang="en-US" sz="1800" b="1" i="1" dirty="0" err="1" smtClean="0"/>
              <a:t>economice</a:t>
            </a:r>
            <a:r>
              <a:rPr lang="ro-RO" sz="1800" b="1" i="1" dirty="0"/>
              <a:t> </a:t>
            </a:r>
            <a:r>
              <a:rPr lang="ro-RO" sz="1800" b="1" i="1" dirty="0" smtClean="0"/>
              <a:t>și </a:t>
            </a:r>
            <a:r>
              <a:rPr lang="en-US" sz="1800" b="1" i="1" dirty="0" smtClean="0"/>
              <a:t>sportive</a:t>
            </a:r>
            <a:r>
              <a:rPr lang="ro-RO" sz="1800" b="1" i="1" dirty="0" smtClean="0"/>
              <a:t>. </a:t>
            </a:r>
            <a:r>
              <a:rPr lang="en-US" sz="1800" b="1" i="1" dirty="0" smtClean="0"/>
              <a:t> </a:t>
            </a:r>
            <a:endParaRPr lang="ro-RO" sz="1800" b="1" i="1" dirty="0"/>
          </a:p>
          <a:p>
            <a:pPr marL="0" indent="0" algn="just">
              <a:buNone/>
            </a:pPr>
            <a:r>
              <a:rPr lang="ro-RO" sz="1800" b="1" i="1" dirty="0" smtClean="0"/>
              <a:t>Scopul propus era acela de a face cunoscută frumusețea locurilor din România și de a încuraja pe toți oamenii la drumeții în mediile naturale și culturale.</a:t>
            </a:r>
            <a:endParaRPr lang="ro-RO" sz="1800" b="1" i="1" dirty="0"/>
          </a:p>
        </p:txBody>
      </p:sp>
      <p:pic>
        <p:nvPicPr>
          <p:cNvPr id="1027" name="Picture 3" descr="E:\Geografie\Geo-spatial\Harti TCR\Foto\Ac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738" y="1523999"/>
            <a:ext cx="3066075" cy="2840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4" name="Content Placeholder 2"/>
          <p:cNvSpPr txBox="1">
            <a:spLocks/>
          </p:cNvSpPr>
          <p:nvPr/>
        </p:nvSpPr>
        <p:spPr>
          <a:xfrm>
            <a:off x="1295400" y="3580216"/>
            <a:ext cx="7049729" cy="2506312"/>
          </a:xfrm>
          <a:prstGeom prst="rect">
            <a:avLst/>
          </a:prstGeom>
          <a:blipFill>
            <a:blip r:embed="rId4"/>
            <a:tile tx="0" ty="0" sx="100000" sy="100000" flip="none" algn="tl"/>
          </a:blip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ro-RO" sz="1800" dirty="0">
                <a:latin typeface="Monotype Corsiva" pitchFamily="66" charset="0"/>
              </a:rPr>
              <a:t> </a:t>
            </a:r>
            <a:r>
              <a:rPr lang="ro-RO" sz="1800" dirty="0" smtClean="0">
                <a:latin typeface="Monotype Corsiva" pitchFamily="66" charset="0"/>
              </a:rPr>
              <a:t>         “De aceea mă adresez vouă, tineri studioşi, închişi în majoritatea voastră în oraşe mari şi nesănătoase. Mergeţi la munte! duceţi-vă în vacanţe şi sărbători la munte, cu orice sacrificiu, în contra oricăror greutăţi. Cercetaţi muntele, cunoaşteţi-l şi legaţi-vă de el; iubiţi-l! adoraţi-l! respectaţi-l!</a:t>
            </a:r>
            <a:endParaRPr lang="en-US" sz="1800" dirty="0" smtClean="0">
              <a:latin typeface="Monotype Corsiva" pitchFamily="66" charset="0"/>
            </a:endParaRPr>
          </a:p>
          <a:p>
            <a:pPr marL="0" indent="0" algn="just">
              <a:buNone/>
            </a:pPr>
            <a:r>
              <a:rPr lang="ro-RO" sz="1800" dirty="0" smtClean="0">
                <a:latin typeface="Monotype Corsiva" pitchFamily="66" charset="0"/>
              </a:rPr>
              <a:t>           Cel ce cultivă muntele, se urcă spre un nesecat isvor de lumină, de frumuseţe, de măreţie, de sănătate, de emoţii tari şi minunate. Pericolele şi ostenelile muntelui ne formează caracterul, căci ne învaţă solidaritatea; ne oţelesc voinţa făcându-ne generoşi şi desinteresaţi</a:t>
            </a:r>
            <a:r>
              <a:rPr lang="en-US" sz="1800" dirty="0" smtClean="0">
                <a:latin typeface="Monotype Corsiva" pitchFamily="66" charset="0"/>
              </a:rPr>
              <a:t>.”</a:t>
            </a:r>
            <a:endParaRPr lang="ro-RO" sz="1800" dirty="0">
              <a:latin typeface="Monotype Corsiva" pitchFamily="66" charset="0"/>
            </a:endParaRPr>
          </a:p>
        </p:txBody>
      </p:sp>
    </p:spTree>
    <p:extLst>
      <p:ext uri="{BB962C8B-B14F-4D97-AF65-F5344CB8AC3E}">
        <p14:creationId xmlns:p14="http://schemas.microsoft.com/office/powerpoint/2010/main" val="243677217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par>
                                <p:cTn id="11" presetID="3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bg/>
                                          </p:spTgt>
                                        </p:tgtEl>
                                        <p:attrNameLst>
                                          <p:attrName>style.visibility</p:attrName>
                                        </p:attrNameLst>
                                      </p:cBhvr>
                                      <p:to>
                                        <p:strVal val="visible"/>
                                      </p:to>
                                    </p:set>
                                    <p:anim calcmode="lin" valueType="num">
                                      <p:cBhvr>
                                        <p:cTn id="19" dur="1000" fill="hold"/>
                                        <p:tgtEl>
                                          <p:spTgt spid="5">
                                            <p:bg/>
                                          </p:spTgt>
                                        </p:tgtEl>
                                        <p:attrNameLst>
                                          <p:attrName>ppt_w</p:attrName>
                                        </p:attrNameLst>
                                      </p:cBhvr>
                                      <p:tavLst>
                                        <p:tav tm="0">
                                          <p:val>
                                            <p:fltVal val="0"/>
                                          </p:val>
                                        </p:tav>
                                        <p:tav tm="100000">
                                          <p:val>
                                            <p:strVal val="#ppt_w"/>
                                          </p:val>
                                        </p:tav>
                                      </p:tavLst>
                                    </p:anim>
                                    <p:anim calcmode="lin" valueType="num">
                                      <p:cBhvr>
                                        <p:cTn id="20" dur="1000" fill="hold"/>
                                        <p:tgtEl>
                                          <p:spTgt spid="5">
                                            <p:bg/>
                                          </p:spTgt>
                                        </p:tgtEl>
                                        <p:attrNameLst>
                                          <p:attrName>ppt_h</p:attrName>
                                        </p:attrNameLst>
                                      </p:cBhvr>
                                      <p:tavLst>
                                        <p:tav tm="0">
                                          <p:val>
                                            <p:fltVal val="0"/>
                                          </p:val>
                                        </p:tav>
                                        <p:tav tm="100000">
                                          <p:val>
                                            <p:strVal val="#ppt_h"/>
                                          </p:val>
                                        </p:tav>
                                      </p:tavLst>
                                    </p:anim>
                                    <p:anim calcmode="lin" valueType="num">
                                      <p:cBhvr>
                                        <p:cTn id="21" dur="1000" fill="hold"/>
                                        <p:tgtEl>
                                          <p:spTgt spid="5">
                                            <p:bg/>
                                          </p:spTgt>
                                        </p:tgtEl>
                                        <p:attrNameLst>
                                          <p:attrName>style.rotation</p:attrName>
                                        </p:attrNameLst>
                                      </p:cBhvr>
                                      <p:tavLst>
                                        <p:tav tm="0">
                                          <p:val>
                                            <p:fltVal val="90"/>
                                          </p:val>
                                        </p:tav>
                                        <p:tav tm="100000">
                                          <p:val>
                                            <p:fltVal val="0"/>
                                          </p:val>
                                        </p:tav>
                                      </p:tavLst>
                                    </p:anim>
                                    <p:animEffect transition="in" filter="fade">
                                      <p:cBhvr>
                                        <p:cTn id="22" dur="1000"/>
                                        <p:tgtEl>
                                          <p:spTgt spid="5">
                                            <p:bg/>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 calcmode="lin" valueType="num">
                                      <p:cBhvr>
                                        <p:cTn id="2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2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30" dur="1000"/>
                                        <p:tgtEl>
                                          <p:spTgt spid="5">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 calcmode="lin" valueType="num">
                                      <p:cBhvr>
                                        <p:cTn id="35"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36"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37"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38" dur="1000"/>
                                        <p:tgtEl>
                                          <p:spTgt spid="5">
                                            <p:txEl>
                                              <p:pRg st="1" end="1"/>
                                            </p:txEl>
                                          </p:spTgt>
                                        </p:tgtEl>
                                      </p:cBhvr>
                                    </p:animEffect>
                                  </p:childTnLst>
                                </p:cTn>
                              </p:par>
                              <p:par>
                                <p:cTn id="39" presetID="31" presetClass="entr" presetSubtype="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1000" fill="hold"/>
                                        <p:tgtEl>
                                          <p:spTgt spid="4"/>
                                        </p:tgtEl>
                                        <p:attrNameLst>
                                          <p:attrName>ppt_w</p:attrName>
                                        </p:attrNameLst>
                                      </p:cBhvr>
                                      <p:tavLst>
                                        <p:tav tm="0">
                                          <p:val>
                                            <p:fltVal val="0"/>
                                          </p:val>
                                        </p:tav>
                                        <p:tav tm="100000">
                                          <p:val>
                                            <p:strVal val="#ppt_w"/>
                                          </p:val>
                                        </p:tav>
                                      </p:tavLst>
                                    </p:anim>
                                    <p:anim calcmode="lin" valueType="num">
                                      <p:cBhvr>
                                        <p:cTn id="42" dur="1000" fill="hold"/>
                                        <p:tgtEl>
                                          <p:spTgt spid="4"/>
                                        </p:tgtEl>
                                        <p:attrNameLst>
                                          <p:attrName>ppt_h</p:attrName>
                                        </p:attrNameLst>
                                      </p:cBhvr>
                                      <p:tavLst>
                                        <p:tav tm="0">
                                          <p:val>
                                            <p:fltVal val="0"/>
                                          </p:val>
                                        </p:tav>
                                        <p:tav tm="100000">
                                          <p:val>
                                            <p:strVal val="#ppt_h"/>
                                          </p:val>
                                        </p:tav>
                                      </p:tavLst>
                                    </p:anim>
                                    <p:anim calcmode="lin" valueType="num">
                                      <p:cBhvr>
                                        <p:cTn id="43" dur="1000" fill="hold"/>
                                        <p:tgtEl>
                                          <p:spTgt spid="4"/>
                                        </p:tgtEl>
                                        <p:attrNameLst>
                                          <p:attrName>style.rotation</p:attrName>
                                        </p:attrNameLst>
                                      </p:cBhvr>
                                      <p:tavLst>
                                        <p:tav tm="0">
                                          <p:val>
                                            <p:fltVal val="90"/>
                                          </p:val>
                                        </p:tav>
                                        <p:tav tm="100000">
                                          <p:val>
                                            <p:fltVal val="0"/>
                                          </p:val>
                                        </p:tav>
                                      </p:tavLst>
                                    </p:anim>
                                    <p:animEffect transition="in" filter="fade">
                                      <p:cBhvr>
                                        <p:cTn id="44" dur="1000"/>
                                        <p:tgtEl>
                                          <p:spTgt spid="4"/>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1000" fill="hold"/>
                                        <p:tgtEl>
                                          <p:spTgt spid="10"/>
                                        </p:tgtEl>
                                        <p:attrNameLst>
                                          <p:attrName>ppt_w</p:attrName>
                                        </p:attrNameLst>
                                      </p:cBhvr>
                                      <p:tavLst>
                                        <p:tav tm="0">
                                          <p:val>
                                            <p:fltVal val="0"/>
                                          </p:val>
                                        </p:tav>
                                        <p:tav tm="100000">
                                          <p:val>
                                            <p:strVal val="#ppt_w"/>
                                          </p:val>
                                        </p:tav>
                                      </p:tavLst>
                                    </p:anim>
                                    <p:anim calcmode="lin" valueType="num">
                                      <p:cBhvr>
                                        <p:cTn id="48" dur="1000" fill="hold"/>
                                        <p:tgtEl>
                                          <p:spTgt spid="10"/>
                                        </p:tgtEl>
                                        <p:attrNameLst>
                                          <p:attrName>ppt_h</p:attrName>
                                        </p:attrNameLst>
                                      </p:cBhvr>
                                      <p:tavLst>
                                        <p:tav tm="0">
                                          <p:val>
                                            <p:fltVal val="0"/>
                                          </p:val>
                                        </p:tav>
                                        <p:tav tm="100000">
                                          <p:val>
                                            <p:strVal val="#ppt_h"/>
                                          </p:val>
                                        </p:tav>
                                      </p:tavLst>
                                    </p:anim>
                                    <p:anim calcmode="lin" valueType="num">
                                      <p:cBhvr>
                                        <p:cTn id="49" dur="1000" fill="hold"/>
                                        <p:tgtEl>
                                          <p:spTgt spid="10"/>
                                        </p:tgtEl>
                                        <p:attrNameLst>
                                          <p:attrName>style.rotation</p:attrName>
                                        </p:attrNameLst>
                                      </p:cBhvr>
                                      <p:tavLst>
                                        <p:tav tm="0">
                                          <p:val>
                                            <p:fltVal val="90"/>
                                          </p:val>
                                        </p:tav>
                                        <p:tav tm="100000">
                                          <p:val>
                                            <p:fltVal val="0"/>
                                          </p:val>
                                        </p:tav>
                                      </p:tavLst>
                                    </p:anim>
                                    <p:animEffect transition="in" filter="fade">
                                      <p:cBhvr>
                                        <p:cTn id="50" dur="1000"/>
                                        <p:tgtEl>
                                          <p:spTgt spid="10"/>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
                                        </p:tgtEl>
                                        <p:attrNameLst>
                                          <p:attrName>style.visibility</p:attrName>
                                        </p:attrNameLst>
                                      </p:cBhvr>
                                      <p:to>
                                        <p:strVal val="visible"/>
                                      </p:to>
                                    </p:set>
                                    <p:anim calcmode="lin" valueType="num">
                                      <p:cBhvr>
                                        <p:cTn id="53" dur="1000" fill="hold"/>
                                        <p:tgtEl>
                                          <p:spTgt spid="2"/>
                                        </p:tgtEl>
                                        <p:attrNameLst>
                                          <p:attrName>ppt_w</p:attrName>
                                        </p:attrNameLst>
                                      </p:cBhvr>
                                      <p:tavLst>
                                        <p:tav tm="0">
                                          <p:val>
                                            <p:fltVal val="0"/>
                                          </p:val>
                                        </p:tav>
                                        <p:tav tm="100000">
                                          <p:val>
                                            <p:strVal val="#ppt_w"/>
                                          </p:val>
                                        </p:tav>
                                      </p:tavLst>
                                    </p:anim>
                                    <p:anim calcmode="lin" valueType="num">
                                      <p:cBhvr>
                                        <p:cTn id="54" dur="1000" fill="hold"/>
                                        <p:tgtEl>
                                          <p:spTgt spid="2"/>
                                        </p:tgtEl>
                                        <p:attrNameLst>
                                          <p:attrName>ppt_h</p:attrName>
                                        </p:attrNameLst>
                                      </p:cBhvr>
                                      <p:tavLst>
                                        <p:tav tm="0">
                                          <p:val>
                                            <p:fltVal val="0"/>
                                          </p:val>
                                        </p:tav>
                                        <p:tav tm="100000">
                                          <p:val>
                                            <p:strVal val="#ppt_h"/>
                                          </p:val>
                                        </p:tav>
                                      </p:tavLst>
                                    </p:anim>
                                    <p:anim calcmode="lin" valueType="num">
                                      <p:cBhvr>
                                        <p:cTn id="55" dur="1000" fill="hold"/>
                                        <p:tgtEl>
                                          <p:spTgt spid="2"/>
                                        </p:tgtEl>
                                        <p:attrNameLst>
                                          <p:attrName>style.rotation</p:attrName>
                                        </p:attrNameLst>
                                      </p:cBhvr>
                                      <p:tavLst>
                                        <p:tav tm="0">
                                          <p:val>
                                            <p:fltVal val="90"/>
                                          </p:val>
                                        </p:tav>
                                        <p:tav tm="100000">
                                          <p:val>
                                            <p:fltVal val="0"/>
                                          </p:val>
                                        </p:tav>
                                      </p:tavLst>
                                    </p:anim>
                                    <p:animEffect transition="in" filter="fade">
                                      <p:cBhvr>
                                        <p:cTn id="56" dur="1000"/>
                                        <p:tgtEl>
                                          <p:spTgt spid="2"/>
                                        </p:tgtEl>
                                      </p:cBhvr>
                                    </p:animEffect>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circle(in)">
                                      <p:cBhvr>
                                        <p:cTn id="6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p:bldP spid="5" grpId="0" build="p"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Geografie\Geo-spatial\Harti TCR\Foto\Nicolae Bogd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2609850" cy="36671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5" name="Picture 3" descr="E:\Geografie\Geo-spatial\Harti TCR\Foto\Take Ionesc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5219" y="2291344"/>
            <a:ext cx="2860316" cy="32039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Rectangle 5"/>
          <p:cNvSpPr/>
          <p:nvPr/>
        </p:nvSpPr>
        <p:spPr>
          <a:xfrm>
            <a:off x="711441" y="4038600"/>
            <a:ext cx="1690976" cy="369332"/>
          </a:xfrm>
          <a:prstGeom prst="rect">
            <a:avLst/>
          </a:prstGeom>
        </p:spPr>
        <p:txBody>
          <a:bodyPr wrap="none">
            <a:spAutoFit/>
          </a:bodyPr>
          <a:lstStyle/>
          <a:p>
            <a:r>
              <a:rPr lang="it-IT" b="1" i="1" dirty="0" smtClean="0"/>
              <a:t>Nicolae Bogdan</a:t>
            </a:r>
          </a:p>
        </p:txBody>
      </p:sp>
      <p:sp>
        <p:nvSpPr>
          <p:cNvPr id="7" name="Rectangle 6"/>
          <p:cNvSpPr/>
          <p:nvPr/>
        </p:nvSpPr>
        <p:spPr>
          <a:xfrm>
            <a:off x="3974544" y="5581643"/>
            <a:ext cx="1401666" cy="369332"/>
          </a:xfrm>
          <a:prstGeom prst="rect">
            <a:avLst/>
          </a:prstGeom>
        </p:spPr>
        <p:txBody>
          <a:bodyPr wrap="none">
            <a:spAutoFit/>
          </a:bodyPr>
          <a:lstStyle/>
          <a:p>
            <a:r>
              <a:rPr lang="it-IT" b="1" i="1" dirty="0" smtClean="0"/>
              <a:t>Take Ionescu</a:t>
            </a:r>
          </a:p>
        </p:txBody>
      </p:sp>
      <p:pic>
        <p:nvPicPr>
          <p:cNvPr id="2050" name="Picture 2" descr="E:\Geografie\Geo-spatial\Harti TCR\Bucura Dumbrav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8457" y="423215"/>
            <a:ext cx="2562225" cy="381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ectangle 8"/>
          <p:cNvSpPr/>
          <p:nvPr/>
        </p:nvSpPr>
        <p:spPr>
          <a:xfrm>
            <a:off x="6700010" y="4233215"/>
            <a:ext cx="1919115" cy="369332"/>
          </a:xfrm>
          <a:prstGeom prst="rect">
            <a:avLst/>
          </a:prstGeom>
        </p:spPr>
        <p:txBody>
          <a:bodyPr wrap="none">
            <a:spAutoFit/>
          </a:bodyPr>
          <a:lstStyle/>
          <a:p>
            <a:r>
              <a:rPr lang="ro-RO" b="1" i="1" dirty="0" smtClean="0"/>
              <a:t>Bucura Dumbravă</a:t>
            </a:r>
            <a:endParaRPr lang="ro-RO" b="1" dirty="0"/>
          </a:p>
        </p:txBody>
      </p:sp>
    </p:spTree>
    <p:extLst>
      <p:ext uri="{BB962C8B-B14F-4D97-AF65-F5344CB8AC3E}">
        <p14:creationId xmlns:p14="http://schemas.microsoft.com/office/powerpoint/2010/main" val="252454258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barn(inVertical)">
                                      <p:cBhvr>
                                        <p:cTn id="17" dur="500"/>
                                        <p:tgtEl>
                                          <p:spTgt spid="3075"/>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animEffect transition="in" filter="wheel(1)">
                                      <p:cBhvr>
                                        <p:cTn id="25" dur="2000"/>
                                        <p:tgtEl>
                                          <p:spTgt spid="2050"/>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374"/>
            <a:ext cx="8229600" cy="1143000"/>
          </a:xfrm>
        </p:spPr>
        <p:txBody>
          <a:bodyPr/>
          <a:lstStyle/>
          <a:p>
            <a:r>
              <a:rPr lang="en-US" dirty="0" err="1" smtClean="0">
                <a:latin typeface="Algerian" pitchFamily="82" charset="0"/>
              </a:rPr>
              <a:t>Realizarile</a:t>
            </a:r>
            <a:r>
              <a:rPr lang="en-US" dirty="0" smtClean="0">
                <a:latin typeface="Algerian" pitchFamily="82" charset="0"/>
              </a:rPr>
              <a:t> T.C.R.-</a:t>
            </a:r>
            <a:r>
              <a:rPr lang="en-US" dirty="0" err="1" smtClean="0">
                <a:latin typeface="Algerian" pitchFamily="82" charset="0"/>
              </a:rPr>
              <a:t>ului</a:t>
            </a:r>
            <a:endParaRPr lang="ro-RO" dirty="0">
              <a:latin typeface="Algerian" pitchFamily="82" charset="0"/>
            </a:endParaRPr>
          </a:p>
        </p:txBody>
      </p:sp>
      <p:pic>
        <p:nvPicPr>
          <p:cNvPr id="4102" name="Picture 6" descr="E:\Geografie\Geo-spatial\Harti TCR\Foto\Cabana Pester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55065" y="1154725"/>
            <a:ext cx="4007897" cy="2286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939462" y="3502431"/>
            <a:ext cx="3039102" cy="369332"/>
          </a:xfrm>
          <a:prstGeom prst="rect">
            <a:avLst/>
          </a:prstGeom>
        </p:spPr>
        <p:txBody>
          <a:bodyPr wrap="none">
            <a:spAutoFit/>
          </a:bodyPr>
          <a:lstStyle/>
          <a:p>
            <a:r>
              <a:rPr lang="it-IT" b="1" i="1" dirty="0" smtClean="0"/>
              <a:t>Cabana Pe</a:t>
            </a:r>
            <a:r>
              <a:rPr lang="ro-RO" b="1" i="1" dirty="0" smtClean="0"/>
              <a:t>ș</a:t>
            </a:r>
            <a:r>
              <a:rPr lang="it-IT" b="1" i="1" dirty="0" smtClean="0"/>
              <a:t>tera 1930 (Bucegi)</a:t>
            </a:r>
          </a:p>
        </p:txBody>
      </p:sp>
      <p:pic>
        <p:nvPicPr>
          <p:cNvPr id="12" name="Picture 3" descr="E:\Geografie\Geo-spatial\Harti TCR\Foto\Transportul materialelor la casa Omu.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3975224"/>
            <a:ext cx="3814762" cy="222042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4543584" y="6195652"/>
            <a:ext cx="3830857" cy="369332"/>
          </a:xfrm>
          <a:prstGeom prst="rect">
            <a:avLst/>
          </a:prstGeom>
        </p:spPr>
        <p:txBody>
          <a:bodyPr wrap="none">
            <a:spAutoFit/>
          </a:bodyPr>
          <a:lstStyle/>
          <a:p>
            <a:r>
              <a:rPr lang="it-IT" b="1" i="1" dirty="0"/>
              <a:t>Transportul materialelor la casa </a:t>
            </a:r>
            <a:r>
              <a:rPr lang="it-IT" b="1" i="1" dirty="0" smtClean="0"/>
              <a:t>Omu</a:t>
            </a:r>
            <a:endParaRPr lang="ro-RO" b="1" i="1" dirty="0"/>
          </a:p>
        </p:txBody>
      </p:sp>
      <p:pic>
        <p:nvPicPr>
          <p:cNvPr id="14" name="Picture 3" descr="E:\Geografie\Geo-spatial\Harti TCR\Foto\Cabana Vf Omu.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7256" y="3736231"/>
            <a:ext cx="3300055" cy="2475562"/>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710959" y="6222192"/>
            <a:ext cx="2652649" cy="369332"/>
          </a:xfrm>
          <a:prstGeom prst="rect">
            <a:avLst/>
          </a:prstGeom>
        </p:spPr>
        <p:txBody>
          <a:bodyPr wrap="none">
            <a:spAutoFit/>
          </a:bodyPr>
          <a:lstStyle/>
          <a:p>
            <a:r>
              <a:rPr lang="es-ES" b="1" i="1" dirty="0"/>
              <a:t>Casa de la </a:t>
            </a:r>
            <a:r>
              <a:rPr lang="es-ES" b="1" i="1" dirty="0" err="1" smtClean="0"/>
              <a:t>Vf</a:t>
            </a:r>
            <a:r>
              <a:rPr lang="ro-RO" b="1" i="1" dirty="0" smtClean="0"/>
              <a:t>.</a:t>
            </a:r>
            <a:r>
              <a:rPr lang="es-ES" b="1" i="1" dirty="0" smtClean="0"/>
              <a:t> </a:t>
            </a:r>
            <a:r>
              <a:rPr lang="es-ES" b="1" i="1" dirty="0" err="1" smtClean="0"/>
              <a:t>Omu</a:t>
            </a:r>
            <a:r>
              <a:rPr lang="ro-RO" b="1" i="1" dirty="0" smtClean="0"/>
              <a:t> (1926)</a:t>
            </a:r>
            <a:endParaRPr lang="it-IT" b="1" i="1" dirty="0" smtClean="0"/>
          </a:p>
        </p:txBody>
      </p:sp>
      <p:pic>
        <p:nvPicPr>
          <p:cNvPr id="16" name="Picture 2" descr="E:\Geografie\Geo-spatial\Harti TCR\Foto\Cabana Pietrele in constructie (190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2749" y="1308301"/>
            <a:ext cx="3609070" cy="1978848"/>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164912" y="3288268"/>
            <a:ext cx="3744743" cy="369332"/>
          </a:xfrm>
          <a:prstGeom prst="rect">
            <a:avLst/>
          </a:prstGeom>
        </p:spPr>
        <p:txBody>
          <a:bodyPr wrap="none">
            <a:spAutoFit/>
          </a:bodyPr>
          <a:lstStyle/>
          <a:p>
            <a:r>
              <a:rPr lang="it-IT" b="1" i="1" dirty="0"/>
              <a:t>Cabana Pietrele </a:t>
            </a:r>
            <a:r>
              <a:rPr lang="ro-RO" b="1" i="1" dirty="0"/>
              <a:t>î</a:t>
            </a:r>
            <a:r>
              <a:rPr lang="it-IT" b="1" i="1" dirty="0" smtClean="0"/>
              <a:t>n construc</a:t>
            </a:r>
            <a:r>
              <a:rPr lang="ro-RO" b="1" i="1" dirty="0"/>
              <a:t>ț</a:t>
            </a:r>
            <a:r>
              <a:rPr lang="it-IT" b="1" i="1" dirty="0" smtClean="0"/>
              <a:t>ie </a:t>
            </a:r>
            <a:r>
              <a:rPr lang="it-IT" b="1" i="1" dirty="0"/>
              <a:t>(1906</a:t>
            </a:r>
            <a:r>
              <a:rPr lang="it-IT" dirty="0"/>
              <a:t>)</a:t>
            </a:r>
            <a:endParaRPr lang="ro-RO" dirty="0"/>
          </a:p>
        </p:txBody>
      </p:sp>
      <p:sp>
        <p:nvSpPr>
          <p:cNvPr id="4" name="Rounded Rectangle 3"/>
          <p:cNvSpPr/>
          <p:nvPr/>
        </p:nvSpPr>
        <p:spPr>
          <a:xfrm>
            <a:off x="1026065" y="1308301"/>
            <a:ext cx="6858000" cy="3647350"/>
          </a:xfrm>
          <a:prstGeom prst="roundRect">
            <a:avLst/>
          </a:prstGeom>
          <a:gradFill flip="none" rotWithShape="1">
            <a:gsLst>
              <a:gs pos="100000">
                <a:srgbClr val="BDD29F"/>
              </a:gs>
              <a:gs pos="0">
                <a:srgbClr val="DDEBCF">
                  <a:lumMod val="74000"/>
                  <a:alpha val="53000"/>
                </a:srgbClr>
              </a:gs>
              <a:gs pos="100000">
                <a:srgbClr val="9CB86E"/>
              </a:gs>
              <a:gs pos="100000">
                <a:srgbClr val="156B13"/>
              </a:gs>
            </a:gsLst>
            <a:path path="rect">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itchFamily="34" charset="0"/>
              <a:buChar char="•"/>
            </a:pPr>
            <a:endParaRPr lang="ro-RO" dirty="0" smtClean="0"/>
          </a:p>
          <a:p>
            <a:pPr marL="285750" indent="-285750" algn="just">
              <a:buFont typeface="Arial" pitchFamily="34" charset="0"/>
              <a:buChar char="•"/>
            </a:pPr>
            <a:endParaRPr lang="ro-RO" dirty="0"/>
          </a:p>
          <a:p>
            <a:pPr marL="285750" indent="-285750" algn="just">
              <a:buFont typeface="Arial" pitchFamily="34" charset="0"/>
              <a:buChar char="•"/>
            </a:pPr>
            <a:endParaRPr lang="ro-RO" dirty="0" smtClean="0"/>
          </a:p>
          <a:p>
            <a:pPr marL="285750" indent="-285750" algn="just">
              <a:buFont typeface="Arial" pitchFamily="34" charset="0"/>
              <a:buChar char="•"/>
            </a:pPr>
            <a:endParaRPr lang="ro-RO" dirty="0"/>
          </a:p>
          <a:p>
            <a:pPr marL="285750" indent="-285750" algn="just">
              <a:buFont typeface="Arial" pitchFamily="34" charset="0"/>
              <a:buChar char="•"/>
            </a:pPr>
            <a:r>
              <a:rPr lang="ro-RO" b="1" dirty="0" smtClean="0"/>
              <a:t>12 </a:t>
            </a:r>
            <a:r>
              <a:rPr lang="ro-RO" b="1" dirty="0"/>
              <a:t>secții și filiale în toată </a:t>
            </a:r>
            <a:r>
              <a:rPr lang="ro-RO" b="1" dirty="0" smtClean="0"/>
              <a:t>țara</a:t>
            </a:r>
          </a:p>
          <a:p>
            <a:pPr marL="285750" indent="-285750" algn="just">
              <a:buFont typeface="Arial" pitchFamily="34" charset="0"/>
              <a:buChar char="•"/>
            </a:pPr>
            <a:r>
              <a:rPr lang="ro-RO" b="1" dirty="0" smtClean="0"/>
              <a:t>Peste </a:t>
            </a:r>
            <a:r>
              <a:rPr lang="ro-RO" b="1" dirty="0"/>
              <a:t>4000 </a:t>
            </a:r>
            <a:r>
              <a:rPr lang="ro-RO" b="1" dirty="0" smtClean="0"/>
              <a:t>membri</a:t>
            </a:r>
          </a:p>
          <a:p>
            <a:pPr marL="285750" indent="-285750" algn="just">
              <a:buFont typeface="Arial" pitchFamily="34" charset="0"/>
              <a:buChar char="•"/>
            </a:pPr>
            <a:r>
              <a:rPr lang="ro-RO" b="1" dirty="0" smtClean="0"/>
              <a:t>20 </a:t>
            </a:r>
            <a:r>
              <a:rPr lang="ro-RO" b="1" dirty="0"/>
              <a:t>de case de </a:t>
            </a:r>
            <a:r>
              <a:rPr lang="ro-RO" b="1" dirty="0" smtClean="0"/>
              <a:t>adăpost</a:t>
            </a:r>
          </a:p>
          <a:p>
            <a:pPr marL="285750" indent="-285750" algn="just">
              <a:buFont typeface="Arial" pitchFamily="34" charset="0"/>
              <a:buChar char="•"/>
            </a:pPr>
            <a:r>
              <a:rPr lang="ro-RO" b="1" dirty="0" smtClean="0"/>
              <a:t>O </a:t>
            </a:r>
            <a:r>
              <a:rPr lang="ro-RO" b="1" dirty="0"/>
              <a:t>publicație periodică anuală (1934-1947) </a:t>
            </a:r>
            <a:endParaRPr lang="ro-RO" b="1" dirty="0" smtClean="0"/>
          </a:p>
          <a:p>
            <a:pPr marL="285750" indent="-285750" algn="just">
              <a:buFont typeface="Arial" pitchFamily="34" charset="0"/>
              <a:buChar char="•"/>
            </a:pPr>
            <a:r>
              <a:rPr lang="ro-RO" b="1" dirty="0" smtClean="0"/>
              <a:t>Cărți, ghiduri și hărți turistice </a:t>
            </a:r>
          </a:p>
          <a:p>
            <a:pPr marL="285750" indent="-285750" algn="just">
              <a:buFont typeface="Arial" pitchFamily="34" charset="0"/>
              <a:buChar char="•"/>
            </a:pPr>
            <a:r>
              <a:rPr lang="ro-RO" b="1" dirty="0"/>
              <a:t>P</a:t>
            </a:r>
            <a:r>
              <a:rPr lang="ro-RO" b="1" dirty="0" smtClean="0"/>
              <a:t>este </a:t>
            </a:r>
            <a:r>
              <a:rPr lang="ro-RO" b="1" dirty="0"/>
              <a:t>1200 km de poteci amenajate și </a:t>
            </a:r>
            <a:r>
              <a:rPr lang="ro-RO" b="1" dirty="0" smtClean="0"/>
              <a:t>marcate </a:t>
            </a:r>
            <a:endParaRPr lang="ro-RO" b="1" dirty="0"/>
          </a:p>
          <a:p>
            <a:pPr marL="285750" indent="-285750" algn="just">
              <a:buFont typeface="Arial" pitchFamily="34" charset="0"/>
              <a:buChar char="•"/>
            </a:pPr>
            <a:r>
              <a:rPr lang="ro-RO" b="1" dirty="0"/>
              <a:t>C</a:t>
            </a:r>
            <a:r>
              <a:rPr lang="ro-RO" b="1" dirty="0" smtClean="0"/>
              <a:t>ampanii </a:t>
            </a:r>
            <a:r>
              <a:rPr lang="ro-RO" b="1" dirty="0"/>
              <a:t>susținute pentru protecția naturii și a mediului înconjurător </a:t>
            </a:r>
            <a:endParaRPr lang="ro-RO" b="1" dirty="0" smtClean="0"/>
          </a:p>
          <a:p>
            <a:pPr algn="just"/>
            <a:endParaRPr lang="ro-RO" i="1" dirty="0" smtClean="0">
              <a:solidFill>
                <a:schemeClr val="tx1"/>
              </a:solidFill>
            </a:endParaRPr>
          </a:p>
          <a:p>
            <a:pPr algn="ctr"/>
            <a:r>
              <a:rPr lang="ro-RO" b="1" i="1" dirty="0" smtClean="0">
                <a:solidFill>
                  <a:schemeClr val="tx1"/>
                </a:solidFill>
              </a:rPr>
              <a:t>T.C.R</a:t>
            </a:r>
            <a:r>
              <a:rPr lang="ro-RO" b="1" i="1" dirty="0">
                <a:solidFill>
                  <a:schemeClr val="tx1"/>
                </a:solidFill>
              </a:rPr>
              <a:t>. (1926-1948) a încercat și a reușit să dinamizeze mișcarea turistică din întreaga țară</a:t>
            </a:r>
            <a:r>
              <a:rPr lang="ro-RO" b="1" dirty="0">
                <a:solidFill>
                  <a:schemeClr val="tx1"/>
                </a:solidFill>
              </a:rPr>
              <a:t>. </a:t>
            </a:r>
            <a:endParaRPr lang="ro-RO" b="1" dirty="0" smtClean="0">
              <a:solidFill>
                <a:schemeClr val="tx1"/>
              </a:solidFill>
            </a:endParaRPr>
          </a:p>
          <a:p>
            <a:pPr algn="ctr"/>
            <a:endParaRPr lang="ro-RO" b="1" dirty="0" smtClean="0">
              <a:solidFill>
                <a:schemeClr val="tx1"/>
              </a:solidFill>
            </a:endParaRPr>
          </a:p>
          <a:p>
            <a:pPr algn="just"/>
            <a:endParaRPr lang="ro-RO" dirty="0">
              <a:solidFill>
                <a:schemeClr val="tx1"/>
              </a:solidFill>
            </a:endParaRPr>
          </a:p>
          <a:p>
            <a:pPr algn="just"/>
            <a:endParaRPr lang="ro-RO" dirty="0" smtClean="0"/>
          </a:p>
          <a:p>
            <a:pPr algn="just"/>
            <a:endParaRPr lang="ro-RO" dirty="0"/>
          </a:p>
          <a:p>
            <a:pPr algn="just"/>
            <a:endParaRPr lang="en-US" dirty="0"/>
          </a:p>
        </p:txBody>
      </p:sp>
    </p:spTree>
    <p:extLst>
      <p:ext uri="{BB962C8B-B14F-4D97-AF65-F5344CB8AC3E}">
        <p14:creationId xmlns:p14="http://schemas.microsoft.com/office/powerpoint/2010/main" val="174644028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102"/>
                                        </p:tgtEl>
                                        <p:attrNameLst>
                                          <p:attrName>style.visibility</p:attrName>
                                        </p:attrNameLst>
                                      </p:cBhvr>
                                      <p:to>
                                        <p:strVal val="visible"/>
                                      </p:to>
                                    </p:set>
                                    <p:animEffect transition="in" filter="fade">
                                      <p:cBhvr>
                                        <p:cTn id="27" dur="1000"/>
                                        <p:tgtEl>
                                          <p:spTgt spid="4102"/>
                                        </p:tgtEl>
                                      </p:cBhvr>
                                    </p:animEffect>
                                    <p:anim calcmode="lin" valueType="num">
                                      <p:cBhvr>
                                        <p:cTn id="28" dur="1000" fill="hold"/>
                                        <p:tgtEl>
                                          <p:spTgt spid="4102"/>
                                        </p:tgtEl>
                                        <p:attrNameLst>
                                          <p:attrName>ppt_x</p:attrName>
                                        </p:attrNameLst>
                                      </p:cBhvr>
                                      <p:tavLst>
                                        <p:tav tm="0">
                                          <p:val>
                                            <p:strVal val="#ppt_x"/>
                                          </p:val>
                                        </p:tav>
                                        <p:tav tm="100000">
                                          <p:val>
                                            <p:strVal val="#ppt_x"/>
                                          </p:val>
                                        </p:tav>
                                      </p:tavLst>
                                    </p:anim>
                                    <p:anim calcmode="lin" valueType="num">
                                      <p:cBhvr>
                                        <p:cTn id="29" dur="1000" fill="hold"/>
                                        <p:tgtEl>
                                          <p:spTgt spid="410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500" fill="hold"/>
                                        <p:tgtEl>
                                          <p:spTgt spid="4"/>
                                        </p:tgtEl>
                                        <p:attrNameLst>
                                          <p:attrName>ppt_w</p:attrName>
                                        </p:attrNameLst>
                                      </p:cBhvr>
                                      <p:tavLst>
                                        <p:tav tm="0">
                                          <p:val>
                                            <p:fltVal val="0"/>
                                          </p:val>
                                        </p:tav>
                                        <p:tav tm="100000">
                                          <p:val>
                                            <p:strVal val="#ppt_w"/>
                                          </p:val>
                                        </p:tav>
                                      </p:tavLst>
                                    </p:anim>
                                    <p:anim calcmode="lin" valueType="num">
                                      <p:cBhvr>
                                        <p:cTn id="55" dur="500" fill="hold"/>
                                        <p:tgtEl>
                                          <p:spTgt spid="4"/>
                                        </p:tgtEl>
                                        <p:attrNameLst>
                                          <p:attrName>ppt_h</p:attrName>
                                        </p:attrNameLst>
                                      </p:cBhvr>
                                      <p:tavLst>
                                        <p:tav tm="0">
                                          <p:val>
                                            <p:fltVal val="0"/>
                                          </p:val>
                                        </p:tav>
                                        <p:tav tm="100000">
                                          <p:val>
                                            <p:strVal val="#ppt_h"/>
                                          </p:val>
                                        </p:tav>
                                      </p:tavLst>
                                    </p:anim>
                                    <p:animEffect transition="in" filter="fade">
                                      <p:cBhvr>
                                        <p:cTn id="5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3" grpId="0"/>
      <p:bldP spid="15" grpId="0"/>
      <p:bldP spid="17"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lgerian" pitchFamily="82" charset="0"/>
              </a:rPr>
              <a:t>Publicatiile</a:t>
            </a:r>
            <a:r>
              <a:rPr lang="en-US" dirty="0" smtClean="0">
                <a:latin typeface="Algerian" pitchFamily="82" charset="0"/>
              </a:rPr>
              <a:t> T.C.R.</a:t>
            </a:r>
            <a:endParaRPr lang="ro-RO" dirty="0">
              <a:latin typeface="Algerian" pitchFamily="82" charset="0"/>
            </a:endParaRPr>
          </a:p>
        </p:txBody>
      </p:sp>
      <p:pic>
        <p:nvPicPr>
          <p:cNvPr id="7170" name="Picture 2" descr="E:\Geografie\Geo-spatial\Harti TCR\Foto\Coperta Bucegi-Garbo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206" y="2959510"/>
            <a:ext cx="4909706"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E:\Geografie\Geo-spatial\Harti TCR\Foto\Coperta Calendar Saptamana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33706" y="1454129"/>
            <a:ext cx="2616531" cy="368061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E:\Geografie\Geo-spatial\Harti TCR\Foto\Primul anu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362865"/>
            <a:ext cx="2743200" cy="4064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262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7172"/>
                                        </p:tgtEl>
                                        <p:attrNameLst>
                                          <p:attrName>style.visibility</p:attrName>
                                        </p:attrNameLst>
                                      </p:cBhvr>
                                      <p:to>
                                        <p:strVal val="visible"/>
                                      </p:to>
                                    </p:set>
                                    <p:anim calcmode="lin" valueType="num">
                                      <p:cBhvr additive="base">
                                        <p:cTn id="14" dur="500" fill="hold"/>
                                        <p:tgtEl>
                                          <p:spTgt spid="7172"/>
                                        </p:tgtEl>
                                        <p:attrNameLst>
                                          <p:attrName>ppt_x</p:attrName>
                                        </p:attrNameLst>
                                      </p:cBhvr>
                                      <p:tavLst>
                                        <p:tav tm="0">
                                          <p:val>
                                            <p:strVal val="#ppt_x"/>
                                          </p:val>
                                        </p:tav>
                                        <p:tav tm="100000">
                                          <p:val>
                                            <p:strVal val="#ppt_x"/>
                                          </p:val>
                                        </p:tav>
                                      </p:tavLst>
                                    </p:anim>
                                    <p:anim calcmode="lin" valueType="num">
                                      <p:cBhvr additive="base">
                                        <p:cTn id="15"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7171"/>
                                        </p:tgtEl>
                                        <p:attrNameLst>
                                          <p:attrName>style.visibility</p:attrName>
                                        </p:attrNameLst>
                                      </p:cBhvr>
                                      <p:to>
                                        <p:strVal val="visible"/>
                                      </p:to>
                                    </p:set>
                                    <p:animEffect transition="in" filter="circle(in)">
                                      <p:cBhvr>
                                        <p:cTn id="20" dur="20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628" y="0"/>
            <a:ext cx="8229600" cy="1143000"/>
          </a:xfrm>
        </p:spPr>
        <p:txBody>
          <a:bodyPr>
            <a:noAutofit/>
          </a:bodyPr>
          <a:lstStyle/>
          <a:p>
            <a:r>
              <a:rPr lang="en-US" sz="2800" dirty="0" err="1" smtClean="0">
                <a:latin typeface="Algerian" pitchFamily="82" charset="0"/>
              </a:rPr>
              <a:t>Institutul</a:t>
            </a:r>
            <a:r>
              <a:rPr lang="en-US" sz="2800" dirty="0" smtClean="0">
                <a:latin typeface="Algerian" pitchFamily="82" charset="0"/>
              </a:rPr>
              <a:t> </a:t>
            </a:r>
            <a:r>
              <a:rPr lang="en-US" sz="2800" dirty="0" err="1" smtClean="0">
                <a:latin typeface="Algerian" pitchFamily="82" charset="0"/>
              </a:rPr>
              <a:t>cartografic</a:t>
            </a:r>
            <a:r>
              <a:rPr lang="en-US" sz="2800" dirty="0" smtClean="0">
                <a:latin typeface="Algerian" pitchFamily="82" charset="0"/>
              </a:rPr>
              <a:t> “</a:t>
            </a:r>
            <a:r>
              <a:rPr lang="en-US" sz="2800" dirty="0" err="1" smtClean="0">
                <a:latin typeface="Algerian" pitchFamily="82" charset="0"/>
              </a:rPr>
              <a:t>unirea</a:t>
            </a:r>
            <a:r>
              <a:rPr lang="en-US" sz="2800" dirty="0" smtClean="0">
                <a:latin typeface="Algerian" pitchFamily="82" charset="0"/>
              </a:rPr>
              <a:t>” Bra</a:t>
            </a:r>
            <a:r>
              <a:rPr lang="ro-RO" sz="2800" dirty="0" smtClean="0">
                <a:latin typeface="Algerian" pitchFamily="82" charset="0"/>
              </a:rPr>
              <a:t>sov</a:t>
            </a:r>
            <a:endParaRPr lang="ro-RO" sz="2800" dirty="0">
              <a:latin typeface="Algerian" pitchFamily="82" charset="0"/>
            </a:endParaRPr>
          </a:p>
        </p:txBody>
      </p:sp>
      <p:pic>
        <p:nvPicPr>
          <p:cNvPr id="9219" name="Picture 3" descr="E:\Geografie\Geo-spatial\Harti TCR\Harti\ICUB\Plan Brasov 1922 ICU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1579" y="832541"/>
            <a:ext cx="8153400" cy="604758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E:\Geografie\Geo-spatial\Harti TCR\Foto\Unire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170375"/>
            <a:ext cx="3733800" cy="265891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5" descr="E:\Geografie\Geo-spatial\Harti TCR\Harti\ICUB\ICUB teren localizar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286000"/>
            <a:ext cx="6282814" cy="41148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9260343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9219"/>
                                        </p:tgtEl>
                                        <p:attrNameLst>
                                          <p:attrName>style.visibility</p:attrName>
                                        </p:attrNameLst>
                                      </p:cBhvr>
                                      <p:to>
                                        <p:strVal val="visible"/>
                                      </p:to>
                                    </p:set>
                                    <p:animEffect transition="in" filter="wheel(1)">
                                      <p:cBhvr>
                                        <p:cTn id="12" dur="2000"/>
                                        <p:tgtEl>
                                          <p:spTgt spid="9219"/>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anim calcmode="lin" valueType="num">
                                      <p:cBhvr>
                                        <p:cTn id="18" dur="2000" fill="hold"/>
                                        <p:tgtEl>
                                          <p:spTgt spid="11"/>
                                        </p:tgtEl>
                                        <p:attrNameLst>
                                          <p:attrName>ppt_w</p:attrName>
                                        </p:attrNameLst>
                                      </p:cBhvr>
                                      <p:tavLst>
                                        <p:tav tm="0" fmla="#ppt_w*sin(2.5*pi*$)">
                                          <p:val>
                                            <p:fltVal val="0"/>
                                          </p:val>
                                        </p:tav>
                                        <p:tav tm="100000">
                                          <p:val>
                                            <p:fltVal val="1"/>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325562"/>
          </a:xfrm>
        </p:spPr>
        <p:txBody>
          <a:bodyPr>
            <a:noAutofit/>
          </a:bodyPr>
          <a:lstStyle/>
          <a:p>
            <a:r>
              <a:rPr lang="ro-RO" sz="2800" b="1" i="1" dirty="0" smtClean="0">
                <a:latin typeface="Monotype Corsiva" pitchFamily="66" charset="0"/>
              </a:rPr>
              <a:t/>
            </a:r>
            <a:br>
              <a:rPr lang="ro-RO" sz="2800" b="1" i="1" dirty="0" smtClean="0">
                <a:latin typeface="Monotype Corsiva" pitchFamily="66" charset="0"/>
              </a:rPr>
            </a:br>
            <a:r>
              <a:rPr lang="ro-RO" sz="2400" dirty="0" smtClean="0">
                <a:latin typeface="Algerian" pitchFamily="82" charset="0"/>
              </a:rPr>
              <a:t>Lista hartilor </a:t>
            </a:r>
            <a:r>
              <a:rPr lang="ro-RO" sz="2400" dirty="0">
                <a:latin typeface="Algerian" pitchFamily="82" charset="0"/>
              </a:rPr>
              <a:t>publicate sub egida T.C.R. la Institutul cartogafic </a:t>
            </a:r>
            <a:r>
              <a:rPr lang="en-US" sz="2400" dirty="0">
                <a:latin typeface="Algerian" pitchFamily="82" charset="0"/>
              </a:rPr>
              <a:t>“</a:t>
            </a:r>
            <a:r>
              <a:rPr lang="en-US" sz="2400" dirty="0" err="1">
                <a:latin typeface="Algerian" pitchFamily="82" charset="0"/>
              </a:rPr>
              <a:t>Unirea</a:t>
            </a:r>
            <a:r>
              <a:rPr lang="en-US" sz="2400" dirty="0">
                <a:latin typeface="Algerian" pitchFamily="82" charset="0"/>
              </a:rPr>
              <a:t>” </a:t>
            </a:r>
            <a:r>
              <a:rPr lang="en-US" sz="2400" dirty="0" smtClean="0">
                <a:latin typeface="Algerian" pitchFamily="82" charset="0"/>
              </a:rPr>
              <a:t>Bra</a:t>
            </a:r>
            <a:r>
              <a:rPr lang="ro-RO" sz="2400" dirty="0" smtClean="0">
                <a:latin typeface="Algerian" pitchFamily="82" charset="0"/>
              </a:rPr>
              <a:t>s</a:t>
            </a:r>
            <a:r>
              <a:rPr lang="en-US" sz="2400" dirty="0" err="1" smtClean="0">
                <a:latin typeface="Algerian" pitchFamily="82" charset="0"/>
              </a:rPr>
              <a:t>ov</a:t>
            </a:r>
            <a:r>
              <a:rPr lang="ro-RO" sz="2400" dirty="0" smtClean="0">
                <a:latin typeface="Algerian" pitchFamily="82" charset="0"/>
              </a:rPr>
              <a:t> </a:t>
            </a:r>
            <a:r>
              <a:rPr lang="ro-RO" sz="2400" dirty="0">
                <a:latin typeface="Algerian" pitchFamily="82" charset="0"/>
              </a:rPr>
              <a:t>între anii 1930 – 1940</a:t>
            </a:r>
            <a:r>
              <a:rPr lang="en-US" sz="2400" dirty="0">
                <a:latin typeface="Algerian" pitchFamily="82" charset="0"/>
              </a:rPr>
              <a:t>:</a:t>
            </a:r>
            <a:br>
              <a:rPr lang="en-US" sz="2400" dirty="0">
                <a:latin typeface="Algerian" pitchFamily="82" charset="0"/>
              </a:rPr>
            </a:br>
            <a:endParaRPr lang="ro-RO" sz="3200" dirty="0">
              <a:latin typeface="Algerian" pitchFamily="82" charset="0"/>
            </a:endParaRPr>
          </a:p>
        </p:txBody>
      </p:sp>
      <p:sp>
        <p:nvSpPr>
          <p:cNvPr id="3" name="Content Placeholder 2"/>
          <p:cNvSpPr>
            <a:spLocks noGrp="1"/>
          </p:cNvSpPr>
          <p:nvPr>
            <p:ph idx="1"/>
          </p:nvPr>
        </p:nvSpPr>
        <p:spPr/>
        <p:txBody>
          <a:bodyPr>
            <a:normAutofit/>
          </a:bodyPr>
          <a:lstStyle/>
          <a:p>
            <a:pPr lvl="0"/>
            <a:r>
              <a:rPr lang="ro-RO" b="1" i="1" dirty="0" smtClean="0"/>
              <a:t>Postăvarul </a:t>
            </a:r>
            <a:r>
              <a:rPr lang="ro-RO" b="1" i="1" dirty="0"/>
              <a:t>și Piatra Mare </a:t>
            </a:r>
            <a:endParaRPr lang="en-US" b="1" i="1" dirty="0"/>
          </a:p>
          <a:p>
            <a:pPr lvl="0"/>
            <a:r>
              <a:rPr lang="ro-RO" b="1" i="1" dirty="0"/>
              <a:t>Piatra Craiului (Zărnești – Bran – Rucăr) </a:t>
            </a:r>
            <a:endParaRPr lang="en-US" b="1" i="1" dirty="0"/>
          </a:p>
          <a:p>
            <a:pPr lvl="0"/>
            <a:r>
              <a:rPr lang="ro-RO" b="1" i="1" dirty="0"/>
              <a:t>Bucegi și Gârbova </a:t>
            </a:r>
            <a:endParaRPr lang="en-US" b="1" i="1" dirty="0"/>
          </a:p>
          <a:p>
            <a:pPr lvl="0"/>
            <a:r>
              <a:rPr lang="ro-RO" b="1" i="1" dirty="0"/>
              <a:t>Ceahlăul (Cheile Bicazului și Lacul Roșu) </a:t>
            </a:r>
            <a:endParaRPr lang="en-US" b="1" i="1" dirty="0"/>
          </a:p>
          <a:p>
            <a:pPr lvl="0"/>
            <a:r>
              <a:rPr lang="ro-RO" b="1" i="1" dirty="0"/>
              <a:t>Retezat (Godeanu și Țarcu)   </a:t>
            </a:r>
            <a:endParaRPr lang="en-US" b="1" i="1" dirty="0"/>
          </a:p>
          <a:p>
            <a:pPr lvl="0"/>
            <a:r>
              <a:rPr lang="ro-RO" b="1" i="1" dirty="0"/>
              <a:t>Negoiul (cu masivul Făgărașului)  </a:t>
            </a:r>
            <a:endParaRPr lang="en-US" b="1" i="1" dirty="0"/>
          </a:p>
          <a:p>
            <a:endParaRPr lang="en-US" b="1" i="1" dirty="0"/>
          </a:p>
        </p:txBody>
      </p:sp>
    </p:spTree>
    <p:extLst>
      <p:ext uri="{BB962C8B-B14F-4D97-AF65-F5344CB8AC3E}">
        <p14:creationId xmlns:p14="http://schemas.microsoft.com/office/powerpoint/2010/main" val="28098935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1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1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Vertical)">
                                      <p:cBhvr>
                                        <p:cTn id="29" dur="10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barn(inVertical)">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barn(inVertical)">
                                      <p:cBhvr>
                                        <p:cTn id="39"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Geografie\Geo-spatial\Harti TCR\Harti\Colectia TCR\Harti JPG\Piatra Craiului TCR 193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0"/>
            <a:ext cx="959642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37621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Geografie\Geo-spatial\Harti TCR\Foto\Padur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228600"/>
            <a:ext cx="5645753" cy="3733800"/>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E:\Geografie\Geo-spatial\Harti TCR\Foto\Sina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70350" y="2286000"/>
            <a:ext cx="3681024" cy="4572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058564" y="773668"/>
            <a:ext cx="2578078" cy="369332"/>
          </a:xfrm>
          <a:prstGeom prst="rect">
            <a:avLst/>
          </a:prstGeom>
        </p:spPr>
        <p:txBody>
          <a:bodyPr wrap="none">
            <a:spAutoFit/>
          </a:bodyPr>
          <a:lstStyle/>
          <a:p>
            <a:r>
              <a:rPr lang="ro-RO" b="1" i="1" dirty="0" smtClean="0"/>
              <a:t>Masivul Retezat (detaliu)</a:t>
            </a:r>
            <a:endParaRPr lang="ro-RO" b="1" dirty="0"/>
          </a:p>
        </p:txBody>
      </p:sp>
      <p:sp>
        <p:nvSpPr>
          <p:cNvPr id="5" name="Rectangle 4"/>
          <p:cNvSpPr/>
          <p:nvPr/>
        </p:nvSpPr>
        <p:spPr>
          <a:xfrm>
            <a:off x="2362200" y="5391834"/>
            <a:ext cx="2616101" cy="646331"/>
          </a:xfrm>
          <a:prstGeom prst="rect">
            <a:avLst/>
          </a:prstGeom>
        </p:spPr>
        <p:txBody>
          <a:bodyPr wrap="none">
            <a:spAutoFit/>
          </a:bodyPr>
          <a:lstStyle/>
          <a:p>
            <a:r>
              <a:rPr lang="ro-RO" b="1" i="1" dirty="0" smtClean="0"/>
              <a:t>Reprezentarea așezărilor </a:t>
            </a:r>
          </a:p>
          <a:p>
            <a:r>
              <a:rPr lang="ro-RO" b="1" i="1" dirty="0" smtClean="0"/>
              <a:t>– orașul Sinaia (1934) – </a:t>
            </a:r>
            <a:endParaRPr lang="ro-RO" b="1" dirty="0"/>
          </a:p>
        </p:txBody>
      </p:sp>
    </p:spTree>
    <p:extLst>
      <p:ext uri="{BB962C8B-B14F-4D97-AF65-F5344CB8AC3E}">
        <p14:creationId xmlns:p14="http://schemas.microsoft.com/office/powerpoint/2010/main" val="466040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ppt_x"/>
                                          </p:val>
                                        </p:tav>
                                        <p:tav tm="100000">
                                          <p:val>
                                            <p:strVal val="#ppt_x"/>
                                          </p:val>
                                        </p:tav>
                                      </p:tavLst>
                                    </p:anim>
                                    <p:anim calcmode="lin" valueType="num">
                                      <p:cBhvr additive="base">
                                        <p:cTn id="8" dur="500" fill="hold"/>
                                        <p:tgtEl>
                                          <p:spTgt spid="1229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par>
                                <p:cTn id="18" presetID="6" presetClass="entr" presetSubtype="16" fill="hold" nodeType="withEffect">
                                  <p:stCondLst>
                                    <p:cond delay="0"/>
                                  </p:stCondLst>
                                  <p:childTnLst>
                                    <p:set>
                                      <p:cBhvr>
                                        <p:cTn id="19" dur="1" fill="hold">
                                          <p:stCondLst>
                                            <p:cond delay="0"/>
                                          </p:stCondLst>
                                        </p:cTn>
                                        <p:tgtEl>
                                          <p:spTgt spid="12291"/>
                                        </p:tgtEl>
                                        <p:attrNameLst>
                                          <p:attrName>style.visibility</p:attrName>
                                        </p:attrNameLst>
                                      </p:cBhvr>
                                      <p:to>
                                        <p:strVal val="visible"/>
                                      </p:to>
                                    </p:set>
                                    <p:animEffect transition="in" filter="circle(in)">
                                      <p:cBhvr>
                                        <p:cTn id="20" dur="20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E:\Geografie\Geo-spatial\Harti TCR\Foto\Marcaj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454848"/>
            <a:ext cx="3301638" cy="440315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324748" y="3733800"/>
            <a:ext cx="5280036" cy="646331"/>
          </a:xfrm>
          <a:prstGeom prst="rect">
            <a:avLst/>
          </a:prstGeom>
        </p:spPr>
        <p:txBody>
          <a:bodyPr wrap="none">
            <a:spAutoFit/>
          </a:bodyPr>
          <a:lstStyle/>
          <a:p>
            <a:pPr algn="ctr"/>
            <a:r>
              <a:rPr lang="ro-RO" b="1" i="1" dirty="0" smtClean="0"/>
              <a:t>Marcaje folosite la 1930 </a:t>
            </a:r>
          </a:p>
          <a:p>
            <a:pPr algn="ctr"/>
            <a:r>
              <a:rPr lang="ro-RO" b="1" i="1" dirty="0" smtClean="0"/>
              <a:t>(detaliu din legenda hărții Postăvarul și Piatra Mare) </a:t>
            </a:r>
            <a:endParaRPr lang="ro-RO" b="1" dirty="0"/>
          </a:p>
        </p:txBody>
      </p:sp>
      <p:sp>
        <p:nvSpPr>
          <p:cNvPr id="7" name="Rectangle 6"/>
          <p:cNvSpPr/>
          <p:nvPr/>
        </p:nvSpPr>
        <p:spPr>
          <a:xfrm>
            <a:off x="3386688" y="5943600"/>
            <a:ext cx="4471802" cy="369332"/>
          </a:xfrm>
          <a:prstGeom prst="rect">
            <a:avLst/>
          </a:prstGeom>
        </p:spPr>
        <p:txBody>
          <a:bodyPr wrap="none">
            <a:spAutoFit/>
          </a:bodyPr>
          <a:lstStyle/>
          <a:p>
            <a:r>
              <a:rPr lang="ro-RO" b="1" i="1" dirty="0" smtClean="0"/>
              <a:t>Marcarea potecilor pe harta Bucegi-Gârbova</a:t>
            </a:r>
            <a:endParaRPr lang="ro-RO" b="1" dirty="0"/>
          </a:p>
        </p:txBody>
      </p:sp>
      <p:pic>
        <p:nvPicPr>
          <p:cNvPr id="8" name="Picture 2" descr="E:\Geografie\Geo-spatial\Harti TCR\Foto\Legend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86198" y="228600"/>
            <a:ext cx="7354935" cy="3321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873775"/>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53" presetClass="entr" presetSubtype="16" fill="hold" nodeType="withEffect">
                                  <p:stCondLst>
                                    <p:cond delay="0"/>
                                  </p:stCondLst>
                                  <p:childTnLst>
                                    <p:set>
                                      <p:cBhvr>
                                        <p:cTn id="19" dur="1" fill="hold">
                                          <p:stCondLst>
                                            <p:cond delay="0"/>
                                          </p:stCondLst>
                                        </p:cTn>
                                        <p:tgtEl>
                                          <p:spTgt spid="13315"/>
                                        </p:tgtEl>
                                        <p:attrNameLst>
                                          <p:attrName>style.visibility</p:attrName>
                                        </p:attrNameLst>
                                      </p:cBhvr>
                                      <p:to>
                                        <p:strVal val="visible"/>
                                      </p:to>
                                    </p:set>
                                    <p:anim calcmode="lin" valueType="num">
                                      <p:cBhvr>
                                        <p:cTn id="20" dur="500" fill="hold"/>
                                        <p:tgtEl>
                                          <p:spTgt spid="13315"/>
                                        </p:tgtEl>
                                        <p:attrNameLst>
                                          <p:attrName>ppt_w</p:attrName>
                                        </p:attrNameLst>
                                      </p:cBhvr>
                                      <p:tavLst>
                                        <p:tav tm="0">
                                          <p:val>
                                            <p:fltVal val="0"/>
                                          </p:val>
                                        </p:tav>
                                        <p:tav tm="100000">
                                          <p:val>
                                            <p:strVal val="#ppt_w"/>
                                          </p:val>
                                        </p:tav>
                                      </p:tavLst>
                                    </p:anim>
                                    <p:anim calcmode="lin" valueType="num">
                                      <p:cBhvr>
                                        <p:cTn id="21" dur="500" fill="hold"/>
                                        <p:tgtEl>
                                          <p:spTgt spid="13315"/>
                                        </p:tgtEl>
                                        <p:attrNameLst>
                                          <p:attrName>ppt_h</p:attrName>
                                        </p:attrNameLst>
                                      </p:cBhvr>
                                      <p:tavLst>
                                        <p:tav tm="0">
                                          <p:val>
                                            <p:fltVal val="0"/>
                                          </p:val>
                                        </p:tav>
                                        <p:tav tm="100000">
                                          <p:val>
                                            <p:strVal val="#ppt_h"/>
                                          </p:val>
                                        </p:tav>
                                      </p:tavLst>
                                    </p:anim>
                                    <p:animEffect transition="in" filter="fade">
                                      <p:cBhvr>
                                        <p:cTn id="22"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Geografie\Geo-spatial\Harti TCR\Foto\Legenda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714"/>
            <a:ext cx="4114800" cy="5945322"/>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3" descr="E:\Geografie\Geo-spatial\Harti TCR\Foto\Hipsometr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3400" y="381000"/>
            <a:ext cx="4797319"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E:\Geografie\Geo-spatial\Harti TCR\Foto\Scar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43400" y="5105400"/>
            <a:ext cx="4686175" cy="1302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69512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ppt_x"/>
                                          </p:val>
                                        </p:tav>
                                        <p:tav tm="100000">
                                          <p:val>
                                            <p:strVal val="#ppt_x"/>
                                          </p:val>
                                        </p:tav>
                                      </p:tavLst>
                                    </p:anim>
                                    <p:anim calcmode="lin" valueType="num">
                                      <p:cBhvr additive="base">
                                        <p:cTn id="8" dur="500" fill="hold"/>
                                        <p:tgtEl>
                                          <p:spTgt spid="143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barn(inVertical)">
                                      <p:cBhvr>
                                        <p:cTn id="13" dur="500"/>
                                        <p:tgtEl>
                                          <p:spTgt spid="1433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4340"/>
                                        </p:tgtEl>
                                        <p:attrNameLst>
                                          <p:attrName>style.visibility</p:attrName>
                                        </p:attrNameLst>
                                      </p:cBhvr>
                                      <p:to>
                                        <p:strVal val="visible"/>
                                      </p:to>
                                    </p:set>
                                    <p:animEffect transition="in" filter="wipe(down)">
                                      <p:cBhvr>
                                        <p:cTn id="18"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Geografie\Geo-spatial\Harti TCR\Foto\TC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5600" y="4953000"/>
            <a:ext cx="4210050" cy="1566530"/>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descr="E:\Geografie\Geo-spatial\Harti TCR\Foto\Cartus Bucegi.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273" y="751820"/>
            <a:ext cx="8267079" cy="1435466"/>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E:\Geografie\Geo-spatial\Harti TCR\Foto\Cartu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576" y="2329217"/>
            <a:ext cx="7446471" cy="236414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42813" y="228600"/>
            <a:ext cx="4918269" cy="523220"/>
          </a:xfrm>
          <a:prstGeom prst="rect">
            <a:avLst/>
          </a:prstGeom>
        </p:spPr>
        <p:txBody>
          <a:bodyPr wrap="none">
            <a:spAutoFit/>
          </a:bodyPr>
          <a:lstStyle/>
          <a:p>
            <a:r>
              <a:rPr lang="ro-RO" sz="2800" b="1" i="1" dirty="0" smtClean="0"/>
              <a:t>Cartușe folosite pe hărțile T.C.R.</a:t>
            </a:r>
            <a:endParaRPr lang="ro-RO" sz="2800" b="1" dirty="0"/>
          </a:p>
        </p:txBody>
      </p:sp>
    </p:spTree>
    <p:extLst>
      <p:ext uri="{BB962C8B-B14F-4D97-AF65-F5344CB8AC3E}">
        <p14:creationId xmlns:p14="http://schemas.microsoft.com/office/powerpoint/2010/main" val="306647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fade">
                                      <p:cBhvr>
                                        <p:cTn id="12" dur="1000"/>
                                        <p:tgtEl>
                                          <p:spTgt spid="15363"/>
                                        </p:tgtEl>
                                      </p:cBhvr>
                                    </p:animEffect>
                                    <p:anim calcmode="lin" valueType="num">
                                      <p:cBhvr>
                                        <p:cTn id="13" dur="1000" fill="hold"/>
                                        <p:tgtEl>
                                          <p:spTgt spid="15363"/>
                                        </p:tgtEl>
                                        <p:attrNameLst>
                                          <p:attrName>ppt_x</p:attrName>
                                        </p:attrNameLst>
                                      </p:cBhvr>
                                      <p:tavLst>
                                        <p:tav tm="0">
                                          <p:val>
                                            <p:strVal val="#ppt_x"/>
                                          </p:val>
                                        </p:tav>
                                        <p:tav tm="100000">
                                          <p:val>
                                            <p:strVal val="#ppt_x"/>
                                          </p:val>
                                        </p:tav>
                                      </p:tavLst>
                                    </p:anim>
                                    <p:anim calcmode="lin" valueType="num">
                                      <p:cBhvr>
                                        <p:cTn id="14" dur="1000" fill="hold"/>
                                        <p:tgtEl>
                                          <p:spTgt spid="1536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5364"/>
                                        </p:tgtEl>
                                        <p:attrNameLst>
                                          <p:attrName>style.visibility</p:attrName>
                                        </p:attrNameLst>
                                      </p:cBhvr>
                                      <p:to>
                                        <p:strVal val="visible"/>
                                      </p:to>
                                    </p:set>
                                    <p:animEffect transition="in" filter="wipe(down)">
                                      <p:cBhvr>
                                        <p:cTn id="19" dur="500"/>
                                        <p:tgtEl>
                                          <p:spTgt spid="1536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362"/>
                                        </p:tgtEl>
                                        <p:attrNameLst>
                                          <p:attrName>style.visibility</p:attrName>
                                        </p:attrNameLst>
                                      </p:cBhvr>
                                      <p:to>
                                        <p:strVal val="visible"/>
                                      </p:to>
                                    </p:set>
                                    <p:animEffect transition="in" filter="fade">
                                      <p:cBhvr>
                                        <p:cTn id="24"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Geografie\Geo-spatial\Harti TCR\Foto\coprin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1489" y="416343"/>
            <a:ext cx="5121276" cy="3971925"/>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E:\Geografie\Geo-spatial\Harti TCR\Foto\Narcisus angustifolius V. Re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408" y="649704"/>
            <a:ext cx="3376863" cy="506529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72103" y="4495800"/>
            <a:ext cx="3981283" cy="369332"/>
          </a:xfrm>
          <a:prstGeom prst="rect">
            <a:avLst/>
          </a:prstGeom>
        </p:spPr>
        <p:txBody>
          <a:bodyPr wrap="none">
            <a:spAutoFit/>
          </a:bodyPr>
          <a:lstStyle/>
          <a:p>
            <a:r>
              <a:rPr lang="ro-RO" b="1" i="1" dirty="0" smtClean="0"/>
              <a:t>Plaiul cu Coprine din M. Gârbova (1934</a:t>
            </a:r>
            <a:r>
              <a:rPr lang="ro-RO" dirty="0" smtClean="0"/>
              <a:t>)</a:t>
            </a:r>
            <a:endParaRPr lang="it-IT" dirty="0" smtClean="0"/>
          </a:p>
        </p:txBody>
      </p:sp>
      <p:sp>
        <p:nvSpPr>
          <p:cNvPr id="8" name="Rectangle 7"/>
          <p:cNvSpPr/>
          <p:nvPr/>
        </p:nvSpPr>
        <p:spPr>
          <a:xfrm>
            <a:off x="4730259" y="5867400"/>
            <a:ext cx="4242252" cy="646331"/>
          </a:xfrm>
          <a:prstGeom prst="rect">
            <a:avLst/>
          </a:prstGeom>
        </p:spPr>
        <p:txBody>
          <a:bodyPr wrap="none">
            <a:spAutoFit/>
          </a:bodyPr>
          <a:lstStyle/>
          <a:p>
            <a:pPr algn="r"/>
            <a:r>
              <a:rPr lang="ro-RO" b="1" i="1" dirty="0"/>
              <a:t>Narcisus L. Angustifolius </a:t>
            </a:r>
            <a:endParaRPr lang="ro-RO" b="1" i="1" dirty="0" smtClean="0"/>
          </a:p>
          <a:p>
            <a:pPr algn="r"/>
            <a:r>
              <a:rPr lang="ro-RO" b="1" i="1" dirty="0" smtClean="0"/>
              <a:t>(narcise pe versantul sudic al M. Cumpătu)</a:t>
            </a:r>
            <a:endParaRPr lang="it-IT" b="1" i="1" dirty="0" smtClean="0"/>
          </a:p>
        </p:txBody>
      </p:sp>
    </p:spTree>
    <p:extLst>
      <p:ext uri="{BB962C8B-B14F-4D97-AF65-F5344CB8AC3E}">
        <p14:creationId xmlns:p14="http://schemas.microsoft.com/office/powerpoint/2010/main" val="11202772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267"/>
                                        </p:tgtEl>
                                        <p:attrNameLst>
                                          <p:attrName>style.visibility</p:attrName>
                                        </p:attrNameLst>
                                      </p:cBhvr>
                                      <p:to>
                                        <p:strVal val="visible"/>
                                      </p:to>
                                    </p:set>
                                    <p:animEffect transition="in" filter="randombar(horizontal)">
                                      <p:cBhvr>
                                        <p:cTn id="19" dur="500"/>
                                        <p:tgtEl>
                                          <p:spTgt spid="11267"/>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Users\Bogdan\Desktop\Retezat mic.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50" y="0"/>
            <a:ext cx="9334709" cy="6705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242757"/>
      </p:ext>
    </p:extLst>
  </p:cSld>
  <p:clrMapOvr>
    <a:masterClrMapping/>
  </p:clrMapOvr>
  <mc:AlternateContent xmlns:mc="http://schemas.openxmlformats.org/markup-compatibility/2006" xmlns:p14="http://schemas.microsoft.com/office/powerpoint/2010/main">
    <mc:Choice Requires="p14">
      <p:transition spd="slow" p14:dur="5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latin typeface="Algerian" pitchFamily="82" charset="0"/>
              </a:rPr>
              <a:t>                      concluzii</a:t>
            </a:r>
            <a:endParaRPr lang="ro-RO" dirty="0">
              <a:latin typeface="Algerian" pitchFamily="82" charset="0"/>
            </a:endParaRPr>
          </a:p>
        </p:txBody>
      </p:sp>
      <p:sp>
        <p:nvSpPr>
          <p:cNvPr id="3" name="Content Placeholder 2"/>
          <p:cNvSpPr>
            <a:spLocks noGrp="1"/>
          </p:cNvSpPr>
          <p:nvPr>
            <p:ph idx="1"/>
          </p:nvPr>
        </p:nvSpPr>
        <p:spPr>
          <a:gradFill flip="none" rotWithShape="1">
            <a:gsLst>
              <a:gs pos="0">
                <a:srgbClr val="FFEFD1"/>
              </a:gs>
              <a:gs pos="0">
                <a:srgbClr val="F7EDD3"/>
              </a:gs>
              <a:gs pos="100000">
                <a:srgbClr val="F0EBD5">
                  <a:alpha val="0"/>
                </a:srgbClr>
              </a:gs>
            </a:gsLst>
            <a:lin ang="8100000" scaled="1"/>
            <a:tileRect/>
          </a:gradFill>
          <a:effectLst>
            <a:softEdge rad="127000"/>
          </a:effectLst>
        </p:spPr>
        <p:txBody>
          <a:bodyPr>
            <a:normAutofit/>
          </a:bodyPr>
          <a:lstStyle/>
          <a:p>
            <a:pPr>
              <a:buFont typeface="Wingdings" pitchFamily="2" charset="2"/>
              <a:buChar char="v"/>
            </a:pPr>
            <a:r>
              <a:rPr lang="ro-RO" sz="2400" b="1" i="1" dirty="0" smtClean="0"/>
              <a:t>Hărțile Turing-Clubului României au reprezentat un pas important în dezvoltarea turismului montan din țară</a:t>
            </a:r>
          </a:p>
          <a:p>
            <a:pPr>
              <a:buFont typeface="Wingdings" pitchFamily="2" charset="2"/>
              <a:buChar char="v"/>
            </a:pPr>
            <a:r>
              <a:rPr lang="ro-RO" sz="2400" b="1" i="1" dirty="0" smtClean="0"/>
              <a:t>Materialul cartografic prezintă acuratețe, fiind editat la un institut cu prestigiu</a:t>
            </a:r>
          </a:p>
          <a:p>
            <a:pPr>
              <a:buFont typeface="Wingdings" pitchFamily="2" charset="2"/>
              <a:buChar char="v"/>
            </a:pPr>
            <a:r>
              <a:rPr lang="ro-RO" sz="2400" b="1" i="1" dirty="0" smtClean="0"/>
              <a:t>Hărțile prezintă o deosebită valoare și originalitate, atât prin tehnica redării reliefului și a diferitor elemente, cât și prin bogăția toponimică afișată</a:t>
            </a:r>
          </a:p>
          <a:p>
            <a:pPr>
              <a:buFont typeface="Wingdings" pitchFamily="2" charset="2"/>
              <a:buChar char="v"/>
            </a:pPr>
            <a:r>
              <a:rPr lang="ro-RO" sz="2400" b="1" i="1" dirty="0" smtClean="0"/>
              <a:t>Hărțile pot fi folosite cu succes în studiile de cartografie istorică</a:t>
            </a:r>
          </a:p>
          <a:p>
            <a:pPr marL="0" indent="0">
              <a:buNone/>
            </a:pPr>
            <a:endParaRPr lang="ro-RO" dirty="0"/>
          </a:p>
        </p:txBody>
      </p:sp>
    </p:spTree>
    <p:extLst>
      <p:ext uri="{BB962C8B-B14F-4D97-AF65-F5344CB8AC3E}">
        <p14:creationId xmlns:p14="http://schemas.microsoft.com/office/powerpoint/2010/main" val="10891276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Geografie\Geo-spatial\Harti TCR\Foto\Pavilion Vf Do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119" y="1676400"/>
            <a:ext cx="8676879" cy="51816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1143000" y="5715000"/>
            <a:ext cx="8229600" cy="1143000"/>
          </a:xfrm>
        </p:spPr>
        <p:txBody>
          <a:bodyPr/>
          <a:lstStyle/>
          <a:p>
            <a:r>
              <a:rPr lang="ro-RO" dirty="0" smtClean="0">
                <a:solidFill>
                  <a:schemeClr val="bg1"/>
                </a:solidFill>
              </a:rPr>
              <a:t>Vă m</a:t>
            </a:r>
            <a:r>
              <a:rPr lang="en-US" dirty="0" err="1" smtClean="0">
                <a:solidFill>
                  <a:schemeClr val="bg1"/>
                </a:solidFill>
              </a:rPr>
              <a:t>ul</a:t>
            </a:r>
            <a:r>
              <a:rPr lang="ro-RO" dirty="0" smtClean="0">
                <a:solidFill>
                  <a:schemeClr val="bg1"/>
                </a:solidFill>
              </a:rPr>
              <a:t>țumesc pentru atenție!</a:t>
            </a:r>
            <a:endParaRPr lang="ro-RO" dirty="0">
              <a:solidFill>
                <a:schemeClr val="bg1"/>
              </a:solidFill>
            </a:endParaRPr>
          </a:p>
        </p:txBody>
      </p:sp>
      <p:sp>
        <p:nvSpPr>
          <p:cNvPr id="2" name="Rectangle 1"/>
          <p:cNvSpPr/>
          <p:nvPr/>
        </p:nvSpPr>
        <p:spPr>
          <a:xfrm>
            <a:off x="6477000" y="1817444"/>
            <a:ext cx="2430602" cy="369332"/>
          </a:xfrm>
          <a:prstGeom prst="rect">
            <a:avLst/>
          </a:prstGeom>
        </p:spPr>
        <p:txBody>
          <a:bodyPr wrap="none">
            <a:spAutoFit/>
          </a:bodyPr>
          <a:lstStyle/>
          <a:p>
            <a:r>
              <a:rPr lang="ro-RO" b="1" i="1" dirty="0" smtClean="0"/>
              <a:t>Pavilionul Vârful cu Dor</a:t>
            </a:r>
            <a:endParaRPr lang="ro-RO" b="1" dirty="0"/>
          </a:p>
        </p:txBody>
      </p:sp>
    </p:spTree>
    <p:extLst>
      <p:ext uri="{BB962C8B-B14F-4D97-AF65-F5344CB8AC3E}">
        <p14:creationId xmlns:p14="http://schemas.microsoft.com/office/powerpoint/2010/main" val="38114619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667</TotalTime>
  <Words>541</Words>
  <Application>Microsoft Office PowerPoint</Application>
  <PresentationFormat>On-screen Show (4:3)</PresentationFormat>
  <Paragraphs>78</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Hartile turistice ale T.C.R. Avântul turismului montan în România</vt:lpstr>
      <vt:lpstr>Turismul montan ca mijloc de recreere</vt:lpstr>
      <vt:lpstr>Formarea primelor asociatii turistice</vt:lpstr>
      <vt:lpstr>Dezvoltarea turismului montan</vt:lpstr>
      <vt:lpstr>Fondarea Turing-Clubul Romaniei Asociatie de turism si pentru protectia naturii</vt:lpstr>
      <vt:lpstr>PowerPoint Presentation</vt:lpstr>
      <vt:lpstr>Realizarile T.C.R.-ului</vt:lpstr>
      <vt:lpstr>Publicatiile T.C.R.</vt:lpstr>
      <vt:lpstr>Institutul cartografic “unirea” Brasov</vt:lpstr>
      <vt:lpstr> Lista hartilor publicate sub egida T.C.R. la Institutul cartogafic “Unirea” Brasov între anii 1930 – 1940: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concluzii</vt:lpstr>
      <vt:lpstr>Vă mulțumesc pentru atenție!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Bogdan</dc:creator>
  <cp:lastModifiedBy>Bogdan</cp:lastModifiedBy>
  <cp:revision>64</cp:revision>
  <dcterms:created xsi:type="dcterms:W3CDTF">2012-04-25T23:42:48Z</dcterms:created>
  <dcterms:modified xsi:type="dcterms:W3CDTF">2012-04-27T09:09:53Z</dcterms:modified>
</cp:coreProperties>
</file>