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8" r:id="rId3"/>
    <p:sldId id="282" r:id="rId4"/>
    <p:sldId id="260" r:id="rId5"/>
    <p:sldId id="259" r:id="rId6"/>
    <p:sldId id="261" r:id="rId7"/>
    <p:sldId id="265" r:id="rId8"/>
    <p:sldId id="266" r:id="rId9"/>
    <p:sldId id="267" r:id="rId10"/>
    <p:sldId id="293" r:id="rId11"/>
    <p:sldId id="268" r:id="rId12"/>
    <p:sldId id="269" r:id="rId13"/>
    <p:sldId id="270" r:id="rId14"/>
    <p:sldId id="290" r:id="rId15"/>
    <p:sldId id="292" r:id="rId16"/>
    <p:sldId id="291" r:id="rId17"/>
    <p:sldId id="271" r:id="rId18"/>
    <p:sldId id="294" r:id="rId19"/>
    <p:sldId id="272" r:id="rId20"/>
    <p:sldId id="295" r:id="rId21"/>
    <p:sldId id="273" r:id="rId22"/>
    <p:sldId id="297" r:id="rId23"/>
    <p:sldId id="274" r:id="rId24"/>
    <p:sldId id="275" r:id="rId25"/>
    <p:sldId id="276" r:id="rId26"/>
    <p:sldId id="288" r:id="rId27"/>
    <p:sldId id="296" r:id="rId28"/>
    <p:sldId id="289" r:id="rId29"/>
    <p:sldId id="277" r:id="rId30"/>
    <p:sldId id="278" r:id="rId31"/>
    <p:sldId id="279" r:id="rId32"/>
    <p:sldId id="280" r:id="rId33"/>
    <p:sldId id="281" r:id="rId34"/>
    <p:sldId id="283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1" autoAdjust="0"/>
    <p:restoredTop sz="94620" autoAdjust="0"/>
  </p:normalViewPr>
  <p:slideViewPr>
    <p:cSldViewPr>
      <p:cViewPr varScale="1">
        <p:scale>
          <a:sx n="108" d="100"/>
          <a:sy n="108" d="100"/>
        </p:scale>
        <p:origin x="-10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DA4DE-502B-4711-8125-2996D023DAD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C0C0F-49A0-48F4-BB01-784E3BCD3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091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Denumiri romanesti. Antroponime pentru grinduri care nu se mai regăsesc</a:t>
            </a:r>
            <a:r>
              <a:rPr lang="ro-RO" baseline="0" dirty="0" smtClean="0"/>
              <a:t> pe hărţile ulterioare.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C0C0F-49A0-48F4-BB01-784E3BCD30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352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EC0C0F-49A0-48F4-BB01-784E3BCD30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51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9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ED4A11A-EDD9-44EB-8B91-644B221ECB9C}" type="datetimeFigureOut">
              <a:rPr lang="en-US" smtClean="0"/>
              <a:t>4/25/2012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1249CDE-1BAF-447C-857F-1C5B25DF69EA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G:\ARTICOLE FANE\2012\Geo_Spatial_Cluj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558" y="1219200"/>
            <a:ext cx="6110654" cy="416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3485" y="405843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bg1"/>
                </a:solidFill>
                <a:latin typeface="Harrington" pitchFamily="82" charset="0"/>
              </a:rPr>
              <a:t>Toponimie</a:t>
            </a:r>
            <a:r>
              <a:rPr lang="en-US" sz="2400" b="1" dirty="0" smtClean="0">
                <a:solidFill>
                  <a:schemeClr val="bg1"/>
                </a:solidFill>
                <a:latin typeface="Harrington" pitchFamily="82" charset="0"/>
              </a:rPr>
              <a:t> deltaic</a:t>
            </a:r>
            <a:r>
              <a:rPr lang="ro-RO" sz="2400" b="1" dirty="0">
                <a:solidFill>
                  <a:schemeClr val="bg1"/>
                </a:solidFill>
                <a:latin typeface="Harrington" pitchFamily="82" charset="0"/>
              </a:rPr>
              <a:t>a</a:t>
            </a:r>
            <a:r>
              <a:rPr lang="ro-RO" sz="2400" b="1" dirty="0" smtClean="0">
                <a:solidFill>
                  <a:schemeClr val="bg1"/>
                </a:solidFill>
                <a:latin typeface="Harrington" pitchFamily="82" charset="0"/>
              </a:rPr>
              <a:t>: studiu de cartografie comparata</a:t>
            </a:r>
            <a:endParaRPr lang="en-U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5326" y="5612396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  <a:latin typeface="Harrington" pitchFamily="82" charset="0"/>
              </a:rPr>
              <a:t>Ştefan Constantinescu</a:t>
            </a:r>
            <a:endParaRPr lang="en-US" dirty="0">
              <a:solidFill>
                <a:schemeClr val="bg1"/>
              </a:solidFill>
              <a:latin typeface="Harrington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8234" y="6263054"/>
            <a:ext cx="57325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00" dirty="0" smtClean="0">
                <a:solidFill>
                  <a:schemeClr val="bg1"/>
                </a:solidFill>
                <a:latin typeface="Harrington" pitchFamily="82" charset="0"/>
              </a:rPr>
              <a:t>Universitatea din Bucureşti                                   Facultatea de Geografie</a:t>
            </a:r>
            <a:endParaRPr lang="en-US" sz="14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88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869" y="521494"/>
            <a:ext cx="70866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i="1" dirty="0">
                <a:solidFill>
                  <a:schemeClr val="bg1"/>
                </a:solidFill>
              </a:rPr>
              <a:t>Bătrânul când vorbea de la nivelul mării vorbea altfel ca acasă</a:t>
            </a:r>
            <a:r>
              <a:rPr lang="ro-RO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endParaRPr lang="ro-RO" sz="1000" dirty="0" smtClean="0">
              <a:solidFill>
                <a:schemeClr val="bg1"/>
              </a:solidFill>
            </a:endParaRPr>
          </a:p>
          <a:p>
            <a:pPr algn="ctr"/>
            <a:r>
              <a:rPr lang="ro-RO" sz="1000" dirty="0" smtClean="0">
                <a:solidFill>
                  <a:schemeClr val="bg1"/>
                </a:solidFill>
              </a:rPr>
              <a:t>Jora </a:t>
            </a:r>
            <a:r>
              <a:rPr lang="ro-RO" sz="1000" dirty="0">
                <a:solidFill>
                  <a:schemeClr val="bg1"/>
                </a:solidFill>
              </a:rPr>
              <a:t>Alexe povestind despre bunicul său, pescar din Sf. </a:t>
            </a:r>
            <a:r>
              <a:rPr lang="ro-RO" sz="1000" dirty="0" smtClean="0">
                <a:solidFill>
                  <a:schemeClr val="bg1"/>
                </a:solidFill>
              </a:rPr>
              <a:t>Gheorghe</a:t>
            </a:r>
            <a:r>
              <a:rPr lang="ro-RO" sz="1000" dirty="0">
                <a:solidFill>
                  <a:schemeClr val="bg1"/>
                </a:solidFill>
              </a:rPr>
              <a:t>.</a:t>
            </a:r>
            <a:endParaRPr lang="en-US" sz="1000" dirty="0">
              <a:solidFill>
                <a:schemeClr val="bg1"/>
              </a:solidFill>
            </a:endParaRPr>
          </a:p>
          <a:p>
            <a:r>
              <a:rPr lang="ro-RO" dirty="0">
                <a:solidFill>
                  <a:schemeClr val="bg1"/>
                </a:solidFill>
              </a:rPr>
              <a:t> 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pic>
        <p:nvPicPr>
          <p:cNvPr id="1027" name="Picture 3" descr="G:\ARTICOLE FANE\2012\Geo_Spatial_Cluj\jor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031" y="1643677"/>
            <a:ext cx="5926138" cy="429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28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457200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solidFill>
                  <a:schemeClr val="bg1"/>
                </a:solidFill>
              </a:rPr>
              <a:t>Bibliografie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1219200"/>
            <a:ext cx="4724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200" dirty="0">
                <a:solidFill>
                  <a:schemeClr val="bg1"/>
                </a:solidFill>
              </a:rPr>
              <a:t>Antipa, G. (1921). </a:t>
            </a:r>
            <a:r>
              <a:rPr lang="ro-RO" sz="1200" i="1" dirty="0">
                <a:solidFill>
                  <a:schemeClr val="bg1"/>
                </a:solidFill>
              </a:rPr>
              <a:t>Dunărea şi problemele ei ştiinţifice, economice şi politice.</a:t>
            </a:r>
            <a:r>
              <a:rPr lang="ro-RO" sz="1200" dirty="0">
                <a:solidFill>
                  <a:schemeClr val="bg1"/>
                </a:solidFill>
              </a:rPr>
              <a:t> (“. R. Suru”,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Bartos, E. Z., Rus, I., Constantinescu, Ș., Crăciunescu, V., &amp; Ovejanu, I. (2007). Románia topográfiai térképei Lambert–Cholesky-vetületben (1916–1959). </a:t>
            </a:r>
            <a:r>
              <a:rPr lang="ro-RO" sz="1200" i="1" dirty="0">
                <a:solidFill>
                  <a:schemeClr val="bg1"/>
                </a:solidFill>
              </a:rPr>
              <a:t>Geodezia Es Kartografia</a:t>
            </a:r>
            <a:r>
              <a:rPr lang="ro-RO" sz="1200" dirty="0">
                <a:solidFill>
                  <a:schemeClr val="bg1"/>
                </a:solidFill>
              </a:rPr>
              <a:t> </a:t>
            </a:r>
            <a:r>
              <a:rPr lang="ro-RO" sz="1200" i="1" dirty="0">
                <a:solidFill>
                  <a:schemeClr val="bg1"/>
                </a:solidFill>
              </a:rPr>
              <a:t>, 59(6):</a:t>
            </a:r>
            <a:r>
              <a:rPr lang="ro-RO" sz="1200" dirty="0">
                <a:solidFill>
                  <a:schemeClr val="bg1"/>
                </a:solidFill>
              </a:rPr>
              <a:t>, 39-43.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Bulgăr, G., &amp; Constantinescu-Dobridor, G. (2002). </a:t>
            </a:r>
            <a:r>
              <a:rPr lang="ro-RO" sz="1200" i="1" dirty="0">
                <a:solidFill>
                  <a:schemeClr val="bg1"/>
                </a:solidFill>
              </a:rPr>
              <a:t>Dicționar de arhaisme și regionalisme.</a:t>
            </a:r>
            <a:r>
              <a:rPr lang="ro-RO" sz="1200" dirty="0">
                <a:solidFill>
                  <a:schemeClr val="bg1"/>
                </a:solidFill>
              </a:rPr>
              <a:t> (S. Vizual,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Ciorănescu, A. (1958-1966). </a:t>
            </a:r>
            <a:r>
              <a:rPr lang="ro-RO" sz="1200" i="1" dirty="0">
                <a:solidFill>
                  <a:schemeClr val="bg1"/>
                </a:solidFill>
              </a:rPr>
              <a:t>Dicționarul etimologic român.</a:t>
            </a:r>
            <a:r>
              <a:rPr lang="ro-RO" sz="1200" dirty="0">
                <a:solidFill>
                  <a:schemeClr val="bg1"/>
                </a:solidFill>
              </a:rPr>
              <a:t> Tenerife: Universidad de la Laguna.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Conea, I. (1969). Toponimia și cercetarea toponimică în cadrul geografiei. In SSG (Ed.), </a:t>
            </a:r>
            <a:r>
              <a:rPr lang="ro-RO" sz="1200" i="1" dirty="0">
                <a:solidFill>
                  <a:schemeClr val="bg1"/>
                </a:solidFill>
              </a:rPr>
              <a:t>Îndrumător de cercetări geografice. Cercetări economico-geografice</a:t>
            </a:r>
            <a:r>
              <a:rPr lang="ro-RO" sz="1200" dirty="0">
                <a:solidFill>
                  <a:schemeClr val="bg1"/>
                </a:solidFill>
              </a:rPr>
              <a:t> (pp. 243-257).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Crăsescu, V. (1893). </a:t>
            </a:r>
            <a:r>
              <a:rPr lang="ro-RO" sz="1200" i="1" dirty="0">
                <a:solidFill>
                  <a:schemeClr val="bg1"/>
                </a:solidFill>
              </a:rPr>
              <a:t>Scițe și nuvele.</a:t>
            </a:r>
            <a:r>
              <a:rPr lang="ro-RO" sz="1200" dirty="0">
                <a:solidFill>
                  <a:schemeClr val="bg1"/>
                </a:solidFill>
              </a:rPr>
              <a:t> (H. Steinberg, Ed.) Bucuresci.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Dănescu, G. (1896). </a:t>
            </a:r>
            <a:r>
              <a:rPr lang="ro-RO" sz="1200" i="1" dirty="0">
                <a:solidFill>
                  <a:schemeClr val="bg1"/>
                </a:solidFill>
              </a:rPr>
              <a:t>Dictionarul geografic, statistic si istoric al judetului Tulcea.</a:t>
            </a:r>
            <a:r>
              <a:rPr lang="ro-RO" sz="1200" dirty="0">
                <a:solidFill>
                  <a:schemeClr val="bg1"/>
                </a:solidFill>
              </a:rPr>
              <a:t> (I. Socecu, Ed.) Bucuresci.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DER. (1998). </a:t>
            </a:r>
            <a:r>
              <a:rPr lang="ro-RO" sz="1200" i="1" dirty="0">
                <a:solidFill>
                  <a:schemeClr val="bg1"/>
                </a:solidFill>
              </a:rPr>
              <a:t>Dicționarul explicativ al limbii române.</a:t>
            </a:r>
            <a:r>
              <a:rPr lang="ro-RO" sz="1200" dirty="0">
                <a:solidFill>
                  <a:schemeClr val="bg1"/>
                </a:solidFill>
              </a:rPr>
              <a:t> (U. Enciclopedic, Ed.) București: Academia Română, Institutul de Lingvistică „Iorgu Iordan”.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Dragu, G. (1973). </a:t>
            </a:r>
            <a:r>
              <a:rPr lang="ro-RO" sz="1200" i="1" dirty="0">
                <a:solidFill>
                  <a:schemeClr val="bg1"/>
                </a:solidFill>
              </a:rPr>
              <a:t>Toponimie geografică.</a:t>
            </a:r>
            <a:r>
              <a:rPr lang="ro-RO" sz="1200" dirty="0">
                <a:solidFill>
                  <a:schemeClr val="bg1"/>
                </a:solidFill>
              </a:rPr>
              <a:t> (CMUB,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Giurescu, C. C. (1957). </a:t>
            </a:r>
            <a:r>
              <a:rPr lang="ro-RO" sz="1200" i="1" dirty="0">
                <a:solidFill>
                  <a:schemeClr val="bg1"/>
                </a:solidFill>
              </a:rPr>
              <a:t>Principatele române la începutul secolului XIX.</a:t>
            </a:r>
            <a:r>
              <a:rPr lang="ro-RO" sz="1200" dirty="0">
                <a:solidFill>
                  <a:schemeClr val="bg1"/>
                </a:solidFill>
              </a:rPr>
              <a:t> (Științifică,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Iordan, I. (1963). </a:t>
            </a:r>
            <a:r>
              <a:rPr lang="ro-RO" sz="1200" i="1" dirty="0">
                <a:solidFill>
                  <a:schemeClr val="bg1"/>
                </a:solidFill>
              </a:rPr>
              <a:t>Toponimia românească.</a:t>
            </a:r>
            <a:r>
              <a:rPr lang="ro-RO" sz="1200" dirty="0">
                <a:solidFill>
                  <a:schemeClr val="bg1"/>
                </a:solidFill>
              </a:rPr>
              <a:t> (Academiei,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Nicolae, I., &amp; Suditu, B. (2008). </a:t>
            </a:r>
            <a:r>
              <a:rPr lang="ro-RO" sz="1200" i="1" dirty="0">
                <a:solidFill>
                  <a:schemeClr val="bg1"/>
                </a:solidFill>
              </a:rPr>
              <a:t>Toponimie românească și internațională.</a:t>
            </a:r>
            <a:r>
              <a:rPr lang="ro-RO" sz="1200" dirty="0">
                <a:solidFill>
                  <a:schemeClr val="bg1"/>
                </a:solidFill>
              </a:rPr>
              <a:t> (Meronia,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Șandru, D. (1946). </a:t>
            </a:r>
            <a:r>
              <a:rPr lang="ro-RO" sz="1200" i="1" dirty="0">
                <a:solidFill>
                  <a:schemeClr val="bg1"/>
                </a:solidFill>
              </a:rPr>
              <a:t>Mocanii în Dobrogea.</a:t>
            </a:r>
            <a:r>
              <a:rPr lang="ro-RO" sz="1200" dirty="0">
                <a:solidFill>
                  <a:schemeClr val="bg1"/>
                </a:solidFill>
              </a:rPr>
              <a:t> (Cugetarea, Ed.) București.</a:t>
            </a:r>
            <a:endParaRPr lang="en-US" sz="1200" dirty="0">
              <a:solidFill>
                <a:schemeClr val="bg1"/>
              </a:solidFill>
            </a:endParaRPr>
          </a:p>
          <a:p>
            <a:pPr algn="just"/>
            <a:r>
              <a:rPr lang="ro-RO" sz="1200" dirty="0">
                <a:solidFill>
                  <a:schemeClr val="bg1"/>
                </a:solidFill>
              </a:rPr>
              <a:t>Vespremeanu, E. (2002). </a:t>
            </a:r>
            <a:r>
              <a:rPr lang="ro-RO" sz="1200" i="1" dirty="0">
                <a:solidFill>
                  <a:schemeClr val="bg1"/>
                </a:solidFill>
              </a:rPr>
              <a:t>Delta Dunării. Ghid scurt.</a:t>
            </a:r>
            <a:r>
              <a:rPr lang="ro-RO" sz="1200" dirty="0">
                <a:solidFill>
                  <a:schemeClr val="bg1"/>
                </a:solidFill>
              </a:rPr>
              <a:t> București.</a:t>
            </a:r>
            <a:endParaRPr lang="en-US" sz="1200" dirty="0">
              <a:solidFill>
                <a:schemeClr val="bg1"/>
              </a:solidFill>
            </a:endParaRPr>
          </a:p>
          <a:p>
            <a:r>
              <a:rPr lang="ro-RO" sz="1200" dirty="0">
                <a:solidFill>
                  <a:schemeClr val="bg1"/>
                </a:solidFill>
              </a:rPr>
              <a:t> </a:t>
            </a:r>
            <a:endParaRPr lang="en-US" sz="1200" dirty="0">
              <a:solidFill>
                <a:schemeClr val="bg1"/>
              </a:solidFill>
            </a:endParaRPr>
          </a:p>
          <a:p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23554" name="Picture 2" descr="G:\ARTICOLE FANE\2012\Geo_Spatial_Cluj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295400"/>
            <a:ext cx="4128313" cy="559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ARTICOLE FANE\2012\Geo_Spatial_Cluj\PT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47" y="1524000"/>
            <a:ext cx="4190999" cy="179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ARTICOLE FANE\2012\Geo_Spatial_Cluj\PT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3657600"/>
            <a:ext cx="4190999" cy="284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ARTICOLE FANE\2012\Geo_Spatial_Cluj\VD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526" y="3978088"/>
            <a:ext cx="4414425" cy="212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ARTICOLE FANE\2012\Geo_Spatial_Cluj\VD_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727" y="1515209"/>
            <a:ext cx="4462224" cy="179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95400" y="381000"/>
            <a:ext cx="59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A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L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E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G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E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R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E</a:t>
            </a:r>
            <a:r>
              <a:rPr lang="ro-RO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A</a:t>
            </a:r>
            <a:r>
              <a:rPr lang="ro-RO" b="1" dirty="0" smtClean="0">
                <a:solidFill>
                  <a:schemeClr val="bg1"/>
                </a:solidFill>
              </a:rPr>
              <a:t>   </a:t>
            </a:r>
            <a:r>
              <a:rPr lang="en-US" b="1" dirty="0" smtClean="0">
                <a:solidFill>
                  <a:schemeClr val="bg1"/>
                </a:solidFill>
              </a:rPr>
              <a:t> H</a:t>
            </a:r>
            <a:r>
              <a:rPr lang="ro-RO" b="1" dirty="0" smtClean="0">
                <a:solidFill>
                  <a:schemeClr val="bg1"/>
                </a:solidFill>
              </a:rPr>
              <a:t> Ă R Ţ I L O 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247" y="1002295"/>
            <a:ext cx="416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 smtClean="0">
                <a:solidFill>
                  <a:schemeClr val="bg1"/>
                </a:solidFill>
              </a:rPr>
              <a:t>Planurile de Tragere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67727" y="993503"/>
            <a:ext cx="4095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 smtClean="0">
                <a:solidFill>
                  <a:schemeClr val="bg1"/>
                </a:solidFill>
              </a:rPr>
              <a:t>Harta Vidraşcu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64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ARTICOLE FANE\2012\Geo_Spatial_Cluj\VD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317750"/>
            <a:ext cx="4495800" cy="421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ARTICOLE FANE\2012\Geo_Spatial_Cluj\pelicani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1" y="-5311"/>
            <a:ext cx="2819400" cy="686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0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G:\ARTICOLE FANE\2012\Geo_Spatial_Cluj\VD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2931"/>
            <a:ext cx="3849149" cy="689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G:\ARTICOLE FANE\2012\Geo_Spatial_Cluj\du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325" y="3657600"/>
            <a:ext cx="504874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G:\ARTICOLE FANE\2012\Geo_Spatial_Cluj\VD_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706" y="76200"/>
            <a:ext cx="5034359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33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ARTICOLE FANE\2012\Geo_Spatial_Cluj\VD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254" y="-110832"/>
            <a:ext cx="9279254" cy="708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88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G:\ARTICOLE FANE\2012\Geo_Spatial_Cluj\VD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-1"/>
            <a:ext cx="8077200" cy="694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93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G:\ARTICOLE FANE\2012\Geo_Spatial_Cluj\VD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6" y="29309"/>
            <a:ext cx="4801430" cy="286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ARTICOLE FANE\2012\Geo_Spatial_Cluj\VD_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521661"/>
            <a:ext cx="6153150" cy="333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62" y="4114800"/>
            <a:ext cx="1926792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480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stefan\Desktop\comparati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" y="-19253"/>
            <a:ext cx="4797669" cy="684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76800" y="304800"/>
            <a:ext cx="411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1306 </a:t>
            </a:r>
            <a:r>
              <a:rPr lang="en-US" sz="1600" dirty="0" err="1" smtClean="0">
                <a:solidFill>
                  <a:schemeClr val="bg1"/>
                </a:solidFill>
              </a:rPr>
              <a:t>cuvinte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unice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dintre</a:t>
            </a:r>
            <a:r>
              <a:rPr lang="en-US" sz="1600" dirty="0" smtClean="0">
                <a:solidFill>
                  <a:schemeClr val="bg1"/>
                </a:solidFill>
              </a:rPr>
              <a:t> care:</a:t>
            </a:r>
          </a:p>
          <a:p>
            <a:endParaRPr lang="en-US" sz="1600" dirty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rgbClr val="00B050"/>
                </a:solidFill>
              </a:rPr>
              <a:t>629</a:t>
            </a:r>
            <a:r>
              <a:rPr lang="en-US" sz="1600" dirty="0" smtClean="0">
                <a:solidFill>
                  <a:schemeClr val="bg1"/>
                </a:solidFill>
              </a:rPr>
              <a:t> p</a:t>
            </a:r>
            <a:r>
              <a:rPr lang="ro-RO" sz="1600" dirty="0" smtClean="0">
                <a:solidFill>
                  <a:schemeClr val="bg1"/>
                </a:solidFill>
              </a:rPr>
              <a:t>ână în </a:t>
            </a:r>
            <a:r>
              <a:rPr lang="ro-RO" sz="1600" dirty="0" smtClean="0">
                <a:solidFill>
                  <a:srgbClr val="00B050"/>
                </a:solidFill>
              </a:rPr>
              <a:t>1911</a:t>
            </a:r>
          </a:p>
          <a:p>
            <a:r>
              <a:rPr lang="ro-RO" sz="1600" dirty="0" smtClean="0">
                <a:solidFill>
                  <a:srgbClr val="0070C0"/>
                </a:solidFill>
              </a:rPr>
              <a:t>677</a:t>
            </a:r>
            <a:r>
              <a:rPr lang="ro-RO" sz="1600" dirty="0" smtClean="0">
                <a:solidFill>
                  <a:schemeClr val="bg1"/>
                </a:solidFill>
              </a:rPr>
              <a:t> din setul </a:t>
            </a:r>
            <a:r>
              <a:rPr lang="ro-RO" sz="1600" dirty="0" smtClean="0">
                <a:solidFill>
                  <a:srgbClr val="0070C0"/>
                </a:solidFill>
              </a:rPr>
              <a:t>1980</a:t>
            </a:r>
          </a:p>
          <a:p>
            <a:endParaRPr lang="ro-RO" sz="1600" dirty="0">
              <a:solidFill>
                <a:schemeClr val="bg1"/>
              </a:solidFill>
            </a:endParaRPr>
          </a:p>
          <a:p>
            <a:r>
              <a:rPr lang="ro-RO" sz="1600" dirty="0">
                <a:solidFill>
                  <a:schemeClr val="bg1"/>
                </a:solidFill>
              </a:rPr>
              <a:t>Deorece hărţile nu acopereau în întregime delta secundară a Chiliei și teritoriul aflat la vest de Tulcea, am eliminat aceste unităţi din analiză.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028" name="Picture 4" descr="G:\ARTICOLE FANE\2012\Geo_Spatial_Cluj\mas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428483"/>
            <a:ext cx="4343400" cy="342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44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81000"/>
            <a:ext cx="8077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S-a optat pentru ierarhizarea propusă de Ion Conea (1969), care împarte toponimele în: </a:t>
            </a:r>
            <a:endParaRPr lang="ro-RO" sz="1600" dirty="0" smtClean="0">
              <a:solidFill>
                <a:schemeClr val="bg1"/>
              </a:solidFill>
            </a:endParaRPr>
          </a:p>
          <a:p>
            <a:endParaRPr lang="ro-RO" sz="1600" dirty="0">
              <a:solidFill>
                <a:schemeClr val="bg1"/>
              </a:solidFill>
            </a:endParaRPr>
          </a:p>
          <a:p>
            <a:r>
              <a:rPr lang="ro-RO" sz="1600" dirty="0">
                <a:solidFill>
                  <a:schemeClr val="bg1"/>
                </a:solidFill>
              </a:rPr>
              <a:t>-</a:t>
            </a:r>
            <a:r>
              <a:rPr lang="ro-RO" sz="1600" dirty="0" smtClean="0">
                <a:solidFill>
                  <a:schemeClr val="bg1"/>
                </a:solidFill>
              </a:rPr>
              <a:t>oronime </a:t>
            </a:r>
            <a:r>
              <a:rPr lang="ro-RO" sz="1600" dirty="0">
                <a:solidFill>
                  <a:schemeClr val="bg1"/>
                </a:solidFill>
              </a:rPr>
              <a:t>(numele care desemnează formele de </a:t>
            </a:r>
            <a:r>
              <a:rPr lang="ro-RO" sz="1600" dirty="0" smtClean="0">
                <a:solidFill>
                  <a:schemeClr val="bg1"/>
                </a:solidFill>
              </a:rPr>
              <a:t>relief)</a:t>
            </a:r>
          </a:p>
          <a:p>
            <a:r>
              <a:rPr lang="ro-RO" sz="1600" dirty="0" smtClean="0">
                <a:solidFill>
                  <a:schemeClr val="bg1"/>
                </a:solidFill>
              </a:rPr>
              <a:t>-hidronime </a:t>
            </a:r>
            <a:r>
              <a:rPr lang="ro-RO" sz="1600" dirty="0">
                <a:solidFill>
                  <a:schemeClr val="bg1"/>
                </a:solidFill>
              </a:rPr>
              <a:t>(nume de pâraie, râuri, lacuri, fluvii</a:t>
            </a:r>
            <a:r>
              <a:rPr lang="ro-RO" sz="1600" dirty="0" smtClean="0">
                <a:solidFill>
                  <a:schemeClr val="bg1"/>
                </a:solidFill>
              </a:rPr>
              <a:t>),</a:t>
            </a:r>
          </a:p>
          <a:p>
            <a:r>
              <a:rPr lang="ro-RO" sz="1600" dirty="0" smtClean="0">
                <a:solidFill>
                  <a:schemeClr val="bg1"/>
                </a:solidFill>
              </a:rPr>
              <a:t>-oiconime </a:t>
            </a:r>
            <a:r>
              <a:rPr lang="ro-RO" sz="1600" dirty="0">
                <a:solidFill>
                  <a:schemeClr val="bg1"/>
                </a:solidFill>
              </a:rPr>
              <a:t>(numele de așezări</a:t>
            </a:r>
            <a:r>
              <a:rPr lang="ro-RO" sz="1600" dirty="0" smtClean="0">
                <a:solidFill>
                  <a:schemeClr val="bg1"/>
                </a:solidFill>
              </a:rPr>
              <a:t>) </a:t>
            </a:r>
          </a:p>
          <a:p>
            <a:r>
              <a:rPr lang="ro-RO" sz="1600" dirty="0">
                <a:solidFill>
                  <a:schemeClr val="bg1"/>
                </a:solidFill>
              </a:rPr>
              <a:t>-</a:t>
            </a:r>
            <a:r>
              <a:rPr lang="ro-RO" sz="1600" dirty="0" smtClean="0">
                <a:solidFill>
                  <a:schemeClr val="bg1"/>
                </a:solidFill>
              </a:rPr>
              <a:t>hileonime </a:t>
            </a:r>
            <a:r>
              <a:rPr lang="ro-RO" sz="1600" dirty="0">
                <a:solidFill>
                  <a:schemeClr val="bg1"/>
                </a:solidFill>
              </a:rPr>
              <a:t>(nume de păduri</a:t>
            </a:r>
            <a:r>
              <a:rPr lang="ro-RO" sz="1600" dirty="0" smtClean="0">
                <a:solidFill>
                  <a:schemeClr val="bg1"/>
                </a:solidFill>
              </a:rPr>
              <a:t>)</a:t>
            </a:r>
          </a:p>
          <a:p>
            <a:r>
              <a:rPr lang="ro-RO" sz="1600" dirty="0">
                <a:solidFill>
                  <a:schemeClr val="bg1"/>
                </a:solidFill>
              </a:rPr>
              <a:t>-</a:t>
            </a:r>
            <a:r>
              <a:rPr lang="ro-RO" sz="1600" dirty="0" smtClean="0">
                <a:solidFill>
                  <a:schemeClr val="bg1"/>
                </a:solidFill>
              </a:rPr>
              <a:t>odonime </a:t>
            </a:r>
            <a:r>
              <a:rPr lang="ro-RO" sz="1600" dirty="0">
                <a:solidFill>
                  <a:schemeClr val="bg1"/>
                </a:solidFill>
              </a:rPr>
              <a:t>(nume de drumuri</a:t>
            </a:r>
            <a:r>
              <a:rPr lang="ro-RO" sz="1600" dirty="0" smtClean="0">
                <a:solidFill>
                  <a:schemeClr val="bg1"/>
                </a:solidFill>
              </a:rPr>
              <a:t>)</a:t>
            </a:r>
          </a:p>
          <a:p>
            <a:endParaRPr lang="ro-RO" sz="1600" dirty="0">
              <a:solidFill>
                <a:schemeClr val="bg1"/>
              </a:solidFill>
            </a:endParaRPr>
          </a:p>
          <a:p>
            <a:r>
              <a:rPr lang="ro-RO" sz="1600" dirty="0" smtClean="0">
                <a:solidFill>
                  <a:schemeClr val="bg1"/>
                </a:solidFill>
              </a:rPr>
              <a:t>Din </a:t>
            </a:r>
            <a:r>
              <a:rPr lang="ro-RO" sz="1600" dirty="0">
                <a:solidFill>
                  <a:schemeClr val="bg1"/>
                </a:solidFill>
              </a:rPr>
              <a:t>clasificarea lui Gh. Dragu (1973) am ales </a:t>
            </a:r>
            <a:r>
              <a:rPr lang="ro-RO" sz="1600" dirty="0" smtClean="0">
                <a:solidFill>
                  <a:schemeClr val="bg1"/>
                </a:solidFill>
              </a:rPr>
              <a:t>categoriile:</a:t>
            </a:r>
          </a:p>
          <a:p>
            <a:endParaRPr lang="ro-RO" sz="1600" dirty="0" smtClean="0">
              <a:solidFill>
                <a:schemeClr val="bg1"/>
              </a:solidFill>
            </a:endParaRPr>
          </a:p>
          <a:p>
            <a:r>
              <a:rPr lang="ro-RO" sz="1600" dirty="0" smtClean="0">
                <a:solidFill>
                  <a:schemeClr val="bg1"/>
                </a:solidFill>
              </a:rPr>
              <a:t>-fitonime </a:t>
            </a:r>
            <a:r>
              <a:rPr lang="ro-RO" sz="1600" dirty="0">
                <a:solidFill>
                  <a:schemeClr val="bg1"/>
                </a:solidFill>
              </a:rPr>
              <a:t>(nume de plante) și </a:t>
            </a:r>
            <a:endParaRPr lang="ro-RO" sz="1600" dirty="0" smtClean="0">
              <a:solidFill>
                <a:schemeClr val="bg1"/>
              </a:solidFill>
            </a:endParaRPr>
          </a:p>
          <a:p>
            <a:r>
              <a:rPr lang="ro-RO" sz="1600" dirty="0">
                <a:solidFill>
                  <a:schemeClr val="bg1"/>
                </a:solidFill>
              </a:rPr>
              <a:t>-</a:t>
            </a:r>
            <a:r>
              <a:rPr lang="ro-RO" sz="1600" dirty="0" smtClean="0">
                <a:solidFill>
                  <a:schemeClr val="bg1"/>
                </a:solidFill>
              </a:rPr>
              <a:t>zoonime </a:t>
            </a:r>
            <a:r>
              <a:rPr lang="ro-RO" sz="1600" dirty="0">
                <a:solidFill>
                  <a:schemeClr val="bg1"/>
                </a:solidFill>
              </a:rPr>
              <a:t>(nume de animale).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3584331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solidFill>
                  <a:schemeClr val="bg1"/>
                </a:solidFill>
              </a:rPr>
              <a:t>Toponimele deltaice sunt specifice:</a:t>
            </a:r>
          </a:p>
          <a:p>
            <a:endParaRPr lang="ro-RO" sz="1600" dirty="0" smtClean="0">
              <a:solidFill>
                <a:schemeClr val="bg1"/>
              </a:solidFill>
            </a:endParaRPr>
          </a:p>
          <a:p>
            <a:r>
              <a:rPr lang="ro-RO" sz="1600" dirty="0" smtClean="0">
                <a:solidFill>
                  <a:schemeClr val="bg1"/>
                </a:solidFill>
              </a:rPr>
              <a:t>-</a:t>
            </a:r>
            <a:r>
              <a:rPr lang="ro-RO" sz="1600" b="1" dirty="0" smtClean="0">
                <a:solidFill>
                  <a:schemeClr val="bg1"/>
                </a:solidFill>
              </a:rPr>
              <a:t>uscatului</a:t>
            </a:r>
            <a:r>
              <a:rPr lang="ro-RO" sz="1600" dirty="0" smtClean="0">
                <a:solidFill>
                  <a:schemeClr val="bg1"/>
                </a:solidFill>
              </a:rPr>
              <a:t> </a:t>
            </a:r>
            <a:r>
              <a:rPr lang="ro-RO" sz="1600" dirty="0">
                <a:solidFill>
                  <a:schemeClr val="bg1"/>
                </a:solidFill>
              </a:rPr>
              <a:t>(grinduri, câmpuri) </a:t>
            </a:r>
            <a:endParaRPr lang="en-US" sz="1600" dirty="0" smtClean="0">
              <a:solidFill>
                <a:schemeClr val="bg1"/>
              </a:solidFill>
            </a:endParaRPr>
          </a:p>
          <a:p>
            <a:endParaRPr lang="ro-RO" sz="1600" dirty="0" smtClean="0">
              <a:solidFill>
                <a:schemeClr val="bg1"/>
              </a:solidFill>
            </a:endParaRPr>
          </a:p>
          <a:p>
            <a:r>
              <a:rPr lang="ro-RO" sz="1600" dirty="0" smtClean="0">
                <a:solidFill>
                  <a:schemeClr val="bg1"/>
                </a:solidFill>
              </a:rPr>
              <a:t>- </a:t>
            </a:r>
            <a:r>
              <a:rPr lang="ro-RO" sz="1600" b="1" dirty="0" smtClean="0">
                <a:solidFill>
                  <a:schemeClr val="bg1"/>
                </a:solidFill>
              </a:rPr>
              <a:t>apelor</a:t>
            </a:r>
            <a:r>
              <a:rPr lang="ro-RO" sz="1600" dirty="0" smtClean="0">
                <a:solidFill>
                  <a:schemeClr val="bg1"/>
                </a:solidFill>
              </a:rPr>
              <a:t>, hidronime </a:t>
            </a:r>
            <a:r>
              <a:rPr lang="ro-RO" sz="1600" dirty="0">
                <a:solidFill>
                  <a:schemeClr val="bg1"/>
                </a:solidFill>
              </a:rPr>
              <a:t>(braţe, gîrle, canale, sahale, lacuri, japșe, zătoane).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3315" name="Picture 3" descr="G:\ARTICOLE FANE\2012\Geo_Spatial_Cluj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444" y="3480899"/>
            <a:ext cx="4577625" cy="338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15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ORIGINEA TOPONIMELOR DELTAICE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219200"/>
            <a:ext cx="38100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ro-RO" sz="1600" dirty="0" smtClean="0">
                <a:solidFill>
                  <a:schemeClr val="bg1"/>
                </a:solidFill>
              </a:rPr>
              <a:t>antroponime</a:t>
            </a:r>
          </a:p>
          <a:p>
            <a:pPr marL="342900" indent="-342900">
              <a:buAutoNum type="arabicParenR"/>
            </a:pPr>
            <a:endParaRPr lang="ro-RO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r>
              <a:rPr lang="ro-RO" sz="1600" dirty="0" smtClean="0">
                <a:solidFill>
                  <a:schemeClr val="bg1"/>
                </a:solidFill>
              </a:rPr>
              <a:t>descriu </a:t>
            </a:r>
            <a:r>
              <a:rPr lang="ro-RO" sz="1600" i="1" dirty="0">
                <a:solidFill>
                  <a:schemeClr val="bg1"/>
                </a:solidFill>
              </a:rPr>
              <a:t>forma</a:t>
            </a:r>
            <a:r>
              <a:rPr lang="ro-RO" sz="1600" dirty="0">
                <a:solidFill>
                  <a:schemeClr val="bg1"/>
                </a:solidFill>
              </a:rPr>
              <a:t> sau </a:t>
            </a:r>
            <a:r>
              <a:rPr lang="ro-RO" sz="1600" i="1" dirty="0">
                <a:solidFill>
                  <a:schemeClr val="bg1"/>
                </a:solidFill>
              </a:rPr>
              <a:t>funcţionalitatea</a:t>
            </a:r>
            <a:r>
              <a:rPr lang="ro-RO" sz="1600" dirty="0">
                <a:solidFill>
                  <a:schemeClr val="bg1"/>
                </a:solidFill>
              </a:rPr>
              <a:t> </a:t>
            </a:r>
            <a:r>
              <a:rPr lang="ro-RO" sz="1600" dirty="0" smtClean="0">
                <a:solidFill>
                  <a:schemeClr val="bg1"/>
                </a:solidFill>
              </a:rPr>
              <a:t>specifică</a:t>
            </a:r>
          </a:p>
          <a:p>
            <a:pPr marL="342900" indent="-342900">
              <a:buAutoNum type="arabicParenR"/>
            </a:pPr>
            <a:endParaRPr lang="ro-RO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r>
              <a:rPr lang="ro-RO" sz="1600" dirty="0" smtClean="0">
                <a:solidFill>
                  <a:schemeClr val="bg1"/>
                </a:solidFill>
              </a:rPr>
              <a:t> </a:t>
            </a:r>
            <a:r>
              <a:rPr lang="ro-RO" sz="1600" dirty="0">
                <a:solidFill>
                  <a:schemeClr val="bg1"/>
                </a:solidFill>
              </a:rPr>
              <a:t>fac trimitere directă la plante sau </a:t>
            </a:r>
            <a:r>
              <a:rPr lang="ro-RO" sz="1600" dirty="0" smtClean="0">
                <a:solidFill>
                  <a:schemeClr val="bg1"/>
                </a:solidFill>
              </a:rPr>
              <a:t>animale</a:t>
            </a:r>
          </a:p>
          <a:p>
            <a:pPr marL="342900" indent="-342900">
              <a:buAutoNum type="arabicParenR"/>
            </a:pPr>
            <a:endParaRPr lang="ro-RO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r>
              <a:rPr lang="ro-RO" sz="1600" dirty="0" smtClean="0">
                <a:solidFill>
                  <a:schemeClr val="bg1"/>
                </a:solidFill>
              </a:rPr>
              <a:t>pot </a:t>
            </a:r>
            <a:r>
              <a:rPr lang="ro-RO" sz="1600" dirty="0">
                <a:solidFill>
                  <a:schemeClr val="bg1"/>
                </a:solidFill>
              </a:rPr>
              <a:t>primi numere de identificare. </a:t>
            </a:r>
            <a:endParaRPr lang="ro-RO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endParaRPr lang="ro-RO" sz="1600" dirty="0" smtClean="0">
              <a:solidFill>
                <a:schemeClr val="bg1"/>
              </a:solidFill>
            </a:endParaRPr>
          </a:p>
          <a:p>
            <a:pPr marL="342900" indent="-342900">
              <a:buAutoNum type="arabicParenR"/>
            </a:pPr>
            <a:r>
              <a:rPr lang="ro-RO" sz="1600" dirty="0" smtClean="0">
                <a:solidFill>
                  <a:schemeClr val="bg1"/>
                </a:solidFill>
              </a:rPr>
              <a:t>O </a:t>
            </a:r>
            <a:r>
              <a:rPr lang="ro-RO" sz="1600" dirty="0">
                <a:solidFill>
                  <a:schemeClr val="bg1"/>
                </a:solidFill>
              </a:rPr>
              <a:t>categorie aparte o reprezintă </a:t>
            </a:r>
            <a:r>
              <a:rPr lang="ro-RO" sz="1600" dirty="0" smtClean="0">
                <a:solidFill>
                  <a:schemeClr val="bg1"/>
                </a:solidFill>
              </a:rPr>
              <a:t>talasonimele </a:t>
            </a:r>
            <a:r>
              <a:rPr lang="ro-RO" sz="1600" dirty="0">
                <a:solidFill>
                  <a:schemeClr val="bg1"/>
                </a:solidFill>
              </a:rPr>
              <a:t>(nume de golfuri, capuri și componente ale mărilor).</a:t>
            </a:r>
            <a:endParaRPr lang="en-US" sz="1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4579" name="Picture 3" descr="G:\ARTICOLE FANE\2012\Geo_Spatial_Cluj\pescar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5" y="3429000"/>
            <a:ext cx="4919666" cy="344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36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TOPONIME SPECIFICE USCATULUI. GRINDURI ŞI CÂMPURI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838200"/>
            <a:ext cx="8229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Din hărţile studiate s-a extras un număr de </a:t>
            </a:r>
            <a:r>
              <a:rPr lang="ro-RO" sz="1600" b="1" dirty="0" smtClean="0">
                <a:solidFill>
                  <a:schemeClr val="bg1"/>
                </a:solidFill>
              </a:rPr>
              <a:t>129 </a:t>
            </a:r>
            <a:r>
              <a:rPr lang="ro-RO" sz="1600" b="1" dirty="0">
                <a:solidFill>
                  <a:schemeClr val="bg1"/>
                </a:solidFill>
              </a:rPr>
              <a:t>cuvinte unice</a:t>
            </a:r>
            <a:r>
              <a:rPr lang="ro-RO" sz="1600" dirty="0">
                <a:solidFill>
                  <a:schemeClr val="bg1"/>
                </a:solidFill>
              </a:rPr>
              <a:t>, care au fost repartizate astfel: </a:t>
            </a:r>
            <a:r>
              <a:rPr lang="ro-RO" sz="1600" dirty="0" smtClean="0">
                <a:solidFill>
                  <a:srgbClr val="00B050"/>
                </a:solidFill>
              </a:rPr>
              <a:t>62</a:t>
            </a:r>
            <a:r>
              <a:rPr lang="ro-RO" sz="1600" dirty="0" smtClean="0">
                <a:solidFill>
                  <a:schemeClr val="bg1"/>
                </a:solidFill>
              </a:rPr>
              <a:t> </a:t>
            </a:r>
            <a:r>
              <a:rPr lang="ro-RO" sz="1600" dirty="0">
                <a:solidFill>
                  <a:schemeClr val="bg1"/>
                </a:solidFill>
              </a:rPr>
              <a:t>întâlnite până în </a:t>
            </a:r>
            <a:r>
              <a:rPr lang="ro-RO" sz="1600" dirty="0">
                <a:solidFill>
                  <a:srgbClr val="00B050"/>
                </a:solidFill>
              </a:rPr>
              <a:t>1911 </a:t>
            </a:r>
            <a:r>
              <a:rPr lang="ro-RO" sz="1600" dirty="0">
                <a:solidFill>
                  <a:schemeClr val="bg1"/>
                </a:solidFill>
              </a:rPr>
              <a:t>și </a:t>
            </a:r>
            <a:r>
              <a:rPr lang="ro-RO" sz="1600" dirty="0" smtClean="0">
                <a:solidFill>
                  <a:srgbClr val="0070C0"/>
                </a:solidFill>
              </a:rPr>
              <a:t>67</a:t>
            </a:r>
            <a:r>
              <a:rPr lang="ro-RO" sz="1600" dirty="0" smtClean="0">
                <a:solidFill>
                  <a:schemeClr val="bg1"/>
                </a:solidFill>
              </a:rPr>
              <a:t> </a:t>
            </a:r>
            <a:r>
              <a:rPr lang="ro-RO" sz="1600" dirty="0">
                <a:solidFill>
                  <a:schemeClr val="bg1"/>
                </a:solidFill>
              </a:rPr>
              <a:t>din setul </a:t>
            </a:r>
            <a:r>
              <a:rPr lang="ro-RO" sz="1600" dirty="0">
                <a:solidFill>
                  <a:srgbClr val="0070C0"/>
                </a:solidFill>
              </a:rPr>
              <a:t>1980</a:t>
            </a:r>
            <a:r>
              <a:rPr lang="ro-RO" sz="1600" dirty="0">
                <a:solidFill>
                  <a:schemeClr val="bg1"/>
                </a:solidFill>
              </a:rPr>
              <a:t>. </a:t>
            </a:r>
            <a:r>
              <a:rPr lang="ro-RO" sz="1600" dirty="0" smtClean="0">
                <a:solidFill>
                  <a:schemeClr val="bg1"/>
                </a:solidFill>
              </a:rPr>
              <a:t>Trebuie </a:t>
            </a:r>
            <a:r>
              <a:rPr lang="ro-RO" sz="1600" dirty="0">
                <a:solidFill>
                  <a:schemeClr val="bg1"/>
                </a:solidFill>
              </a:rPr>
              <a:t>făcută precizarea că ele surprind doar grindurile majore, multe denumiri absente pe hărţi se regăsesc  la nivelul microtoponimiei. </a:t>
            </a:r>
            <a:endParaRPr lang="en-US" sz="1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62" y="1752600"/>
            <a:ext cx="4544291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3400" y="3690984"/>
            <a:ext cx="77724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600" dirty="0">
                <a:solidFill>
                  <a:schemeClr val="bg1"/>
                </a:solidFill>
              </a:rPr>
              <a:t>Dintre acestea 20 au rămas neschimbate (6 antroponime, 8 de aspect, 3 fitonime și 1 denumire cu origine obscură) iar 12 s-au modificat (5 antroponime, 3 de aspect, 3 fitonime și 1 zoonim). Faţă de situaţia întâlnită la începutul secolului, se remarcă pierderea a 29 de toponime, acestea dispărând în 1980 din nomenclatura oficială. </a:t>
            </a:r>
            <a:endParaRPr lang="en-US" sz="16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pic>
        <p:nvPicPr>
          <p:cNvPr id="6147" name="Picture 3" descr="G:\ARTICOLE FANE\2012\Geo_Spatial_Cluj\GRI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794070"/>
            <a:ext cx="4800600" cy="1911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800600"/>
            <a:ext cx="2544380" cy="192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793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322"/>
            <a:ext cx="4841306" cy="3654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5867400"/>
            <a:ext cx="441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000" dirty="0">
                <a:solidFill>
                  <a:schemeClr val="bg1"/>
                </a:solidFill>
              </a:rPr>
              <a:t>Cartes du delta du Danube et plans comparatifs de l'embouchure et des sections fluviales du bras de </a:t>
            </a:r>
            <a:r>
              <a:rPr lang="fr-FR" sz="1000" dirty="0" err="1">
                <a:solidFill>
                  <a:schemeClr val="bg1"/>
                </a:solidFill>
              </a:rPr>
              <a:t>Soulina</a:t>
            </a:r>
            <a:r>
              <a:rPr lang="fr-FR" sz="1000" dirty="0">
                <a:solidFill>
                  <a:schemeClr val="bg1"/>
                </a:solidFill>
              </a:rPr>
              <a:t> indiquant les derniers travaux qui y ont été exécutés / par la Commission européenne. - Carte du Danube, Plate </a:t>
            </a:r>
            <a:r>
              <a:rPr lang="fr-FR" sz="1000" dirty="0" smtClean="0">
                <a:solidFill>
                  <a:schemeClr val="bg1"/>
                </a:solidFill>
              </a:rPr>
              <a:t>V</a:t>
            </a:r>
            <a:r>
              <a:rPr lang="ro-RO" sz="1000" dirty="0" smtClean="0">
                <a:solidFill>
                  <a:schemeClr val="bg1"/>
                </a:solidFill>
              </a:rPr>
              <a:t>.</a:t>
            </a:r>
            <a:endParaRPr lang="fr-FR" sz="1000" dirty="0">
              <a:solidFill>
                <a:schemeClr val="bg1"/>
              </a:solidFill>
            </a:endParaRPr>
          </a:p>
          <a:p>
            <a:endParaRPr lang="en-US" sz="1000" dirty="0"/>
          </a:p>
        </p:txBody>
      </p:sp>
      <p:pic>
        <p:nvPicPr>
          <p:cNvPr id="25604" name="Picture 4" descr="G:\ARTICOLE FANE\2012\Geo_Spatial_Cluj\luana_mont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912196"/>
            <a:ext cx="4352925" cy="294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1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ARTICOLE FANE\2012\Geo_Spatial_Cluj\erenciu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7585"/>
            <a:ext cx="9220266" cy="695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03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:\ARTICOLE FANE\2012\Geo_Spatial_Cluj\germa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81000"/>
            <a:ext cx="7388104" cy="595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92704" y="64770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Harta germană 1944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46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TOPONIME SPECIFICE APELOR.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54" y="1219200"/>
            <a:ext cx="5452262" cy="1170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359453" y="4234168"/>
            <a:ext cx="5257800" cy="1524000"/>
            <a:chOff x="228600" y="3276600"/>
            <a:chExt cx="5709765" cy="182880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3276600"/>
              <a:ext cx="5709765" cy="1828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2895600" y="3880338"/>
              <a:ext cx="838200" cy="31066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905000" y="3634154"/>
              <a:ext cx="914400" cy="24618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220" name="Picture 4" descr="G:\ARTICOLE FANE\2012\Geo_Spatial_Cluj\barc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516" y="2291618"/>
            <a:ext cx="3477884" cy="456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36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stefan\Desktop\DD2_19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419600" cy="691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stefan\Desktop\DD2_2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93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53962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solidFill>
                  <a:schemeClr val="bg1"/>
                </a:solidFill>
              </a:rPr>
              <a:t>1911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58200" y="6541377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solidFill>
                  <a:schemeClr val="bg1"/>
                </a:solidFill>
              </a:rPr>
              <a:t>2011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70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GÂRLE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762000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b="1" dirty="0">
                <a:solidFill>
                  <a:schemeClr val="bg1"/>
                </a:solidFill>
              </a:rPr>
              <a:t>Gârlele</a:t>
            </a:r>
            <a:r>
              <a:rPr lang="ro-RO" sz="1600" dirty="0">
                <a:solidFill>
                  <a:schemeClr val="bg1"/>
                </a:solidFill>
              </a:rPr>
              <a:t> sunt artere naturale de legătură dintre braţe și acvatoriile stagnante din interiorul </a:t>
            </a:r>
            <a:r>
              <a:rPr lang="ro-RO" sz="1600" dirty="0" smtClean="0">
                <a:solidFill>
                  <a:schemeClr val="bg1"/>
                </a:solidFill>
              </a:rPr>
              <a:t>deltei.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349705"/>
            <a:ext cx="4038600" cy="1863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G:\ARTICOLE FANE\2012\Geo_Spatial_Cluj\PRDIN_s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52800"/>
            <a:ext cx="5715000" cy="33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440" y="3352800"/>
            <a:ext cx="2295659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1447800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solidFill>
                  <a:srgbClr val="FF0000"/>
                </a:solidFill>
              </a:rPr>
              <a:t>90:  1911</a:t>
            </a:r>
          </a:p>
          <a:p>
            <a:r>
              <a:rPr lang="ro-RO" sz="1600" dirty="0" smtClean="0">
                <a:solidFill>
                  <a:srgbClr val="FF0000"/>
                </a:solidFill>
              </a:rPr>
              <a:t>64:  1980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85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81000"/>
            <a:ext cx="52578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Grigore Dănescu (1896) diferențiază următoarele tipuri de gârle specifice deltei: </a:t>
            </a:r>
            <a:endParaRPr lang="en-US" sz="1600" dirty="0" smtClean="0">
              <a:solidFill>
                <a:schemeClr val="bg1"/>
              </a:solidFill>
            </a:endParaRPr>
          </a:p>
          <a:p>
            <a:endParaRPr lang="en-US" sz="1600" dirty="0">
              <a:solidFill>
                <a:schemeClr val="bg1"/>
              </a:solidFill>
            </a:endParaRPr>
          </a:p>
          <a:p>
            <a:pPr lvl="0"/>
            <a:r>
              <a:rPr lang="ro-RO" sz="1600" dirty="0">
                <a:solidFill>
                  <a:schemeClr val="bg1"/>
                </a:solidFill>
              </a:rPr>
              <a:t>Periboină: </a:t>
            </a:r>
            <a:r>
              <a:rPr lang="ro-RO" sz="1600" i="1" dirty="0">
                <a:solidFill>
                  <a:schemeClr val="bg1"/>
                </a:solidFill>
              </a:rPr>
              <a:t>gârlă săpată artificialmente</a:t>
            </a:r>
            <a:r>
              <a:rPr lang="ro-RO" sz="1600" dirty="0" smtClean="0">
                <a:solidFill>
                  <a:schemeClr val="bg1"/>
                </a:solidFill>
              </a:rPr>
              <a:t>;</a:t>
            </a:r>
            <a:endParaRPr lang="en-US" sz="1600" dirty="0" smtClean="0">
              <a:solidFill>
                <a:schemeClr val="bg1"/>
              </a:solidFill>
            </a:endParaRPr>
          </a:p>
          <a:p>
            <a:pPr lvl="0"/>
            <a:endParaRPr lang="en-US" sz="1600" dirty="0">
              <a:solidFill>
                <a:schemeClr val="bg1"/>
              </a:solidFill>
            </a:endParaRPr>
          </a:p>
          <a:p>
            <a:pPr lvl="0"/>
            <a:r>
              <a:rPr lang="ro-RO" sz="1600" dirty="0">
                <a:solidFill>
                  <a:schemeClr val="bg1"/>
                </a:solidFill>
              </a:rPr>
              <a:t>Feric: </a:t>
            </a:r>
            <a:r>
              <a:rPr lang="ro-RO" sz="1600" i="1" dirty="0">
                <a:solidFill>
                  <a:schemeClr val="bg1"/>
                </a:solidFill>
              </a:rPr>
              <a:t>gârla secundară ce leagă două periboine</a:t>
            </a:r>
            <a:r>
              <a:rPr lang="ro-RO" sz="1600" dirty="0" smtClean="0">
                <a:solidFill>
                  <a:schemeClr val="bg1"/>
                </a:solidFill>
              </a:rPr>
              <a:t>;</a:t>
            </a:r>
            <a:endParaRPr lang="en-US" sz="1600" dirty="0" smtClean="0">
              <a:solidFill>
                <a:schemeClr val="bg1"/>
              </a:solidFill>
            </a:endParaRPr>
          </a:p>
          <a:p>
            <a:pPr lvl="0"/>
            <a:endParaRPr lang="en-US" sz="1600" dirty="0">
              <a:solidFill>
                <a:schemeClr val="bg1"/>
              </a:solidFill>
            </a:endParaRPr>
          </a:p>
          <a:p>
            <a:pPr lvl="0"/>
            <a:r>
              <a:rPr lang="ro-RO" sz="1600" dirty="0" smtClean="0">
                <a:solidFill>
                  <a:schemeClr val="bg1"/>
                </a:solidFill>
              </a:rPr>
              <a:t>Perivoloc</a:t>
            </a:r>
            <a:r>
              <a:rPr lang="ro-RO" sz="1600" dirty="0">
                <a:solidFill>
                  <a:schemeClr val="bg1"/>
                </a:solidFill>
              </a:rPr>
              <a:t>: </a:t>
            </a:r>
            <a:r>
              <a:rPr lang="ro-RO" sz="1600" i="1" dirty="0">
                <a:solidFill>
                  <a:schemeClr val="bg1"/>
                </a:solidFill>
              </a:rPr>
              <a:t>gârlă permanentă cu scurgere vremelnică când într-o direcțiune când în alta după nivelul extrem</a:t>
            </a:r>
            <a:r>
              <a:rPr lang="ro-RO" sz="1600" dirty="0" smtClean="0">
                <a:solidFill>
                  <a:schemeClr val="bg1"/>
                </a:solidFill>
              </a:rPr>
              <a:t>;</a:t>
            </a:r>
            <a:endParaRPr lang="en-US" sz="1600" dirty="0" smtClean="0">
              <a:solidFill>
                <a:schemeClr val="bg1"/>
              </a:solidFill>
            </a:endParaRPr>
          </a:p>
          <a:p>
            <a:pPr lvl="0"/>
            <a:endParaRPr lang="en-US" sz="1600" dirty="0">
              <a:solidFill>
                <a:schemeClr val="bg1"/>
              </a:solidFill>
            </a:endParaRPr>
          </a:p>
          <a:p>
            <a:pPr lvl="0"/>
            <a:r>
              <a:rPr lang="ro-RO" sz="1600" dirty="0">
                <a:solidFill>
                  <a:schemeClr val="bg1"/>
                </a:solidFill>
              </a:rPr>
              <a:t>Periteașca: </a:t>
            </a:r>
            <a:r>
              <a:rPr lang="ro-RO" sz="1600" i="1" dirty="0">
                <a:solidFill>
                  <a:schemeClr val="bg1"/>
                </a:solidFill>
              </a:rPr>
              <a:t>locul de scurgere al unei gârle și mai cu seamă contactul sau punctul de răsuflare al lagunei cu Marea</a:t>
            </a:r>
            <a:r>
              <a:rPr lang="ro-RO" sz="1600" dirty="0">
                <a:solidFill>
                  <a:schemeClr val="bg1"/>
                </a:solidFill>
              </a:rPr>
              <a:t>;</a:t>
            </a:r>
            <a:endParaRPr lang="en-US" sz="1600" dirty="0">
              <a:solidFill>
                <a:schemeClr val="bg1"/>
              </a:solidFill>
            </a:endParaRPr>
          </a:p>
          <a:p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0"/>
            <a:ext cx="5051086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069" y="2093010"/>
            <a:ext cx="3431931" cy="1737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66675"/>
            <a:ext cx="242431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295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CANALE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762000"/>
            <a:ext cx="4301289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2971800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solidFill>
                  <a:schemeClr val="bg1"/>
                </a:solidFill>
              </a:rPr>
              <a:t>Can</a:t>
            </a:r>
            <a:r>
              <a:rPr lang="ro-RO" sz="1600" dirty="0">
                <a:solidFill>
                  <a:schemeClr val="bg1"/>
                </a:solidFill>
              </a:rPr>
              <a:t>. Regele Carol I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Dunavăţ; Can. Regina Elisabeta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Enisala; Can. Principele Ferdinand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Dranov </a:t>
            </a:r>
            <a:endParaRPr lang="ro-RO" sz="1600" dirty="0" smtClean="0">
              <a:solidFill>
                <a:schemeClr val="bg1"/>
              </a:solidFill>
            </a:endParaRPr>
          </a:p>
          <a:p>
            <a:endParaRPr lang="ro-RO" sz="1600" dirty="0">
              <a:solidFill>
                <a:schemeClr val="bg1"/>
              </a:solidFill>
            </a:endParaRPr>
          </a:p>
          <a:p>
            <a:r>
              <a:rPr lang="ro-RO" sz="1600" dirty="0">
                <a:solidFill>
                  <a:schemeClr val="bg1"/>
                </a:solidFill>
              </a:rPr>
              <a:t>Gârla Pardina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Can. Pardina; Gârla Macovei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Can. Litcov; Gârla Arion Popovici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Can. Popovici; Gârla Rusca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Can. Rusca; Saha Ciamurlia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Can. Ciamurlia; Saha Gotca </a:t>
            </a:r>
            <a:r>
              <a:rPr lang="ro-RO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Can. Gotca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1267" name="Picture 3" descr="G:\ARTICOLE FANE\2012\Geo_Spatial_Cluj\CAN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021" y="4267200"/>
            <a:ext cx="2419148" cy="262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G:\ARTICOLE FANE\2012\Geo_Spatial_Cluj\canal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4620923"/>
            <a:ext cx="2933700" cy="227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1000" y="685800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</a:rPr>
              <a:t>22</a:t>
            </a:r>
            <a:r>
              <a:rPr lang="ro-RO" sz="1600" dirty="0" smtClean="0">
                <a:solidFill>
                  <a:srgbClr val="FF0000"/>
                </a:solidFill>
              </a:rPr>
              <a:t>:   1911</a:t>
            </a:r>
          </a:p>
          <a:p>
            <a:r>
              <a:rPr lang="ro-RO" sz="1600" dirty="0" smtClean="0">
                <a:solidFill>
                  <a:srgbClr val="FF0000"/>
                </a:solidFill>
              </a:rPr>
              <a:t>108: 1980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6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63" y="-20516"/>
            <a:ext cx="5649863" cy="6878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590" y="5223064"/>
            <a:ext cx="3437410" cy="1634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91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LIMNONIME (LACURI)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077" y="838200"/>
            <a:ext cx="4377970" cy="176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2895600"/>
            <a:ext cx="7848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600" dirty="0">
                <a:solidFill>
                  <a:schemeClr val="bg1"/>
                </a:solidFill>
              </a:rPr>
              <a:t>Indiferent de perioada analizată, aproape jumătate din limnonime provin din cuvinte care descriu aspectul suprafeţei acvatice. Vom regăsi nu mai puţin de 5 forme de scriere greșită a lacurilor </a:t>
            </a:r>
            <a:r>
              <a:rPr lang="ro-RO" sz="1600" i="1" dirty="0">
                <a:solidFill>
                  <a:schemeClr val="bg1"/>
                </a:solidFill>
              </a:rPr>
              <a:t>rotunde</a:t>
            </a:r>
            <a:r>
              <a:rPr lang="ro-RO" sz="1600" dirty="0">
                <a:solidFill>
                  <a:schemeClr val="bg1"/>
                </a:solidFill>
              </a:rPr>
              <a:t>: </a:t>
            </a:r>
            <a:r>
              <a:rPr lang="en-US" sz="1600" i="1" dirty="0" err="1">
                <a:solidFill>
                  <a:schemeClr val="bg1"/>
                </a:solidFill>
              </a:rPr>
              <a:t>Cruglic</a:t>
            </a:r>
            <a:r>
              <a:rPr lang="en-US" sz="1600" i="1" dirty="0">
                <a:solidFill>
                  <a:schemeClr val="bg1"/>
                </a:solidFill>
              </a:rPr>
              <a:t>, </a:t>
            </a:r>
            <a:r>
              <a:rPr lang="en-US" sz="1600" i="1" dirty="0" err="1">
                <a:solidFill>
                  <a:schemeClr val="bg1"/>
                </a:solidFill>
              </a:rPr>
              <a:t>Cruhlic</a:t>
            </a:r>
            <a:r>
              <a:rPr lang="en-US" sz="1600" i="1" dirty="0">
                <a:solidFill>
                  <a:schemeClr val="bg1"/>
                </a:solidFill>
              </a:rPr>
              <a:t>, </a:t>
            </a:r>
            <a:r>
              <a:rPr lang="en-US" sz="1600" i="1" dirty="0" err="1">
                <a:solidFill>
                  <a:schemeClr val="bg1"/>
                </a:solidFill>
              </a:rPr>
              <a:t>Crulicul</a:t>
            </a:r>
            <a:r>
              <a:rPr lang="en-US" sz="1600" i="1" dirty="0">
                <a:solidFill>
                  <a:schemeClr val="bg1"/>
                </a:solidFill>
              </a:rPr>
              <a:t>, </a:t>
            </a:r>
            <a:r>
              <a:rPr lang="en-US" sz="1600" i="1" dirty="0" err="1">
                <a:solidFill>
                  <a:schemeClr val="bg1"/>
                </a:solidFill>
              </a:rPr>
              <a:t>Crugli</a:t>
            </a:r>
            <a:r>
              <a:rPr lang="en-US" sz="1600" i="1" dirty="0">
                <a:solidFill>
                  <a:schemeClr val="bg1"/>
                </a:solidFill>
              </a:rPr>
              <a:t>, </a:t>
            </a:r>
            <a:r>
              <a:rPr lang="en-US" sz="1600" i="1" dirty="0" err="1">
                <a:solidFill>
                  <a:schemeClr val="bg1"/>
                </a:solidFill>
              </a:rPr>
              <a:t>Gruhlic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  <a:r>
              <a:rPr lang="en-US" sz="1600" dirty="0" err="1">
                <a:solidFill>
                  <a:schemeClr val="bg1"/>
                </a:solidFill>
              </a:rPr>
              <a:t>În</a:t>
            </a:r>
            <a:r>
              <a:rPr lang="en-US" sz="1600" dirty="0">
                <a:solidFill>
                  <a:schemeClr val="bg1"/>
                </a:solidFill>
              </a:rPr>
              <a:t> total se </a:t>
            </a:r>
            <a:r>
              <a:rPr lang="en-US" sz="1600" dirty="0" err="1">
                <a:solidFill>
                  <a:schemeClr val="bg1"/>
                </a:solidFill>
              </a:rPr>
              <a:t>întâlnesc</a:t>
            </a:r>
            <a:r>
              <a:rPr lang="en-US" sz="1600" dirty="0">
                <a:solidFill>
                  <a:schemeClr val="bg1"/>
                </a:solidFill>
              </a:rPr>
              <a:t> 9 </a:t>
            </a:r>
            <a:r>
              <a:rPr lang="en-US" sz="1600" dirty="0" err="1">
                <a:solidFill>
                  <a:schemeClr val="bg1"/>
                </a:solidFill>
              </a:rPr>
              <a:t>lacuri</a:t>
            </a:r>
            <a:r>
              <a:rPr lang="en-US" sz="1600" dirty="0">
                <a:solidFill>
                  <a:schemeClr val="bg1"/>
                </a:solidFill>
              </a:rPr>
              <a:t> cu </a:t>
            </a:r>
            <a:r>
              <a:rPr lang="en-US" sz="1600" dirty="0" err="1">
                <a:solidFill>
                  <a:schemeClr val="bg1"/>
                </a:solidFill>
              </a:rPr>
              <a:t>denumirea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variabilă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dar</a:t>
            </a:r>
            <a:r>
              <a:rPr lang="en-US" sz="1600" dirty="0">
                <a:solidFill>
                  <a:schemeClr val="bg1"/>
                </a:solidFill>
              </a:rPr>
              <a:t> cu </a:t>
            </a:r>
            <a:r>
              <a:rPr lang="en-US" sz="1600" dirty="0" err="1">
                <a:solidFill>
                  <a:schemeClr val="bg1"/>
                </a:solidFill>
              </a:rPr>
              <a:t>același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sens</a:t>
            </a:r>
            <a:r>
              <a:rPr lang="en-US" sz="1600" dirty="0">
                <a:solidFill>
                  <a:schemeClr val="bg1"/>
                </a:solidFill>
              </a:rPr>
              <a:t> de </a:t>
            </a:r>
            <a:r>
              <a:rPr lang="en-US" sz="1600" i="1" dirty="0">
                <a:solidFill>
                  <a:schemeClr val="bg1"/>
                </a:solidFill>
              </a:rPr>
              <a:t>rotund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fiind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una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dintre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cele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întâlnite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forme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apelative</a:t>
            </a:r>
            <a:r>
              <a:rPr lang="en-US" sz="1600" dirty="0">
                <a:solidFill>
                  <a:schemeClr val="bg1"/>
                </a:solidFill>
              </a:rPr>
              <a:t> din </a:t>
            </a:r>
            <a:r>
              <a:rPr lang="en-US" sz="1600" dirty="0" err="1">
                <a:solidFill>
                  <a:schemeClr val="bg1"/>
                </a:solidFill>
              </a:rPr>
              <a:t>deltă</a:t>
            </a:r>
            <a:r>
              <a:rPr lang="en-US" sz="16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267200"/>
            <a:ext cx="2443163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219039"/>
            <a:ext cx="2547138" cy="2460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1000" y="685800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</a:rPr>
              <a:t>2</a:t>
            </a:r>
            <a:r>
              <a:rPr lang="ro-RO" sz="1600" dirty="0" smtClean="0">
                <a:solidFill>
                  <a:srgbClr val="FF0000"/>
                </a:solidFill>
              </a:rPr>
              <a:t>62:   1911</a:t>
            </a:r>
          </a:p>
          <a:p>
            <a:r>
              <a:rPr lang="ro-RO" sz="1600" dirty="0" smtClean="0">
                <a:solidFill>
                  <a:srgbClr val="FF0000"/>
                </a:solidFill>
              </a:rPr>
              <a:t>194:   1980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5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JAPŞELE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6858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sunt bălţi aflate într-un stadiu avansat de colmatare, mai ales biogenă. În timpul verii au aspect de mlaștină datorită prezenţei vegetaţiei, iar în cazul nivelelor mici </a:t>
            </a:r>
            <a:r>
              <a:rPr lang="ro-RO" sz="1600" dirty="0" smtClean="0">
                <a:solidFill>
                  <a:schemeClr val="bg1"/>
                </a:solidFill>
              </a:rPr>
              <a:t>seacă.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447800"/>
            <a:ext cx="2028825" cy="346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1524000"/>
            <a:ext cx="5638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Gr. </a:t>
            </a:r>
            <a:r>
              <a:rPr lang="en-US" sz="1600" dirty="0" err="1">
                <a:solidFill>
                  <a:schemeClr val="bg1"/>
                </a:solidFill>
              </a:rPr>
              <a:t>Dănescu</a:t>
            </a:r>
            <a:r>
              <a:rPr lang="en-US" sz="1600" dirty="0">
                <a:solidFill>
                  <a:schemeClr val="bg1"/>
                </a:solidFill>
              </a:rPr>
              <a:t> (1896) </a:t>
            </a:r>
            <a:r>
              <a:rPr lang="en-US" sz="1600" dirty="0" err="1">
                <a:solidFill>
                  <a:schemeClr val="bg1"/>
                </a:solidFill>
              </a:rPr>
              <a:t>menționează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cuvântul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i="1" dirty="0" err="1">
                <a:solidFill>
                  <a:schemeClr val="bg1"/>
                </a:solidFill>
              </a:rPr>
              <a:t>șahău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ca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i="1" dirty="0" err="1">
                <a:solidFill>
                  <a:schemeClr val="bg1"/>
                </a:solidFill>
              </a:rPr>
              <a:t>numire</a:t>
            </a:r>
            <a:r>
              <a:rPr lang="en-US" sz="1600" i="1" dirty="0">
                <a:solidFill>
                  <a:schemeClr val="bg1"/>
                </a:solidFill>
              </a:rPr>
              <a:t> </a:t>
            </a:r>
            <a:r>
              <a:rPr lang="en-US" sz="1600" i="1" dirty="0" err="1">
                <a:solidFill>
                  <a:schemeClr val="bg1"/>
                </a:solidFill>
              </a:rPr>
              <a:t>lipovenească</a:t>
            </a:r>
            <a:r>
              <a:rPr lang="en-US" sz="1600" i="1" dirty="0">
                <a:solidFill>
                  <a:schemeClr val="bg1"/>
                </a:solidFill>
              </a:rPr>
              <a:t> </a:t>
            </a:r>
            <a:r>
              <a:rPr lang="en-US" sz="1600" i="1" dirty="0" err="1">
                <a:solidFill>
                  <a:schemeClr val="bg1"/>
                </a:solidFill>
              </a:rPr>
              <a:t>pentru</a:t>
            </a:r>
            <a:r>
              <a:rPr lang="en-US" sz="1600" i="1" dirty="0">
                <a:solidFill>
                  <a:schemeClr val="bg1"/>
                </a:solidFill>
              </a:rPr>
              <a:t> </a:t>
            </a:r>
            <a:r>
              <a:rPr lang="en-US" sz="1600" i="1" dirty="0" err="1">
                <a:solidFill>
                  <a:schemeClr val="bg1"/>
                </a:solidFill>
              </a:rPr>
              <a:t>japșe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26670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ZĂTOANE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3181350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</a:rPr>
              <a:t>sunt</a:t>
            </a:r>
            <a:r>
              <a:rPr lang="en-US" sz="1600" dirty="0">
                <a:solidFill>
                  <a:schemeClr val="bg1"/>
                </a:solidFill>
              </a:rPr>
              <a:t> l</a:t>
            </a:r>
            <a:r>
              <a:rPr lang="ro-RO" sz="1600" dirty="0">
                <a:solidFill>
                  <a:schemeClr val="bg1"/>
                </a:solidFill>
              </a:rPr>
              <a:t>acuri lungi cu lățimi reduse situate pe țărmul mării, despărțite numai printr-o limbă îngustă de pământ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4038600"/>
            <a:ext cx="4991100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177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092315"/>
            <a:ext cx="830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Puţin întâlnite în spaţiul deltaic, acestea descriu numele de capuri, insule, golfuri sau părți ale unei mări. 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TALASONIME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1695" y="2057400"/>
            <a:ext cx="411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„...</a:t>
            </a:r>
            <a:r>
              <a:rPr lang="ro-RO" sz="1600" i="1" dirty="0">
                <a:solidFill>
                  <a:schemeClr val="bg1"/>
                </a:solidFill>
              </a:rPr>
              <a:t>noua dună care se formează</a:t>
            </a:r>
            <a:r>
              <a:rPr lang="ro-RO" sz="1600" dirty="0">
                <a:solidFill>
                  <a:schemeClr val="bg1"/>
                </a:solidFill>
              </a:rPr>
              <a:t> </a:t>
            </a:r>
            <a:r>
              <a:rPr lang="en-US" sz="1600" dirty="0">
                <a:solidFill>
                  <a:schemeClr val="bg1"/>
                </a:solidFill>
              </a:rPr>
              <a:t>[…]</a:t>
            </a:r>
            <a:r>
              <a:rPr lang="ro-RO" sz="1600" dirty="0">
                <a:solidFill>
                  <a:schemeClr val="bg1"/>
                </a:solidFill>
              </a:rPr>
              <a:t> şi </a:t>
            </a:r>
            <a:r>
              <a:rPr lang="ro-RO" sz="1600" i="1" dirty="0">
                <a:solidFill>
                  <a:schemeClr val="bg1"/>
                </a:solidFill>
              </a:rPr>
              <a:t>pe care pescarii au numit-o atunci în deriziune, din cauza formei ei lungăreţe Sahalin</a:t>
            </a:r>
            <a:r>
              <a:rPr lang="ro-RO" sz="1600" dirty="0" smtClean="0">
                <a:solidFill>
                  <a:schemeClr val="bg1"/>
                </a:solidFill>
              </a:rPr>
              <a:t>.” (Antipa, 1912).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5362" name="Picture 2" descr="G:\ARTICOLE FANE\2012\Geo_Spatial_Cluj\sacal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733" y="2094847"/>
            <a:ext cx="4429623" cy="430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G:\ARTICOLE FANE\2012\Geo_Spatial_Cluj\Roc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4106376"/>
            <a:ext cx="4038600" cy="225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1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G:\ARTICOLE FANE\2012\Geo_Spatial_Cluj\ivanov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1" y="-28539"/>
            <a:ext cx="4419600" cy="6886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G:\ARTICOLE FANE\2012\Geo_Spatial_Cluj\g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63" y="1524000"/>
            <a:ext cx="4670873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39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270" y="0"/>
            <a:ext cx="476573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"/>
            <a:ext cx="2617391" cy="2332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3581400"/>
            <a:ext cx="2617391" cy="2330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478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G:\ARTICOLE FANE\2012\Geo_Spatial_Cluj\pm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-1"/>
            <a:ext cx="4750777" cy="691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59436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P.M.M. </a:t>
            </a:r>
            <a:r>
              <a:rPr lang="en-US" dirty="0" smtClean="0">
                <a:solidFill>
                  <a:schemeClr val="bg1"/>
                </a:solidFill>
              </a:rPr>
              <a:t>= </a:t>
            </a:r>
            <a:r>
              <a:rPr lang="ro-RO" dirty="0" smtClean="0">
                <a:solidFill>
                  <a:schemeClr val="bg1"/>
                </a:solidFill>
              </a:rPr>
              <a:t>peşte mic marin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50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914400"/>
            <a:ext cx="396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600" dirty="0">
                <a:solidFill>
                  <a:schemeClr val="bg1"/>
                </a:solidFill>
              </a:rPr>
              <a:t>Toponimele exprimate prin numere se regăsesc doar la nivelul gărlelor sau canalelor tăiate recent (Gârla Nr. 9, Gârla nr. 20, Can. 5, Can. 10, Can. 91, Can. S 18, Can. S 27), lipsind la nivelul grindurilor sau lacurilor. 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NUMERELE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6386" name="Picture 2" descr="G:\ARTICOLE FANE\2012\Geo_Spatial_Cluj\k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800" y="2667000"/>
            <a:ext cx="30310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G:\ARTICOLE FANE\2012\Geo_Spatial_Cluj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529" y="0"/>
            <a:ext cx="41776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323"/>
            <a:ext cx="1679109" cy="2924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791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838200"/>
            <a:ext cx="3429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sz="1600" dirty="0">
                <a:solidFill>
                  <a:schemeClr val="bg1"/>
                </a:solidFill>
              </a:rPr>
              <a:t>Totalitatea cuvintelor care desemnează localităţi şi puncte populate (trecute pe hărţi colibe) se cifrează la 75 de valori unice pe ambele hărţi. Dintre acestea, sursele indică următoarea situaţie: 57 în 1900, 47 în 1911 şi 62 în 1980. 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OICONIMELE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7650" name="Picture 2" descr="G:\ARTICOLE FANE\2012\Geo_Spatial_Cluj\aseza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-11442"/>
            <a:ext cx="5181600" cy="688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G:\ARTICOLE FANE\2012\Geo_Spatial_Cluj\ca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3810000" cy="262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27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:\ARTICOLE FANE\2012\Geo_Spatial_Cluj\oiconi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85800"/>
            <a:ext cx="7663507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8200" y="5791200"/>
            <a:ext cx="7511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bg1"/>
                </a:solidFill>
              </a:rPr>
              <a:t>Carmen Sylva devine Crişan şi încorporează Floriile, Principele Carol </a:t>
            </a:r>
            <a:r>
              <a:rPr lang="en-US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ro-RO" sz="1600" dirty="0">
                <a:solidFill>
                  <a:schemeClr val="bg1"/>
                </a:solidFill>
              </a:rPr>
              <a:t> Maliuc, Principele Mircea </a:t>
            </a:r>
            <a:r>
              <a:rPr lang="en-US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en-US" sz="1600" dirty="0">
                <a:solidFill>
                  <a:schemeClr val="bg1"/>
                </a:solidFill>
              </a:rPr>
              <a:t> Mila 23, </a:t>
            </a:r>
            <a:r>
              <a:rPr lang="en-US" sz="1600" dirty="0" err="1">
                <a:solidFill>
                  <a:schemeClr val="bg1"/>
                </a:solidFill>
              </a:rPr>
              <a:t>Regele</a:t>
            </a:r>
            <a:r>
              <a:rPr lang="en-US" sz="1600" dirty="0">
                <a:solidFill>
                  <a:schemeClr val="bg1"/>
                </a:solidFill>
              </a:rPr>
              <a:t> Carol </a:t>
            </a:r>
            <a:r>
              <a:rPr lang="en-US" sz="1600" dirty="0">
                <a:solidFill>
                  <a:schemeClr val="bg1"/>
                </a:solidFill>
                <a:sym typeface="Wingdings"/>
              </a:rPr>
              <a:t></a:t>
            </a:r>
            <a:r>
              <a:rPr lang="en-US" sz="1600" dirty="0">
                <a:solidFill>
                  <a:schemeClr val="bg1"/>
                </a:solidFill>
              </a:rPr>
              <a:t> Tudor </a:t>
            </a:r>
            <a:r>
              <a:rPr lang="en-US" sz="1600" dirty="0" err="1">
                <a:solidFill>
                  <a:schemeClr val="bg1"/>
                </a:solidFill>
              </a:rPr>
              <a:t>Vladimirescu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87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CÂŞLE, TÂRLE, SAELE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838200"/>
            <a:ext cx="2971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</a:rPr>
              <a:t>Saelele</a:t>
            </a:r>
            <a:r>
              <a:rPr lang="en-US" sz="1600" dirty="0">
                <a:solidFill>
                  <a:schemeClr val="bg1"/>
                </a:solidFill>
              </a:rPr>
              <a:t> (</a:t>
            </a:r>
            <a:r>
              <a:rPr lang="en-US" sz="1600" dirty="0" err="1">
                <a:solidFill>
                  <a:schemeClr val="bg1"/>
                </a:solidFill>
              </a:rPr>
              <a:t>saialele</a:t>
            </a:r>
            <a:r>
              <a:rPr lang="en-US" sz="1600" dirty="0">
                <a:solidFill>
                  <a:schemeClr val="bg1"/>
                </a:solidFill>
              </a:rPr>
              <a:t>) </a:t>
            </a:r>
            <a:r>
              <a:rPr lang="en-US" sz="1600" dirty="0" err="1">
                <a:solidFill>
                  <a:schemeClr val="bg1"/>
                </a:solidFill>
              </a:rPr>
              <a:t>proveneau</a:t>
            </a:r>
            <a:r>
              <a:rPr lang="en-US" sz="1600" dirty="0">
                <a:solidFill>
                  <a:schemeClr val="bg1"/>
                </a:solidFill>
              </a:rPr>
              <a:t> tot din </a:t>
            </a:r>
            <a:r>
              <a:rPr lang="en-US" sz="1600" dirty="0" err="1">
                <a:solidFill>
                  <a:schemeClr val="bg1"/>
                </a:solidFill>
              </a:rPr>
              <a:t>limba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turcă</a:t>
            </a:r>
            <a:r>
              <a:rPr lang="en-US" sz="1600" dirty="0">
                <a:solidFill>
                  <a:schemeClr val="bg1"/>
                </a:solidFill>
              </a:rPr>
              <a:t> (</a:t>
            </a:r>
            <a:r>
              <a:rPr lang="en-US" sz="1600" dirty="0" err="1">
                <a:solidFill>
                  <a:schemeClr val="bg1"/>
                </a:solidFill>
              </a:rPr>
              <a:t>saje</a:t>
            </a:r>
            <a:r>
              <a:rPr lang="en-US" sz="1600" dirty="0">
                <a:solidFill>
                  <a:schemeClr val="bg1"/>
                </a:solidFill>
              </a:rPr>
              <a:t>: </a:t>
            </a:r>
            <a:r>
              <a:rPr lang="en-US" sz="1600" i="1" dirty="0" err="1">
                <a:solidFill>
                  <a:schemeClr val="bg1"/>
                </a:solidFill>
              </a:rPr>
              <a:t>staul</a:t>
            </a:r>
            <a:r>
              <a:rPr lang="en-US" sz="1600" dirty="0">
                <a:solidFill>
                  <a:schemeClr val="bg1"/>
                </a:solidFill>
              </a:rPr>
              <a:t>), </a:t>
            </a:r>
            <a:r>
              <a:rPr lang="en-US" sz="1600" dirty="0" err="1">
                <a:solidFill>
                  <a:schemeClr val="bg1"/>
                </a:solidFill>
              </a:rPr>
              <a:t>sensul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aceluiaşi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cuvânt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în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persană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fiind</a:t>
            </a:r>
            <a:r>
              <a:rPr lang="en-US" sz="1600" dirty="0">
                <a:solidFill>
                  <a:schemeClr val="bg1"/>
                </a:solidFill>
              </a:rPr>
              <a:t> de </a:t>
            </a:r>
            <a:r>
              <a:rPr lang="en-US" sz="1600" i="1" dirty="0" err="1">
                <a:solidFill>
                  <a:schemeClr val="bg1"/>
                </a:solidFill>
              </a:rPr>
              <a:t>umbră</a:t>
            </a:r>
            <a:r>
              <a:rPr lang="en-US" sz="1600" dirty="0">
                <a:solidFill>
                  <a:schemeClr val="bg1"/>
                </a:solidFill>
              </a:rPr>
              <a:t>  (</a:t>
            </a:r>
            <a:r>
              <a:rPr lang="en-US" sz="1600" dirty="0" err="1">
                <a:solidFill>
                  <a:schemeClr val="bg1"/>
                </a:solidFill>
              </a:rPr>
              <a:t>Giurescu</a:t>
            </a:r>
            <a:r>
              <a:rPr lang="en-US" sz="1600" dirty="0">
                <a:solidFill>
                  <a:schemeClr val="bg1"/>
                </a:solidFill>
              </a:rPr>
              <a:t>, 1957). </a:t>
            </a:r>
            <a:endParaRPr lang="ro-RO" sz="1600" dirty="0" smtClean="0">
              <a:solidFill>
                <a:schemeClr val="bg1"/>
              </a:solidFill>
            </a:endParaRPr>
          </a:p>
          <a:p>
            <a:endParaRPr lang="ro-RO" sz="1600" dirty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O </a:t>
            </a:r>
            <a:r>
              <a:rPr lang="en-US" sz="1600" dirty="0" err="1">
                <a:solidFill>
                  <a:schemeClr val="bg1"/>
                </a:solidFill>
              </a:rPr>
              <a:t>saia</a:t>
            </a:r>
            <a:r>
              <a:rPr lang="en-US" sz="1600" dirty="0">
                <a:solidFill>
                  <a:schemeClr val="bg1"/>
                </a:solidFill>
              </a:rPr>
              <a:t> era o </a:t>
            </a:r>
            <a:r>
              <a:rPr lang="en-US" sz="1600" dirty="0" err="1">
                <a:solidFill>
                  <a:schemeClr val="bg1"/>
                </a:solidFill>
              </a:rPr>
              <a:t>îngrăditură</a:t>
            </a:r>
            <a:r>
              <a:rPr lang="en-US" sz="1600" dirty="0">
                <a:solidFill>
                  <a:schemeClr val="bg1"/>
                </a:solidFill>
              </a:rPr>
              <a:t> de </a:t>
            </a:r>
            <a:r>
              <a:rPr lang="en-US" sz="1600" dirty="0" err="1">
                <a:solidFill>
                  <a:schemeClr val="bg1"/>
                </a:solidFill>
              </a:rPr>
              <a:t>nuiele</a:t>
            </a:r>
            <a:r>
              <a:rPr lang="en-US" sz="1600" dirty="0">
                <a:solidFill>
                  <a:schemeClr val="bg1"/>
                </a:solidFill>
              </a:rPr>
              <a:t>, cu </a:t>
            </a:r>
            <a:r>
              <a:rPr lang="en-US" sz="1600" dirty="0" err="1">
                <a:solidFill>
                  <a:schemeClr val="bg1"/>
                </a:solidFill>
              </a:rPr>
              <a:t>acoperământ</a:t>
            </a:r>
            <a:r>
              <a:rPr lang="en-US" sz="1600" dirty="0">
                <a:solidFill>
                  <a:schemeClr val="bg1"/>
                </a:solidFill>
              </a:rPr>
              <a:t>, care </a:t>
            </a:r>
            <a:r>
              <a:rPr lang="en-US" sz="1600" dirty="0" err="1">
                <a:solidFill>
                  <a:schemeClr val="bg1"/>
                </a:solidFill>
              </a:rPr>
              <a:t>servea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ca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adăpost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pentru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animale</a:t>
            </a:r>
            <a:r>
              <a:rPr lang="en-US" sz="1600" dirty="0">
                <a:solidFill>
                  <a:schemeClr val="bg1"/>
                </a:solidFill>
              </a:rPr>
              <a:t> (</a:t>
            </a:r>
            <a:r>
              <a:rPr lang="en-US" sz="1600" dirty="0" err="1">
                <a:solidFill>
                  <a:schemeClr val="bg1"/>
                </a:solidFill>
              </a:rPr>
              <a:t>oi</a:t>
            </a:r>
            <a:r>
              <a:rPr lang="en-US" sz="1600" dirty="0">
                <a:solidFill>
                  <a:schemeClr val="bg1"/>
                </a:solidFill>
              </a:rPr>
              <a:t>). </a:t>
            </a:r>
          </a:p>
        </p:txBody>
      </p:sp>
      <p:pic>
        <p:nvPicPr>
          <p:cNvPr id="18434" name="Picture 2" descr="G:\ARTICOLE FANE\2012\Geo_Spatial_Cluj\SAE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581400"/>
            <a:ext cx="4363301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762000"/>
            <a:ext cx="5443861" cy="258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78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17264" y="1219200"/>
            <a:ext cx="7162800" cy="4190999"/>
            <a:chOff x="1800" y="3588"/>
            <a:chExt cx="8676" cy="5219"/>
          </a:xfrm>
        </p:grpSpPr>
        <p:pic>
          <p:nvPicPr>
            <p:cNvPr id="1945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" y="3588"/>
              <a:ext cx="5508" cy="2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460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0" y="3612"/>
              <a:ext cx="2196" cy="21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46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0" y="6543"/>
              <a:ext cx="5388" cy="21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462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0" y="6682"/>
              <a:ext cx="2076" cy="2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1066799" y="533400"/>
            <a:ext cx="670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>
                <a:solidFill>
                  <a:schemeClr val="bg1"/>
                </a:solidFill>
              </a:rPr>
              <a:t>Distribuţia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procentuală</a:t>
            </a:r>
            <a:r>
              <a:rPr lang="en-US" sz="1200" dirty="0">
                <a:solidFill>
                  <a:schemeClr val="bg1"/>
                </a:solidFill>
              </a:rPr>
              <a:t> a </a:t>
            </a:r>
            <a:r>
              <a:rPr lang="en-US" sz="1200" dirty="0" err="1">
                <a:solidFill>
                  <a:schemeClr val="bg1"/>
                </a:solidFill>
              </a:rPr>
              <a:t>hidronimelor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cele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două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intervale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analizate</a:t>
            </a:r>
            <a:r>
              <a:rPr lang="en-US" sz="1200" dirty="0">
                <a:solidFill>
                  <a:schemeClr val="bg1"/>
                </a:solidFill>
              </a:rPr>
              <a:t>. </a:t>
            </a:r>
            <a:r>
              <a:rPr lang="en-US" sz="1200" dirty="0" err="1">
                <a:solidFill>
                  <a:schemeClr val="bg1"/>
                </a:solidFill>
              </a:rPr>
              <a:t>Valoarea</a:t>
            </a:r>
            <a:r>
              <a:rPr lang="en-US" sz="1200" dirty="0">
                <a:solidFill>
                  <a:schemeClr val="bg1"/>
                </a:solidFill>
              </a:rPr>
              <a:t> de 1,8% care </a:t>
            </a:r>
            <a:r>
              <a:rPr lang="en-US" sz="1200" dirty="0" err="1">
                <a:solidFill>
                  <a:schemeClr val="bg1"/>
                </a:solidFill>
              </a:rPr>
              <a:t>apare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doar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în</a:t>
            </a:r>
            <a:r>
              <a:rPr lang="en-US" sz="1200" dirty="0">
                <a:solidFill>
                  <a:schemeClr val="bg1"/>
                </a:solidFill>
              </a:rPr>
              <a:t> 1980 </a:t>
            </a:r>
            <a:r>
              <a:rPr lang="en-US" sz="1200" dirty="0" err="1">
                <a:solidFill>
                  <a:schemeClr val="bg1"/>
                </a:solidFill>
              </a:rPr>
              <a:t>reprezintă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denumirile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provenite</a:t>
            </a:r>
            <a:r>
              <a:rPr lang="en-US" sz="1200" dirty="0">
                <a:solidFill>
                  <a:schemeClr val="bg1"/>
                </a:solidFill>
              </a:rPr>
              <a:t> din </a:t>
            </a:r>
            <a:r>
              <a:rPr lang="en-US" sz="1200" dirty="0" err="1">
                <a:solidFill>
                  <a:schemeClr val="bg1"/>
                </a:solidFill>
              </a:rPr>
              <a:t>numere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0" y="5562599"/>
            <a:ext cx="4876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chemeClr val="bg1"/>
                </a:solidFill>
              </a:rPr>
              <a:t>Distribuţia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procentuală</a:t>
            </a:r>
            <a:r>
              <a:rPr lang="en-US" sz="1200" dirty="0">
                <a:solidFill>
                  <a:schemeClr val="bg1"/>
                </a:solidFill>
              </a:rPr>
              <a:t> a </a:t>
            </a:r>
            <a:r>
              <a:rPr lang="en-US" sz="1200" i="1" dirty="0" err="1">
                <a:solidFill>
                  <a:schemeClr val="bg1"/>
                </a:solidFill>
              </a:rPr>
              <a:t>grindurilor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pe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cele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două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intervale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analizate</a:t>
            </a:r>
            <a:r>
              <a:rPr lang="en-US" sz="12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229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:\ARTICOLE FANE\2012\Geo_Spatial_Cluj\lipove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144000" cy="641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15200" y="6418385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Vă mulţumesc!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00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641</TotalTime>
  <Words>1367</Words>
  <Application>Microsoft Office PowerPoint</Application>
  <PresentationFormat>On-screen Show (4:3)</PresentationFormat>
  <Paragraphs>114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Paper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scmf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stefan</dc:creator>
  <cp:lastModifiedBy>stefan</cp:lastModifiedBy>
  <cp:revision>53</cp:revision>
  <dcterms:created xsi:type="dcterms:W3CDTF">2012-04-08T08:44:45Z</dcterms:created>
  <dcterms:modified xsi:type="dcterms:W3CDTF">2012-04-25T09:25:46Z</dcterms:modified>
</cp:coreProperties>
</file>