
<file path=[Content_Types].xml><?xml version="1.0" encoding="utf-8"?>
<Types xmlns="http://schemas.openxmlformats.org/package/2006/content-types">
  <Override PartName="/ppt/slides/slide18.xml" ContentType="application/vnd.openxmlformats-officedocument.presentationml.slide+xml"/>
  <Default Extension="pict" ContentType="image/pict"/>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Default Extension="vml" ContentType="application/vnd.openxmlformats-officedocument.vmlDrawing"/>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39"/>
  </p:notesMasterIdLst>
  <p:sldIdLst>
    <p:sldId id="256" r:id="rId2"/>
    <p:sldId id="288" r:id="rId3"/>
    <p:sldId id="277" r:id="rId4"/>
    <p:sldId id="278" r:id="rId5"/>
    <p:sldId id="279" r:id="rId6"/>
    <p:sldId id="280" r:id="rId7"/>
    <p:sldId id="281" r:id="rId8"/>
    <p:sldId id="257" r:id="rId9"/>
    <p:sldId id="263" r:id="rId10"/>
    <p:sldId id="264" r:id="rId11"/>
    <p:sldId id="265" r:id="rId12"/>
    <p:sldId id="266" r:id="rId13"/>
    <p:sldId id="258" r:id="rId14"/>
    <p:sldId id="259" r:id="rId15"/>
    <p:sldId id="260" r:id="rId16"/>
    <p:sldId id="261" r:id="rId17"/>
    <p:sldId id="262" r:id="rId18"/>
    <p:sldId id="267" r:id="rId19"/>
    <p:sldId id="268" r:id="rId20"/>
    <p:sldId id="290" r:id="rId21"/>
    <p:sldId id="270" r:id="rId22"/>
    <p:sldId id="271" r:id="rId23"/>
    <p:sldId id="272" r:id="rId24"/>
    <p:sldId id="273" r:id="rId25"/>
    <p:sldId id="274" r:id="rId26"/>
    <p:sldId id="275" r:id="rId27"/>
    <p:sldId id="276" r:id="rId28"/>
    <p:sldId id="285" r:id="rId29"/>
    <p:sldId id="286" r:id="rId30"/>
    <p:sldId id="298" r:id="rId31"/>
    <p:sldId id="299" r:id="rId32"/>
    <p:sldId id="300" r:id="rId33"/>
    <p:sldId id="301" r:id="rId34"/>
    <p:sldId id="302" r:id="rId35"/>
    <p:sldId id="303" r:id="rId36"/>
    <p:sldId id="304" r:id="rId37"/>
    <p:sldId id="305" r:id="rId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112" d="100"/>
          <a:sy n="112" d="100"/>
        </p:scale>
        <p:origin x="-680" y="-1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4DAEE0-0FD4-D04C-9E04-3FB7C7A2B3D9}" type="datetimeFigureOut">
              <a:rPr lang="en-US" smtClean="0"/>
              <a:pPr/>
              <a:t>10/7/11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CB4D0B-3F08-F347-BA80-171EC2D28EE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1143000" y="684213"/>
            <a:ext cx="4573588" cy="3430587"/>
          </a:xfrm>
          <a:ln/>
        </p:spPr>
      </p:sp>
      <p:sp>
        <p:nvSpPr>
          <p:cNvPr id="52227" name="Rectangle 3"/>
          <p:cNvSpPr>
            <a:spLocks noGrp="1" noChangeArrowheads="1"/>
          </p:cNvSpPr>
          <p:nvPr>
            <p:ph type="body" idx="1"/>
          </p:nvPr>
        </p:nvSpPr>
        <p:spPr>
          <a:xfrm>
            <a:off x="684213" y="4344988"/>
            <a:ext cx="5489575" cy="4114800"/>
          </a:xfrm>
          <a:noFill/>
          <a:ln/>
        </p:spPr>
        <p:txBody>
          <a:bodyPr/>
          <a:lstStyle/>
          <a:p>
            <a:pPr eaLnBrk="1" hangingPunct="1"/>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DC7067-1AFF-9447-AA9E-E511F7FE5E07}" type="datetimeFigureOut">
              <a:rPr lang="en-US" smtClean="0"/>
              <a:pPr/>
              <a:t>10/7/11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DC7067-1AFF-9447-AA9E-E511F7FE5E07}" type="datetimeFigureOut">
              <a:rPr lang="en-US" smtClean="0"/>
              <a:pPr/>
              <a:t>10/7/11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DC7067-1AFF-9447-AA9E-E511F7FE5E07}" type="datetimeFigureOut">
              <a:rPr lang="en-US" smtClean="0"/>
              <a:pPr/>
              <a:t>10/7/11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DC7067-1AFF-9447-AA9E-E511F7FE5E07}" type="datetimeFigureOut">
              <a:rPr lang="en-US" smtClean="0"/>
              <a:pPr/>
              <a:t>10/7/11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2DC7067-1AFF-9447-AA9E-E511F7FE5E07}" type="datetimeFigureOut">
              <a:rPr lang="en-US" smtClean="0"/>
              <a:pPr/>
              <a:t>10/7/11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DC7067-1AFF-9447-AA9E-E511F7FE5E07}" type="datetimeFigureOut">
              <a:rPr lang="en-US" smtClean="0"/>
              <a:pPr/>
              <a:t>10/7/11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DC7067-1AFF-9447-AA9E-E511F7FE5E07}" type="datetimeFigureOut">
              <a:rPr lang="en-US" smtClean="0"/>
              <a:pPr/>
              <a:t>10/7/11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DC7067-1AFF-9447-AA9E-E511F7FE5E07}" type="datetimeFigureOut">
              <a:rPr lang="en-US" smtClean="0"/>
              <a:pPr/>
              <a:t>10/7/11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DC7067-1AFF-9447-AA9E-E511F7FE5E07}" type="datetimeFigureOut">
              <a:rPr lang="en-US" smtClean="0"/>
              <a:pPr/>
              <a:t>10/7/11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DC7067-1AFF-9447-AA9E-E511F7FE5E07}" type="datetimeFigureOut">
              <a:rPr lang="en-US" smtClean="0"/>
              <a:pPr/>
              <a:t>10/7/11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DC7067-1AFF-9447-AA9E-E511F7FE5E07}" type="datetimeFigureOut">
              <a:rPr lang="en-US" smtClean="0"/>
              <a:pPr/>
              <a:t>10/7/11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24CF34-3C6C-4148-AA94-1BAC7A30612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DC7067-1AFF-9447-AA9E-E511F7FE5E07}" type="datetimeFigureOut">
              <a:rPr lang="en-US" smtClean="0"/>
              <a:pPr/>
              <a:t>10/7/11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24CF34-3C6C-4148-AA94-1BAC7A30612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2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oleObject" Target="!OLE_LINK1" TargetMode="External"/><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7.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Screen shot 2011-04-15 at 1.23.20 AM.png"/>
          <p:cNvPicPr>
            <a:picLocks noChangeAspect="1"/>
          </p:cNvPicPr>
          <p:nvPr/>
        </p:nvPicPr>
        <p:blipFill>
          <a:blip r:embed="rId2">
            <a:alphaModFix amt="69000"/>
            <a:duotone>
              <a:prstClr val="black"/>
              <a:schemeClr val="accent6">
                <a:tint val="45000"/>
                <a:satMod val="400000"/>
              </a:schemeClr>
            </a:duotone>
          </a:blip>
          <a:stretch>
            <a:fillRect/>
          </a:stretch>
        </p:blipFill>
        <p:spPr>
          <a:xfrm>
            <a:off x="0" y="0"/>
            <a:ext cx="9144000" cy="6858000"/>
          </a:xfrm>
          <a:prstGeom prst="rect">
            <a:avLst/>
          </a:prstGeom>
        </p:spPr>
      </p:pic>
      <p:sp>
        <p:nvSpPr>
          <p:cNvPr id="2" name="Title 1"/>
          <p:cNvSpPr>
            <a:spLocks noGrp="1"/>
          </p:cNvSpPr>
          <p:nvPr>
            <p:ph type="ctrTitle"/>
          </p:nvPr>
        </p:nvSpPr>
        <p:spPr/>
        <p:txBody>
          <a:bodyPr>
            <a:normAutofit/>
          </a:bodyPr>
          <a:lstStyle/>
          <a:p>
            <a:r>
              <a:rPr lang="en-US" sz="4800" dirty="0" smtClean="0">
                <a:solidFill>
                  <a:srgbClr val="FFFFFF"/>
                </a:solidFill>
              </a:rPr>
              <a:t>FOSS4IP</a:t>
            </a:r>
            <a:endParaRPr lang="en-US" sz="4800" dirty="0">
              <a:solidFill>
                <a:srgbClr val="FFFFFF"/>
              </a:solidFill>
            </a:endParaRPr>
          </a:p>
        </p:txBody>
      </p:sp>
      <p:sp>
        <p:nvSpPr>
          <p:cNvPr id="3" name="Subtitle 2"/>
          <p:cNvSpPr>
            <a:spLocks noGrp="1"/>
          </p:cNvSpPr>
          <p:nvPr>
            <p:ph type="subTitle" idx="1"/>
          </p:nvPr>
        </p:nvSpPr>
        <p:spPr>
          <a:xfrm>
            <a:off x="0" y="3886200"/>
            <a:ext cx="9144000" cy="1752600"/>
          </a:xfrm>
        </p:spPr>
        <p:txBody>
          <a:bodyPr>
            <a:normAutofit/>
          </a:bodyPr>
          <a:lstStyle/>
          <a:p>
            <a:r>
              <a:rPr lang="en-US" sz="1800" dirty="0" smtClean="0">
                <a:solidFill>
                  <a:schemeClr val="bg1"/>
                </a:solidFill>
              </a:rPr>
              <a:t>Software tools for advanced satellite data processing</a:t>
            </a:r>
          </a:p>
          <a:p>
            <a:endParaRPr lang="en-US"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26middle-SERTIT_SAFER_GERS084_P03_Libya_Benghazi_Harbour_reference_7k5_midres.jpg"/>
          <p:cNvPicPr>
            <a:picLocks noGrp="1" noChangeAspect="1"/>
          </p:cNvPicPr>
          <p:nvPr>
            <p:ph idx="1"/>
          </p:nvPr>
        </p:nvPicPr>
        <p:blipFill>
          <a:blip r:embed="rId2"/>
          <a:srcRect l="-14210" r="-14210"/>
          <a:stretch>
            <a:fillRect/>
          </a:stretch>
        </p:blipFill>
        <p:spPr>
          <a:xfrm>
            <a:off x="-1282701" y="0"/>
            <a:ext cx="11709401" cy="685800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225middle-SERTIT_SAFER_GERS084_P02_Libya_Benghazi_City_center_reference_20k_midres.jpg"/>
          <p:cNvPicPr>
            <a:picLocks noGrp="1" noChangeAspect="1"/>
          </p:cNvPicPr>
          <p:nvPr>
            <p:ph idx="1"/>
          </p:nvPr>
        </p:nvPicPr>
        <p:blipFill>
          <a:blip r:embed="rId2"/>
          <a:srcRect l="-14210" r="-14210"/>
          <a:stretch>
            <a:fillRect/>
          </a:stretch>
        </p:blipFill>
        <p:spPr>
          <a:xfrm>
            <a:off x="-1282700" y="0"/>
            <a:ext cx="11684820" cy="6858001"/>
          </a:xfr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24middle-SERTIT_SAFER_GERS084_P01_Libya_Benghazi_reference_40k_midres.jpg"/>
          <p:cNvPicPr>
            <a:picLocks noGrp="1" noChangeAspect="1"/>
          </p:cNvPicPr>
          <p:nvPr>
            <p:ph idx="1"/>
          </p:nvPr>
        </p:nvPicPr>
        <p:blipFill>
          <a:blip r:embed="rId2"/>
          <a:srcRect l="-14210" r="-14210"/>
          <a:stretch>
            <a:fillRect/>
          </a:stretch>
        </p:blipFill>
        <p:spPr>
          <a:xfrm>
            <a:off x="-1295401" y="1"/>
            <a:ext cx="11696701" cy="6858000"/>
          </a:xfr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229middle-DLR_20110224_Libya_Tobruq_Reference_medium.jpg"/>
          <p:cNvPicPr>
            <a:picLocks noChangeAspect="1"/>
          </p:cNvPicPr>
          <p:nvPr/>
        </p:nvPicPr>
        <p:blipFill>
          <a:blip r:embed="rId2"/>
          <a:stretch>
            <a:fillRect/>
          </a:stretch>
        </p:blipFill>
        <p:spPr>
          <a:xfrm>
            <a:off x="-1" y="0"/>
            <a:ext cx="9144001"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28middle-DLR_20110224_Libya_Sallum_Reference_medium.jpg"/>
          <p:cNvPicPr>
            <a:picLocks noGrp="1" noChangeAspect="1"/>
          </p:cNvPicPr>
          <p:nvPr>
            <p:ph idx="1"/>
          </p:nvPr>
        </p:nvPicPr>
        <p:blipFill>
          <a:blip r:embed="rId2"/>
          <a:srcRect l="-14210" r="-14210"/>
          <a:stretch>
            <a:fillRect/>
          </a:stretch>
        </p:blipFill>
        <p:spPr>
          <a:xfrm>
            <a:off x="-1288077" y="1"/>
            <a:ext cx="11778277" cy="6858000"/>
          </a:xfrm>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33middle-DLR_20110225_Libya_Malta_Harbour_Reference_medium.jpg"/>
          <p:cNvPicPr>
            <a:picLocks noGrp="1" noChangeAspect="1"/>
          </p:cNvPicPr>
          <p:nvPr>
            <p:ph idx="1"/>
          </p:nvPr>
        </p:nvPicPr>
        <p:blipFill>
          <a:blip r:embed="rId2"/>
          <a:srcRect l="-14210" r="-14210"/>
          <a:stretch>
            <a:fillRect/>
          </a:stretch>
        </p:blipFill>
        <p:spPr>
          <a:xfrm>
            <a:off x="-1264460" y="0"/>
            <a:ext cx="11693106" cy="6858001"/>
          </a:xfrm>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32middle-DLR_20110225_Libya_Malta_Airport_Reference_medium.jpg"/>
          <p:cNvPicPr>
            <a:picLocks noGrp="1" noChangeAspect="1"/>
          </p:cNvPicPr>
          <p:nvPr>
            <p:ph idx="1"/>
          </p:nvPr>
        </p:nvPicPr>
        <p:blipFill>
          <a:blip r:embed="rId2"/>
          <a:srcRect l="-14210" r="-14210"/>
          <a:stretch>
            <a:fillRect/>
          </a:stretch>
        </p:blipFill>
        <p:spPr>
          <a:xfrm>
            <a:off x="-1270001" y="0"/>
            <a:ext cx="11709401" cy="6858001"/>
          </a:xfrm>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31middle-DLR_20110225_Libya_Malta_Valetta_Reference_medium.jpg"/>
          <p:cNvPicPr>
            <a:picLocks noGrp="1" noChangeAspect="1"/>
          </p:cNvPicPr>
          <p:nvPr>
            <p:ph idx="1"/>
          </p:nvPr>
        </p:nvPicPr>
        <p:blipFill>
          <a:blip r:embed="rId2"/>
          <a:srcRect l="-14210" r="-14210"/>
          <a:stretch>
            <a:fillRect/>
          </a:stretch>
        </p:blipFill>
        <p:spPr>
          <a:xfrm>
            <a:off x="-1282701" y="0"/>
            <a:ext cx="11638633" cy="6858000"/>
          </a:xfrm>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shot 2011-04-14 at 11.12.13 PM.png"/>
          <p:cNvPicPr>
            <a:picLocks noGrp="1" noChangeAspect="1"/>
          </p:cNvPicPr>
          <p:nvPr>
            <p:ph idx="1"/>
          </p:nvPr>
        </p:nvPicPr>
        <p:blipFill>
          <a:blip r:embed="rId2"/>
          <a:srcRect l="4856" r="2830"/>
          <a:stretch>
            <a:fillRect/>
          </a:stretch>
        </p:blipFill>
        <p:spPr>
          <a:xfrm>
            <a:off x="0" y="0"/>
            <a:ext cx="9144000" cy="6857999"/>
          </a:xfrm>
        </p:spPr>
      </p:pic>
      <p:pic>
        <p:nvPicPr>
          <p:cNvPr id="5" name="Picture 4" descr="Screen shot 2011-04-14 at 11.15.44 PM.png"/>
          <p:cNvPicPr>
            <a:picLocks noChangeAspect="1"/>
          </p:cNvPicPr>
          <p:nvPr/>
        </p:nvPicPr>
        <p:blipFill>
          <a:blip r:embed="rId3"/>
          <a:stretch>
            <a:fillRect/>
          </a:stretch>
        </p:blipFill>
        <p:spPr>
          <a:xfrm>
            <a:off x="63501" y="4165599"/>
            <a:ext cx="4026742" cy="2628899"/>
          </a:xfrm>
          <a:prstGeom prst="rect">
            <a:avLst/>
          </a:prstGeom>
          <a:effectLst>
            <a:outerShdw blurRad="50800" dist="38100" dir="2700000">
              <a:srgbClr val="000000">
                <a:alpha val="43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35middle-DLR_20110411_bulgaria_gostun_fire_detail_medium.jpg"/>
          <p:cNvPicPr>
            <a:picLocks noGrp="1" noChangeAspect="1"/>
          </p:cNvPicPr>
          <p:nvPr>
            <p:ph idx="1"/>
          </p:nvPr>
        </p:nvPicPr>
        <p:blipFill>
          <a:blip r:embed="rId2"/>
          <a:srcRect l="-14210" r="-14210"/>
          <a:stretch>
            <a:fillRect/>
          </a:stretch>
        </p:blipFill>
        <p:spPr>
          <a:xfrm>
            <a:off x="-1295401" y="0"/>
            <a:ext cx="11684820" cy="6858001"/>
          </a:xfr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bg2">
              <a:lumMod val="50000"/>
            </a:schemeClr>
          </a:solidFill>
          <a:ln>
            <a:solidFill>
              <a:schemeClr val="accent2"/>
            </a:solidFill>
          </a:ln>
        </p:spPr>
        <p:txBody>
          <a:bodyPr/>
          <a:lstStyle/>
          <a:p>
            <a:endParaRPr lang="en-US" dirty="0" smtClean="0"/>
          </a:p>
          <a:p>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r>
              <a:rPr lang="en-US" dirty="0" smtClean="0">
                <a:solidFill>
                  <a:srgbClr val="FFFFFF"/>
                </a:solidFill>
              </a:rPr>
              <a:t>Why satellite data?</a:t>
            </a:r>
            <a:endParaRPr lang="en-US" dirty="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bg2">
              <a:lumMod val="50000"/>
            </a:schemeClr>
          </a:solidFill>
          <a:ln>
            <a:solidFill>
              <a:schemeClr val="accent2"/>
            </a:solidFill>
          </a:ln>
        </p:spPr>
        <p:txBody>
          <a:bodyPr/>
          <a:lstStyle/>
          <a:p>
            <a:endParaRPr lang="en-US" dirty="0" smtClean="0"/>
          </a:p>
          <a:p>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r>
              <a:rPr lang="en-US" dirty="0" smtClean="0">
                <a:solidFill>
                  <a:srgbClr val="FFFFFF"/>
                </a:solidFill>
              </a:rPr>
              <a:t>Is it sustainable?</a:t>
            </a:r>
            <a:endParaRPr lang="en-US" dirty="0">
              <a:solidFill>
                <a:srgbClr val="FFFFFF"/>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reen shot 2011-04-14 at 11.58.08 PM.png"/>
          <p:cNvPicPr>
            <a:picLocks noGrp="1" noChangeAspect="1"/>
          </p:cNvPicPr>
          <p:nvPr>
            <p:ph idx="1"/>
          </p:nvPr>
        </p:nvPicPr>
        <p:blipFill>
          <a:blip r:embed="rId2"/>
          <a:srcRect l="-339" r="376"/>
          <a:stretch>
            <a:fillRect/>
          </a:stretch>
        </p:blipFill>
        <p:spPr>
          <a:xfrm>
            <a:off x="-1" y="0"/>
            <a:ext cx="9153109" cy="6858001"/>
          </a:xfrm>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6" descr="may10_7(2)"/>
          <p:cNvPicPr>
            <a:picLocks noChangeAspect="1" noChangeArrowheads="1"/>
          </p:cNvPicPr>
          <p:nvPr/>
        </p:nvPicPr>
        <p:blipFill>
          <a:blip r:embed="rId2"/>
          <a:srcRect t="5267" b="5672"/>
          <a:stretch>
            <a:fillRect/>
          </a:stretch>
        </p:blipFill>
        <p:spPr bwMode="auto">
          <a:xfrm>
            <a:off x="0" y="0"/>
            <a:ext cx="9144000" cy="6857999"/>
          </a:xfrm>
          <a:prstGeom prst="rect">
            <a:avLst/>
          </a:prstGeom>
          <a:noFill/>
          <a:ln w="9525">
            <a:noFill/>
            <a:miter lim="800000"/>
            <a:headEnd/>
            <a:tailEnd/>
          </a:ln>
        </p:spPr>
      </p:pic>
      <p:sp>
        <p:nvSpPr>
          <p:cNvPr id="5" name="Rectangle 4"/>
          <p:cNvSpPr txBox="1">
            <a:spLocks noChangeArrowheads="1"/>
          </p:cNvSpPr>
          <p:nvPr/>
        </p:nvSpPr>
        <p:spPr bwMode="auto">
          <a:xfrm>
            <a:off x="368300" y="698500"/>
            <a:ext cx="7251700" cy="5427662"/>
          </a:xfrm>
          <a:prstGeom prst="rect">
            <a:avLst/>
          </a:prstGeom>
          <a:noFill/>
          <a:ln>
            <a:miter lim="800000"/>
            <a:headEnd/>
            <a:tailEnd/>
          </a:ln>
        </p:spPr>
        <p:txBody>
          <a:bodyPr lIns="124130" tIns="62065" rIns="124130" bIns="62065">
            <a:prstTxWarp prst="textNoShape">
              <a:avLst/>
            </a:prstTxWarp>
          </a:bodyPr>
          <a:lstStyle/>
          <a:p>
            <a:pPr marL="342900" marR="0" lvl="0" indent="-342900" algn="l" defTabSz="457200" rtl="0" eaLnBrk="1" fontAlgn="auto" latinLnBrk="0" hangingPunct="1">
              <a:lnSpc>
                <a:spcPct val="115000"/>
              </a:lnSpc>
              <a:spcBef>
                <a:spcPct val="0"/>
              </a:spcBef>
              <a:spcAft>
                <a:spcPts val="0"/>
              </a:spcAft>
              <a:buClr>
                <a:srgbClr val="003399"/>
              </a:buClr>
              <a:buSzTx/>
              <a:buFont typeface="Wingdings" charset="2"/>
              <a:buNone/>
              <a:tabLst/>
              <a:defRPr/>
            </a:pPr>
            <a:r>
              <a:rPr kumimoji="0" lang="en-GB" sz="1400" b="1" i="0" u="none" strike="noStrike" kern="1200" cap="none" spc="0" normalizeH="0" baseline="0" noProof="0" dirty="0" smtClean="0">
                <a:ln>
                  <a:noFill/>
                </a:ln>
                <a:solidFill>
                  <a:schemeClr val="bg1"/>
                </a:solidFill>
                <a:effectLst/>
                <a:uLnTx/>
                <a:uFillTx/>
                <a:latin typeface="Verdana" charset="0"/>
                <a:ea typeface="+mn-ea"/>
                <a:cs typeface="+mn-cs"/>
              </a:rPr>
              <a:t>GMES is an EU led initiative</a:t>
            </a:r>
          </a:p>
          <a:p>
            <a:pPr marL="342900" marR="0" lvl="0" indent="-342900" algn="l" defTabSz="457200" rtl="0" eaLnBrk="1" fontAlgn="auto" latinLnBrk="0" hangingPunct="1">
              <a:lnSpc>
                <a:spcPct val="115000"/>
              </a:lnSpc>
              <a:spcBef>
                <a:spcPct val="0"/>
              </a:spcBef>
              <a:spcAft>
                <a:spcPts val="0"/>
              </a:spcAft>
              <a:buClr>
                <a:srgbClr val="003399"/>
              </a:buClr>
              <a:buSzTx/>
              <a:buFont typeface="Wingdings" charset="2"/>
              <a:buNone/>
              <a:tabLst/>
              <a:defRPr/>
            </a:pPr>
            <a:endParaRPr kumimoji="0" lang="en-GB" sz="100" b="1" i="0" u="none" strike="noStrike" kern="1200" cap="none" spc="0" normalizeH="0" baseline="0" noProof="0" dirty="0" smtClean="0">
              <a:ln>
                <a:noFill/>
              </a:ln>
              <a:solidFill>
                <a:schemeClr val="bg1"/>
              </a:solidFill>
              <a:effectLst/>
              <a:uLnTx/>
              <a:uFillTx/>
              <a:latin typeface="Verdana" charset="0"/>
              <a:ea typeface="+mn-ea"/>
              <a:cs typeface="+mn-cs"/>
            </a:endParaRPr>
          </a:p>
          <a:p>
            <a:pPr marL="342900" marR="0" lvl="0" indent="-342900" algn="l" defTabSz="457200" rtl="0" eaLnBrk="1" fontAlgn="auto" latinLnBrk="0" hangingPunct="1">
              <a:lnSpc>
                <a:spcPct val="70000"/>
              </a:lnSpc>
              <a:spcBef>
                <a:spcPct val="0"/>
              </a:spcBef>
              <a:spcAft>
                <a:spcPts val="0"/>
              </a:spcAft>
              <a:buClrTx/>
              <a:buSzTx/>
              <a:buFont typeface="Wingdings" charset="2"/>
              <a:buChar char="Ø"/>
              <a:tabLst/>
              <a:defRPr/>
            </a:pPr>
            <a:r>
              <a:rPr kumimoji="0" lang="en-GB" sz="1600" b="1" i="0" u="none" strike="noStrike" kern="1200" cap="none" spc="0" normalizeH="0" baseline="0" noProof="0" dirty="0" smtClean="0">
                <a:ln>
                  <a:noFill/>
                </a:ln>
                <a:solidFill>
                  <a:srgbClr val="FF3300"/>
                </a:solidFill>
                <a:effectLst/>
                <a:uLnTx/>
                <a:uFillTx/>
                <a:latin typeface="Verdana" charset="0"/>
                <a:ea typeface="+mn-ea"/>
                <a:cs typeface="+mn-cs"/>
              </a:rPr>
              <a:t>Services Component – led by EC</a:t>
            </a:r>
          </a:p>
          <a:p>
            <a:pPr marL="342900" marR="0" lvl="0" indent="-342900" algn="l" defTabSz="457200" rtl="0" eaLnBrk="1" fontAlgn="auto" latinLnBrk="0" hangingPunct="1">
              <a:lnSpc>
                <a:spcPct val="110000"/>
              </a:lnSpc>
              <a:spcBef>
                <a:spcPct val="20000"/>
              </a:spcBef>
              <a:spcAft>
                <a:spcPts val="0"/>
              </a:spcAft>
              <a:buClr>
                <a:srgbClr val="003399"/>
              </a:buClr>
              <a:buSzTx/>
              <a:buFont typeface="Wingdings" charset="2"/>
              <a:buNone/>
              <a:tabLst/>
              <a:defRPr/>
            </a:pP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GB" sz="1100" b="0" i="0" u="none" strike="noStrike" kern="1200" cap="none" spc="0" normalizeH="0" baseline="0" noProof="0" dirty="0" smtClean="0">
                <a:ln>
                  <a:noFill/>
                </a:ln>
                <a:solidFill>
                  <a:schemeClr val="bg1"/>
                </a:solidFill>
                <a:effectLst/>
                <a:uLnTx/>
                <a:uFillTx/>
                <a:latin typeface="Verdana" charset="0"/>
                <a:ea typeface="+mn-ea"/>
                <a:cs typeface="+mn-cs"/>
              </a:rPr>
              <a:t>•</a:t>
            </a: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Produces information services in response to European </a:t>
            </a:r>
          </a:p>
          <a:p>
            <a:pPr marL="342900" marR="0" lvl="0" indent="-342900" algn="l" defTabSz="457200" rtl="0" eaLnBrk="1" fontAlgn="auto" latinLnBrk="0" hangingPunct="1">
              <a:lnSpc>
                <a:spcPct val="110000"/>
              </a:lnSpc>
              <a:spcBef>
                <a:spcPct val="0"/>
              </a:spcBef>
              <a:spcAft>
                <a:spcPts val="0"/>
              </a:spcAft>
              <a:buClr>
                <a:srgbClr val="003399"/>
              </a:buClr>
              <a:buSzTx/>
              <a:buFont typeface="Wingdings" charset="2"/>
              <a:buNone/>
              <a:tabLst/>
              <a:defRPr/>
            </a:pP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policy priorities in environment and security</a:t>
            </a:r>
          </a:p>
          <a:p>
            <a:pPr marL="342900" marR="0" lvl="0" indent="-342900" algn="l" defTabSz="457200" rtl="0" eaLnBrk="1" fontAlgn="auto" latinLnBrk="0" hangingPunct="1">
              <a:lnSpc>
                <a:spcPct val="110000"/>
              </a:lnSpc>
              <a:spcBef>
                <a:spcPct val="0"/>
              </a:spcBef>
              <a:spcAft>
                <a:spcPts val="0"/>
              </a:spcAft>
              <a:buClr>
                <a:srgbClr val="003399"/>
              </a:buClr>
              <a:buSzTx/>
              <a:buFont typeface="Wingdings" charset="2"/>
              <a:buNone/>
              <a:tabLst/>
              <a:defRPr/>
            </a:pPr>
            <a:r>
              <a:rPr kumimoji="0" lang="en-GB" sz="1400" b="1"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GB" sz="1100" b="0" i="0" u="none" strike="noStrike" kern="1200" cap="none" spc="0" normalizeH="0" baseline="0" noProof="0" dirty="0" smtClean="0">
                <a:ln>
                  <a:noFill/>
                </a:ln>
                <a:solidFill>
                  <a:schemeClr val="bg1"/>
                </a:solidFill>
                <a:effectLst/>
                <a:uLnTx/>
                <a:uFillTx/>
                <a:latin typeface="Verdana" charset="0"/>
                <a:ea typeface="+mn-ea"/>
                <a:cs typeface="+mn-cs"/>
              </a:rPr>
              <a:t>•</a:t>
            </a: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Relies on data from in-situ and space component</a:t>
            </a:r>
            <a:endParaRPr kumimoji="0" lang="en-US" sz="1400" b="0" i="0" u="none" strike="noStrike" kern="1200" cap="none" spc="0" normalizeH="0" baseline="0" noProof="0" dirty="0" smtClean="0">
              <a:ln>
                <a:noFill/>
              </a:ln>
              <a:solidFill>
                <a:schemeClr val="bg1"/>
              </a:solidFill>
              <a:effectLst/>
              <a:uLnTx/>
              <a:uFillTx/>
              <a:latin typeface="Verdana" charset="0"/>
              <a:ea typeface="+mn-ea"/>
              <a:cs typeface="+mn-cs"/>
            </a:endParaRPr>
          </a:p>
          <a:p>
            <a:pPr marL="342900" marR="0" lvl="0" indent="-342900" algn="l" defTabSz="457200" rtl="0" eaLnBrk="1" fontAlgn="auto" latinLnBrk="0" hangingPunct="1">
              <a:lnSpc>
                <a:spcPct val="70000"/>
              </a:lnSpc>
              <a:spcBef>
                <a:spcPct val="100000"/>
              </a:spcBef>
              <a:spcAft>
                <a:spcPts val="0"/>
              </a:spcAft>
              <a:buClrTx/>
              <a:buSzTx/>
              <a:buFont typeface="Wingdings" charset="2"/>
              <a:buChar char="Ø"/>
              <a:tabLst/>
              <a:defRPr/>
            </a:pPr>
            <a:r>
              <a:rPr kumimoji="0" lang="en-GB" sz="1600" b="1" i="0" u="none" strike="noStrike" kern="1200" cap="none" spc="0" normalizeH="0" baseline="0" noProof="0" dirty="0" smtClean="0">
                <a:ln>
                  <a:noFill/>
                </a:ln>
                <a:solidFill>
                  <a:srgbClr val="FF3300"/>
                </a:solidFill>
                <a:effectLst/>
                <a:uLnTx/>
                <a:uFillTx/>
                <a:latin typeface="Verdana" charset="0"/>
                <a:ea typeface="+mn-ea"/>
                <a:cs typeface="+mn-cs"/>
              </a:rPr>
              <a:t>In-situ component – led by EEA</a:t>
            </a:r>
          </a:p>
          <a:p>
            <a:pPr marL="342900" marR="0" lvl="0" indent="-342900" algn="l" defTabSz="457200" rtl="0" eaLnBrk="1" fontAlgn="auto" latinLnBrk="0" hangingPunct="1">
              <a:lnSpc>
                <a:spcPct val="110000"/>
              </a:lnSpc>
              <a:spcBef>
                <a:spcPct val="20000"/>
              </a:spcBef>
              <a:spcAft>
                <a:spcPts val="0"/>
              </a:spcAft>
              <a:buClrTx/>
              <a:buSzTx/>
              <a:buFontTx/>
              <a:buNone/>
              <a:tabLst/>
              <a:defRPr/>
            </a:pP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GB" sz="1100" b="0" i="0" u="none" strike="noStrike" kern="1200" cap="none" spc="0" normalizeH="0" baseline="0" noProof="0" dirty="0" smtClean="0">
                <a:ln>
                  <a:noFill/>
                </a:ln>
                <a:solidFill>
                  <a:schemeClr val="bg1"/>
                </a:solidFill>
                <a:effectLst/>
                <a:uLnTx/>
                <a:uFillTx/>
                <a:latin typeface="Verdana" charset="0"/>
                <a:ea typeface="+mn-ea"/>
                <a:cs typeface="+mn-cs"/>
              </a:rPr>
              <a:t>•</a:t>
            </a: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Observations mostly within national responsibility, </a:t>
            </a:r>
          </a:p>
          <a:p>
            <a:pPr marL="342900" marR="0" lvl="0" indent="-342900" algn="l" defTabSz="457200" rtl="0" eaLnBrk="1" fontAlgn="auto" latinLnBrk="0" hangingPunct="1">
              <a:lnSpc>
                <a:spcPct val="110000"/>
              </a:lnSpc>
              <a:spcBef>
                <a:spcPct val="0"/>
              </a:spcBef>
              <a:spcAft>
                <a:spcPts val="0"/>
              </a:spcAft>
              <a:buClrTx/>
              <a:buSzTx/>
              <a:buFontTx/>
              <a:buNone/>
              <a:tabLst/>
              <a:defRPr/>
            </a:pP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with coordination at European level </a:t>
            </a:r>
          </a:p>
          <a:p>
            <a:pPr marL="342900" marR="0" lvl="0" indent="-342900" algn="l" defTabSz="457200" rtl="0" eaLnBrk="1" fontAlgn="auto" latinLnBrk="0" hangingPunct="1">
              <a:lnSpc>
                <a:spcPct val="60000"/>
              </a:lnSpc>
              <a:spcBef>
                <a:spcPct val="100000"/>
              </a:spcBef>
              <a:spcAft>
                <a:spcPts val="0"/>
              </a:spcAft>
              <a:buClrTx/>
              <a:buSzTx/>
              <a:buFont typeface="Wingdings" charset="2"/>
              <a:buChar char="Ø"/>
              <a:tabLst/>
              <a:defRPr/>
            </a:pPr>
            <a:r>
              <a:rPr kumimoji="0" lang="en-GB" sz="1600" b="1" i="0" u="none" strike="noStrike" kern="1200" cap="none" spc="0" normalizeH="0" baseline="0" noProof="0" dirty="0" smtClean="0">
                <a:ln>
                  <a:noFill/>
                </a:ln>
                <a:solidFill>
                  <a:srgbClr val="FF3300"/>
                </a:solidFill>
                <a:effectLst/>
                <a:uLnTx/>
                <a:uFillTx/>
                <a:latin typeface="Verdana" charset="0"/>
                <a:ea typeface="+mn-ea"/>
                <a:cs typeface="+mn-cs"/>
              </a:rPr>
              <a:t>Space Component – led by ESA</a:t>
            </a:r>
          </a:p>
          <a:p>
            <a:pPr marL="342900" marR="0" lvl="0" indent="-342900" algn="l" defTabSz="457200" rtl="0" eaLnBrk="1" fontAlgn="auto" latinLnBrk="0" hangingPunct="1">
              <a:lnSpc>
                <a:spcPct val="110000"/>
              </a:lnSpc>
              <a:spcBef>
                <a:spcPct val="20000"/>
              </a:spcBef>
              <a:spcAft>
                <a:spcPts val="0"/>
              </a:spcAft>
              <a:buClrTx/>
              <a:buSzTx/>
              <a:buFontTx/>
              <a:buNone/>
              <a:tabLst/>
              <a:defRPr/>
            </a:pPr>
            <a:r>
              <a:rPr kumimoji="0" lang="en-GB" sz="1400" b="1"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GB" sz="1100" b="0" i="0" u="none" strike="noStrike" kern="1200" cap="none" spc="0" normalizeH="0" baseline="0" noProof="0" dirty="0" smtClean="0">
                <a:ln>
                  <a:noFill/>
                </a:ln>
                <a:solidFill>
                  <a:schemeClr val="bg1"/>
                </a:solidFill>
                <a:effectLst/>
                <a:uLnTx/>
                <a:uFillTx/>
                <a:latin typeface="Verdana" charset="0"/>
                <a:ea typeface="+mn-ea"/>
                <a:cs typeface="+mn-cs"/>
              </a:rPr>
              <a:t>•</a:t>
            </a: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Sentinels - EO missions developed specifically for GMES:</a:t>
            </a:r>
          </a:p>
          <a:p>
            <a:pPr marL="342900" marR="0" lvl="0" indent="-342900" algn="l" defTabSz="457200" rtl="0" eaLnBrk="1" fontAlgn="auto" latinLnBrk="0" hangingPunct="1">
              <a:lnSpc>
                <a:spcPct val="110000"/>
              </a:lnSpc>
              <a:spcBef>
                <a:spcPct val="0"/>
              </a:spcBef>
              <a:spcAft>
                <a:spcPts val="0"/>
              </a:spcAft>
              <a:buClrTx/>
              <a:buSzTx/>
              <a:buFontTx/>
              <a:buNone/>
              <a:tabLst/>
              <a:defRPr/>
            </a:pP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GB" sz="1100" b="0" i="0" u="none" strike="noStrike" kern="1200" cap="none" spc="0" normalizeH="0" baseline="0" noProof="0" dirty="0" smtClean="0">
                <a:ln>
                  <a:noFill/>
                </a:ln>
                <a:solidFill>
                  <a:schemeClr val="bg1"/>
                </a:solidFill>
                <a:effectLst/>
                <a:uLnTx/>
                <a:uFillTx/>
                <a:latin typeface="Verdana" charset="0"/>
                <a:ea typeface="+mn-ea"/>
                <a:cs typeface="+mn-cs"/>
              </a:rPr>
              <a:t>•</a:t>
            </a: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Contributing Missions - EO missions built for purposes other than </a:t>
            </a:r>
          </a:p>
          <a:p>
            <a:pPr marL="342900" marR="0" lvl="0" indent="-342900" algn="l" defTabSz="457200" rtl="0" eaLnBrk="1" fontAlgn="auto" latinLnBrk="0" hangingPunct="1">
              <a:lnSpc>
                <a:spcPct val="110000"/>
              </a:lnSpc>
              <a:spcBef>
                <a:spcPct val="0"/>
              </a:spcBef>
              <a:spcAft>
                <a:spcPts val="0"/>
              </a:spcAft>
              <a:buClrTx/>
              <a:buSzTx/>
              <a:buFontTx/>
              <a:buNone/>
              <a:tabLst/>
              <a:defRPr/>
            </a:pP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GMES but offering part of their capacity to GMES </a:t>
            </a:r>
            <a:b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b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(EU/ESA </a:t>
            </a:r>
            <a:r>
              <a:rPr kumimoji="0" lang="en-GB" sz="1400" b="0" i="0" u="none" strike="noStrike" kern="1200" cap="none" spc="0" normalizeH="0" baseline="0" noProof="0" dirty="0" err="1" smtClean="0">
                <a:ln>
                  <a:noFill/>
                </a:ln>
                <a:solidFill>
                  <a:schemeClr val="bg1"/>
                </a:solidFill>
                <a:effectLst/>
                <a:uLnTx/>
                <a:uFillTx/>
                <a:latin typeface="Verdana" charset="0"/>
                <a:ea typeface="+mn-ea"/>
                <a:cs typeface="+mn-cs"/>
              </a:rPr>
              <a:t>MSs</a:t>
            </a:r>
            <a:r>
              <a:rPr kumimoji="0" lang="en-GB" sz="1400" b="0" i="0" u="none" strike="noStrike" kern="1200" cap="none" spc="0" normalizeH="0" baseline="0" noProof="0" dirty="0" smtClean="0">
                <a:ln>
                  <a:noFill/>
                </a:ln>
                <a:solidFill>
                  <a:schemeClr val="bg1"/>
                </a:solidFill>
                <a:effectLst/>
                <a:uLnTx/>
                <a:uFillTx/>
                <a:latin typeface="Verdana" charset="0"/>
                <a:ea typeface="+mn-ea"/>
                <a:cs typeface="+mn-cs"/>
              </a:rPr>
              <a:t>, EUMETSAT, commercial, international)</a:t>
            </a:r>
            <a:endParaRPr kumimoji="0" lang="en-US" sz="1400" b="0" i="0" u="none" strike="noStrike" kern="1200" cap="none" spc="0" normalizeH="0" baseline="0" noProof="0" dirty="0" smtClean="0">
              <a:ln>
                <a:noFill/>
              </a:ln>
              <a:solidFill>
                <a:schemeClr val="bg1"/>
              </a:solidFill>
              <a:effectLst/>
              <a:uLnTx/>
              <a:uFillTx/>
              <a:latin typeface="Verdana" charset="0"/>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7" descr="1185383_31290659.jpg"/>
          <p:cNvPicPr>
            <a:picLocks noChangeAspect="1"/>
          </p:cNvPicPr>
          <p:nvPr/>
        </p:nvPicPr>
        <p:blipFill>
          <a:blip r:embed="rId2"/>
          <a:srcRect/>
          <a:stretch>
            <a:fillRect/>
          </a:stretch>
        </p:blipFill>
        <p:spPr bwMode="auto">
          <a:xfrm>
            <a:off x="0" y="0"/>
            <a:ext cx="9271688" cy="6858000"/>
          </a:xfrm>
          <a:prstGeom prst="rect">
            <a:avLst/>
          </a:prstGeom>
          <a:noFill/>
          <a:ln w="9525">
            <a:noFill/>
            <a:miter lim="800000"/>
            <a:headEnd/>
            <a:tailEnd/>
          </a:ln>
        </p:spPr>
      </p:pic>
      <p:sp>
        <p:nvSpPr>
          <p:cNvPr id="5" name="Rectangle 4"/>
          <p:cNvSpPr txBox="1">
            <a:spLocks noChangeArrowheads="1"/>
          </p:cNvSpPr>
          <p:nvPr/>
        </p:nvSpPr>
        <p:spPr bwMode="auto">
          <a:xfrm>
            <a:off x="292100" y="203201"/>
            <a:ext cx="7925152" cy="5509084"/>
          </a:xfrm>
          <a:prstGeom prst="rect">
            <a:avLst/>
          </a:prstGeom>
          <a:noFill/>
          <a:ln>
            <a:miter lim="800000"/>
            <a:headEnd/>
            <a:tailEnd/>
          </a:ln>
        </p:spPr>
        <p:txBody>
          <a:bodyPr lIns="124130" tIns="62065" rIns="124130" bIns="62065">
            <a:prstTxWarp prst="textNoShape">
              <a:avLst/>
            </a:prstTxWarp>
          </a:bodyPr>
          <a:lstStyle/>
          <a:p>
            <a:pPr marL="355600" marR="0" lvl="0" indent="-355600" algn="l" defTabSz="457200" rtl="0" eaLnBrk="1" fontAlgn="auto" latinLnBrk="0" hangingPunct="1">
              <a:lnSpc>
                <a:spcPct val="110000"/>
              </a:lnSpc>
              <a:spcBef>
                <a:spcPct val="40000"/>
              </a:spcBef>
              <a:spcAft>
                <a:spcPts val="0"/>
              </a:spcAft>
              <a:buClr>
                <a:schemeClr val="tx1"/>
              </a:buClr>
              <a:buSzTx/>
              <a:buFont typeface="Wingdings" charset="2"/>
              <a:buChar char="ü"/>
              <a:tabLst/>
              <a:defRPr/>
            </a:pPr>
            <a:r>
              <a:rPr kumimoji="0" lang="en-US" sz="1600" b="1" i="0" u="none" strike="noStrike" kern="1200" cap="none" spc="0" normalizeH="0" baseline="0" noProof="0" dirty="0" smtClean="0">
                <a:ln>
                  <a:noFill/>
                </a:ln>
                <a:solidFill>
                  <a:schemeClr val="tx1"/>
                </a:solidFill>
                <a:effectLst/>
                <a:uLnTx/>
                <a:uFillTx/>
                <a:latin typeface="Verdana" charset="0"/>
                <a:ea typeface="+mn-ea"/>
                <a:cs typeface="+mn-cs"/>
              </a:rPr>
              <a:t>Monitoring Earth sub-systems:</a:t>
            </a:r>
            <a:endParaRPr kumimoji="0" lang="en-US" sz="1600" b="0" i="0" u="none" strike="noStrike" kern="1200" cap="none" spc="0" normalizeH="0" baseline="0" noProof="0" dirty="0" smtClean="0">
              <a:ln>
                <a:noFill/>
              </a:ln>
              <a:solidFill>
                <a:schemeClr val="tx1"/>
              </a:solidFill>
              <a:effectLst/>
              <a:uLnTx/>
              <a:uFillTx/>
              <a:latin typeface="Verdana" charset="0"/>
              <a:ea typeface="+mn-ea"/>
              <a:cs typeface="+mn-cs"/>
            </a:endParaRPr>
          </a:p>
          <a:p>
            <a:pPr marL="355600" marR="0" lvl="0" indent="-355600" algn="l" defTabSz="457200" rtl="0" eaLnBrk="1" fontAlgn="auto" latinLnBrk="0" hangingPunct="1">
              <a:lnSpc>
                <a:spcPct val="110000"/>
              </a:lnSpc>
              <a:spcBef>
                <a:spcPct val="35000"/>
              </a:spcBef>
              <a:spcAft>
                <a:spcPts val="0"/>
              </a:spcAft>
              <a:buClr>
                <a:srgbClr val="003399"/>
              </a:buClr>
              <a:buSzTx/>
              <a:buFont typeface="Wingdings" charset="2"/>
              <a:buNone/>
              <a:tabLst/>
              <a:defRPr/>
            </a:pPr>
            <a:r>
              <a:rPr kumimoji="0" lang="en-US" sz="1600" b="0" i="0" u="none" strike="noStrike" kern="1200" cap="none" spc="0" normalizeH="0" baseline="0" noProof="0" dirty="0" smtClean="0">
                <a:ln>
                  <a:noFill/>
                </a:ln>
                <a:solidFill>
                  <a:schemeClr val="tx1"/>
                </a:solidFill>
                <a:effectLst/>
                <a:uLnTx/>
                <a:uFillTx/>
                <a:latin typeface="Verdana" charset="0"/>
                <a:ea typeface="+mn-ea"/>
                <a:cs typeface="+mn-cs"/>
              </a:rPr>
              <a:t>     • </a:t>
            </a:r>
            <a:r>
              <a:rPr kumimoji="0" lang="en-US" sz="1600" b="1" i="0" u="none" strike="noStrike" kern="1200" cap="none" spc="0" normalizeH="0" baseline="0" noProof="0" dirty="0" smtClean="0">
                <a:ln>
                  <a:noFill/>
                </a:ln>
                <a:solidFill>
                  <a:schemeClr val="tx1"/>
                </a:solidFill>
                <a:effectLst/>
                <a:uLnTx/>
                <a:uFillTx/>
                <a:latin typeface="Verdana" charset="0"/>
                <a:ea typeface="+mn-ea"/>
                <a:cs typeface="+mn-cs"/>
              </a:rPr>
              <a:t>Land:</a:t>
            </a:r>
            <a:r>
              <a:rPr kumimoji="0" lang="en-US" sz="1600" b="0" i="0" u="none" strike="noStrike" kern="1200" cap="none" spc="0" normalizeH="0" baseline="0" noProof="0" dirty="0" smtClean="0">
                <a:ln>
                  <a:noFill/>
                </a:ln>
                <a:solidFill>
                  <a:schemeClr val="tx1"/>
                </a:solidFill>
                <a:effectLst/>
                <a:uLnTx/>
                <a:uFillTx/>
                <a:latin typeface="Verdana" charset="0"/>
                <a:ea typeface="+mn-ea"/>
                <a:cs typeface="+mn-cs"/>
              </a:rPr>
              <a:t> land use and land cover changes</a:t>
            </a:r>
          </a:p>
          <a:p>
            <a:pPr marL="355600" marR="0" lvl="0" indent="-355600" algn="l" defTabSz="457200" rtl="0" eaLnBrk="1" fontAlgn="auto" latinLnBrk="0" hangingPunct="1">
              <a:lnSpc>
                <a:spcPct val="110000"/>
              </a:lnSpc>
              <a:spcBef>
                <a:spcPct val="35000"/>
              </a:spcBef>
              <a:spcAft>
                <a:spcPts val="0"/>
              </a:spcAft>
              <a:buClr>
                <a:srgbClr val="003399"/>
              </a:buClr>
              <a:buSzTx/>
              <a:buFont typeface="Wingdings" charset="2"/>
              <a:buNone/>
              <a:tabLst/>
              <a:defRPr/>
            </a:pPr>
            <a:r>
              <a:rPr kumimoji="0" lang="en-US" sz="1600" b="0" i="0" u="none" strike="noStrike" kern="1200" cap="none" spc="0" normalizeH="0" baseline="0" noProof="0" dirty="0" smtClean="0">
                <a:ln>
                  <a:noFill/>
                </a:ln>
                <a:solidFill>
                  <a:schemeClr val="tx1"/>
                </a:solidFill>
                <a:effectLst/>
                <a:uLnTx/>
                <a:uFillTx/>
                <a:latin typeface="Verdana" charset="0"/>
                <a:ea typeface="+mn-ea"/>
                <a:cs typeface="+mn-cs"/>
              </a:rPr>
              <a:t>     • </a:t>
            </a:r>
            <a:r>
              <a:rPr kumimoji="0" lang="en-US" sz="1600" b="1" i="0" u="none" strike="noStrike" kern="1200" cap="none" spc="0" normalizeH="0" baseline="0" noProof="0" dirty="0" smtClean="0">
                <a:ln>
                  <a:noFill/>
                </a:ln>
                <a:solidFill>
                  <a:schemeClr val="tx1"/>
                </a:solidFill>
                <a:effectLst/>
                <a:uLnTx/>
                <a:uFillTx/>
                <a:latin typeface="Verdana" charset="0"/>
                <a:ea typeface="+mn-ea"/>
                <a:cs typeface="+mn-cs"/>
              </a:rPr>
              <a:t>Ocean:</a:t>
            </a:r>
            <a:r>
              <a:rPr kumimoji="0" lang="en-US" sz="1600" b="0" i="0" u="none" strike="noStrike" kern="1200" cap="none" spc="0" normalizeH="0" baseline="0" noProof="0" dirty="0" smtClean="0">
                <a:ln>
                  <a:noFill/>
                </a:ln>
                <a:solidFill>
                  <a:schemeClr val="tx1"/>
                </a:solidFill>
                <a:effectLst/>
                <a:uLnTx/>
                <a:uFillTx/>
                <a:latin typeface="Verdana" charset="0"/>
                <a:ea typeface="+mn-ea"/>
                <a:cs typeface="+mn-cs"/>
              </a:rPr>
              <a:t> </a:t>
            </a:r>
            <a:r>
              <a:rPr kumimoji="0" lang="en-GB" sz="1600" b="0" i="0" u="none" strike="noStrike" kern="1200" cap="none" spc="0" normalizeH="0" baseline="0" noProof="0" dirty="0" smtClean="0">
                <a:ln>
                  <a:noFill/>
                </a:ln>
                <a:solidFill>
                  <a:schemeClr val="tx1"/>
                </a:solidFill>
                <a:effectLst/>
                <a:uLnTx/>
                <a:uFillTx/>
                <a:latin typeface="Verdana" charset="0"/>
                <a:ea typeface="+mn-ea"/>
                <a:cs typeface="+mn-cs"/>
              </a:rPr>
              <a:t>sustainable ocean resources and impact of environmental hazards </a:t>
            </a:r>
          </a:p>
          <a:p>
            <a:pPr marL="355600" marR="0" lvl="0" indent="-355600" algn="l" defTabSz="457200" rtl="0" eaLnBrk="1" fontAlgn="auto" latinLnBrk="0" hangingPunct="1">
              <a:lnSpc>
                <a:spcPct val="110000"/>
              </a:lnSpc>
              <a:spcBef>
                <a:spcPct val="35000"/>
              </a:spcBef>
              <a:spcAft>
                <a:spcPts val="0"/>
              </a:spcAft>
              <a:buClr>
                <a:srgbClr val="003399"/>
              </a:buClr>
              <a:buSzTx/>
              <a:buFont typeface="Wingdings" charset="2"/>
              <a:buNone/>
              <a:tabLst/>
              <a:defRPr/>
            </a:pPr>
            <a:r>
              <a:rPr kumimoji="0" lang="en-GB" sz="1600" b="0" i="0" u="none" strike="noStrike" kern="1200" cap="none" spc="0" normalizeH="0" baseline="0" noProof="0" dirty="0" smtClean="0">
                <a:ln>
                  <a:noFill/>
                </a:ln>
                <a:solidFill>
                  <a:schemeClr val="tx1"/>
                </a:solidFill>
                <a:effectLst/>
                <a:uLnTx/>
                <a:uFillTx/>
                <a:latin typeface="Verdana" charset="0"/>
                <a:ea typeface="+mn-ea"/>
                <a:cs typeface="+mn-cs"/>
              </a:rPr>
              <a:t>     </a:t>
            </a:r>
            <a:r>
              <a:rPr kumimoji="0" lang="en-US" sz="1600" b="0" i="0" u="none" strike="noStrike" kern="1200" cap="none" spc="0" normalizeH="0" baseline="0" noProof="0" dirty="0" smtClean="0">
                <a:ln>
                  <a:noFill/>
                </a:ln>
                <a:solidFill>
                  <a:schemeClr val="tx1"/>
                </a:solidFill>
                <a:effectLst/>
                <a:uLnTx/>
                <a:uFillTx/>
                <a:latin typeface="Verdana" charset="0"/>
                <a:ea typeface="+mn-ea"/>
                <a:cs typeface="+mn-cs"/>
              </a:rPr>
              <a:t>• </a:t>
            </a:r>
            <a:r>
              <a:rPr kumimoji="0" lang="en-US" sz="1600" b="1" i="0" u="none" strike="noStrike" kern="1200" cap="none" spc="0" normalizeH="0" baseline="0" noProof="0" dirty="0" smtClean="0">
                <a:ln>
                  <a:noFill/>
                </a:ln>
                <a:solidFill>
                  <a:schemeClr val="tx1"/>
                </a:solidFill>
                <a:effectLst/>
                <a:uLnTx/>
                <a:uFillTx/>
                <a:latin typeface="Verdana" charset="0"/>
                <a:ea typeface="+mn-ea"/>
                <a:cs typeface="+mn-cs"/>
              </a:rPr>
              <a:t>Atmosphere:</a:t>
            </a:r>
            <a:r>
              <a:rPr kumimoji="0" lang="en-US" sz="1600" b="0" i="0" u="none" strike="noStrike" kern="1200" cap="none" spc="0" normalizeH="0" baseline="0" noProof="0" dirty="0" smtClean="0">
                <a:ln>
                  <a:noFill/>
                </a:ln>
                <a:solidFill>
                  <a:schemeClr val="tx1"/>
                </a:solidFill>
                <a:effectLst/>
                <a:uLnTx/>
                <a:uFillTx/>
                <a:latin typeface="Verdana" charset="0"/>
                <a:ea typeface="+mn-ea"/>
                <a:cs typeface="+mn-cs"/>
              </a:rPr>
              <a:t> </a:t>
            </a:r>
            <a:r>
              <a:rPr kumimoji="0" lang="en-GB" sz="1600" b="0" i="0" u="none" strike="noStrike" kern="1200" cap="none" spc="0" normalizeH="0" baseline="0" noProof="0" dirty="0" smtClean="0">
                <a:ln>
                  <a:noFill/>
                </a:ln>
                <a:solidFill>
                  <a:schemeClr val="tx1"/>
                </a:solidFill>
                <a:effectLst/>
                <a:uLnTx/>
                <a:uFillTx/>
                <a:latin typeface="Verdana" charset="0"/>
                <a:ea typeface="+mn-ea"/>
                <a:cs typeface="+mn-cs"/>
              </a:rPr>
              <a:t>effect of greenhouse gases and aerosols on climate change, air quality, and ultraviolet radiation </a:t>
            </a:r>
          </a:p>
          <a:p>
            <a:pPr marL="355600" marR="0" lvl="0" indent="-355600" algn="l" defTabSz="457200" rtl="0" eaLnBrk="1" fontAlgn="auto" latinLnBrk="0" hangingPunct="1">
              <a:lnSpc>
                <a:spcPct val="110000"/>
              </a:lnSpc>
              <a:spcBef>
                <a:spcPct val="35000"/>
              </a:spcBef>
              <a:spcAft>
                <a:spcPts val="0"/>
              </a:spcAft>
              <a:buClr>
                <a:srgbClr val="003399"/>
              </a:buClr>
              <a:buSzTx/>
              <a:buFont typeface="Wingdings" charset="2"/>
              <a:buNone/>
              <a:tabLst/>
              <a:defRPr/>
            </a:pPr>
            <a:endParaRPr kumimoji="0" lang="en-GB" sz="1600" b="0" i="0" u="none" strike="noStrike" kern="1200" cap="none" spc="0" normalizeH="0" baseline="0" noProof="0" dirty="0" smtClean="0">
              <a:ln>
                <a:noFill/>
              </a:ln>
              <a:solidFill>
                <a:schemeClr val="tx1"/>
              </a:solidFill>
              <a:effectLst/>
              <a:uLnTx/>
              <a:uFillTx/>
              <a:latin typeface="Verdana" charset="0"/>
              <a:ea typeface="+mn-ea"/>
              <a:cs typeface="+mn-cs"/>
            </a:endParaRPr>
          </a:p>
          <a:p>
            <a:pPr marL="355600" marR="0" lvl="0" indent="-355600" algn="l" defTabSz="457200" rtl="0" eaLnBrk="1" fontAlgn="auto" latinLnBrk="0" hangingPunct="1">
              <a:lnSpc>
                <a:spcPct val="110000"/>
              </a:lnSpc>
              <a:spcBef>
                <a:spcPct val="35000"/>
              </a:spcBef>
              <a:spcAft>
                <a:spcPts val="0"/>
              </a:spcAft>
              <a:buClrTx/>
              <a:buSzTx/>
              <a:buFont typeface="Wingdings" charset="2"/>
              <a:buChar char="ü"/>
              <a:tabLst/>
              <a:defRPr/>
            </a:pPr>
            <a:r>
              <a:rPr kumimoji="0" lang="en-US" sz="1600" b="1" i="0" u="none" strike="noStrike" kern="1200" cap="none" spc="0" normalizeH="0" baseline="0" noProof="0" dirty="0" smtClean="0">
                <a:ln>
                  <a:noFill/>
                </a:ln>
                <a:solidFill>
                  <a:schemeClr val="bg1"/>
                </a:solidFill>
                <a:effectLst/>
                <a:uLnTx/>
                <a:uFillTx/>
                <a:latin typeface="Verdana" charset="0"/>
                <a:ea typeface="+mn-ea"/>
                <a:cs typeface="+mn-cs"/>
              </a:rPr>
              <a:t>Other Services:</a:t>
            </a:r>
            <a:endParaRPr kumimoji="0" lang="en-US" sz="1600" b="0" i="0" u="none" strike="noStrike" kern="1200" cap="none" spc="0" normalizeH="0" baseline="0" noProof="0" dirty="0" smtClean="0">
              <a:ln>
                <a:noFill/>
              </a:ln>
              <a:solidFill>
                <a:schemeClr val="bg1"/>
              </a:solidFill>
              <a:effectLst/>
              <a:uLnTx/>
              <a:uFillTx/>
              <a:latin typeface="Verdana" charset="0"/>
              <a:ea typeface="+mn-ea"/>
              <a:cs typeface="+mn-cs"/>
            </a:endParaRPr>
          </a:p>
          <a:p>
            <a:pPr marL="355600" marR="0" lvl="0" indent="-355600" algn="l" defTabSz="457200" rtl="0" eaLnBrk="1" fontAlgn="auto" latinLnBrk="0" hangingPunct="1">
              <a:lnSpc>
                <a:spcPct val="110000"/>
              </a:lnSpc>
              <a:spcBef>
                <a:spcPct val="35000"/>
              </a:spcBef>
              <a:spcAft>
                <a:spcPts val="0"/>
              </a:spcAft>
              <a:buClr>
                <a:srgbClr val="003399"/>
              </a:buClr>
              <a:buSzTx/>
              <a:buFont typeface="Wingdings" charset="2"/>
              <a:buNone/>
              <a:tabLst/>
              <a:defRPr/>
            </a:pPr>
            <a:r>
              <a:rPr kumimoji="0" lang="en-GB" sz="16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US" sz="16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US" sz="1600" b="1" i="0" u="none" strike="noStrike" kern="1200" cap="none" spc="0" normalizeH="0" baseline="0" noProof="0" dirty="0" smtClean="0">
                <a:ln>
                  <a:noFill/>
                </a:ln>
                <a:solidFill>
                  <a:schemeClr val="bg1"/>
                </a:solidFill>
                <a:effectLst/>
                <a:uLnTx/>
                <a:uFillTx/>
                <a:latin typeface="Verdana" charset="0"/>
                <a:ea typeface="+mn-ea"/>
                <a:cs typeface="+mn-cs"/>
              </a:rPr>
              <a:t>Emergency:</a:t>
            </a:r>
            <a:r>
              <a:rPr kumimoji="0" lang="en-US" sz="16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GB" sz="1600" b="0" i="0" u="none" strike="noStrike" kern="1200" cap="none" spc="0" normalizeH="0" baseline="0" noProof="0" dirty="0" smtClean="0">
                <a:ln>
                  <a:noFill/>
                </a:ln>
                <a:solidFill>
                  <a:schemeClr val="bg1"/>
                </a:solidFill>
                <a:effectLst/>
                <a:uLnTx/>
                <a:uFillTx/>
                <a:latin typeface="Verdana" charset="0"/>
                <a:ea typeface="+mn-ea"/>
                <a:cs typeface="+mn-cs"/>
              </a:rPr>
              <a:t>rapid mapping services in case of humanitarian crises, and natural or man-made disasters</a:t>
            </a:r>
          </a:p>
          <a:p>
            <a:pPr marL="355600" marR="0" lvl="0" indent="-355600" algn="l" defTabSz="457200" rtl="0" eaLnBrk="1" fontAlgn="auto" latinLnBrk="0" hangingPunct="1">
              <a:lnSpc>
                <a:spcPct val="110000"/>
              </a:lnSpc>
              <a:spcBef>
                <a:spcPct val="35000"/>
              </a:spcBef>
              <a:spcAft>
                <a:spcPts val="0"/>
              </a:spcAft>
              <a:buClr>
                <a:srgbClr val="003399"/>
              </a:buClr>
              <a:buSzTx/>
              <a:buFont typeface="Wingdings" charset="2"/>
              <a:buNone/>
              <a:tabLst/>
              <a:defRPr/>
            </a:pPr>
            <a:r>
              <a:rPr kumimoji="0" lang="en-GB" sz="16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US" sz="16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US" sz="1600" b="1" i="0" u="none" strike="noStrike" kern="1200" cap="none" spc="0" normalizeH="0" baseline="0" noProof="0" dirty="0" smtClean="0">
                <a:ln>
                  <a:noFill/>
                </a:ln>
                <a:solidFill>
                  <a:schemeClr val="bg1"/>
                </a:solidFill>
                <a:effectLst/>
                <a:uLnTx/>
                <a:uFillTx/>
                <a:latin typeface="Verdana" charset="0"/>
                <a:ea typeface="+mn-ea"/>
                <a:cs typeface="+mn-cs"/>
              </a:rPr>
              <a:t>Security:</a:t>
            </a:r>
            <a:r>
              <a:rPr kumimoji="0" lang="en-US" sz="16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GB" sz="1600" b="0" i="0" u="none" strike="noStrike" kern="1200" cap="none" spc="0" normalizeH="0" baseline="0" noProof="0" dirty="0" smtClean="0">
                <a:ln>
                  <a:noFill/>
                </a:ln>
                <a:solidFill>
                  <a:schemeClr val="bg1"/>
                </a:solidFill>
                <a:effectLst/>
                <a:uLnTx/>
                <a:uFillTx/>
                <a:latin typeface="Verdana" charset="0"/>
                <a:ea typeface="+mn-ea"/>
                <a:cs typeface="+mn-cs"/>
              </a:rPr>
              <a:t>maritime surveillance, conflict prevention and mitigation outside  Europe</a:t>
            </a:r>
          </a:p>
          <a:p>
            <a:pPr marL="355600" marR="0" lvl="0" indent="-355600" algn="l" defTabSz="457200" rtl="0" eaLnBrk="1" fontAlgn="auto" latinLnBrk="0" hangingPunct="1">
              <a:lnSpc>
                <a:spcPct val="110000"/>
              </a:lnSpc>
              <a:spcBef>
                <a:spcPct val="35000"/>
              </a:spcBef>
              <a:spcAft>
                <a:spcPts val="0"/>
              </a:spcAft>
              <a:buClr>
                <a:srgbClr val="003399"/>
              </a:buClr>
              <a:buSzTx/>
              <a:buFont typeface="Wingdings" charset="2"/>
              <a:buNone/>
              <a:tabLst/>
              <a:defRPr/>
            </a:pPr>
            <a:r>
              <a:rPr kumimoji="0" lang="en-GB" sz="16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US" sz="1600" b="0" i="0" u="none" strike="noStrike" kern="1200" cap="none" spc="0" normalizeH="0" baseline="0" noProof="0" dirty="0" smtClean="0">
                <a:ln>
                  <a:noFill/>
                </a:ln>
                <a:solidFill>
                  <a:schemeClr val="bg1"/>
                </a:solidFill>
                <a:effectLst/>
                <a:uLnTx/>
                <a:uFillTx/>
                <a:latin typeface="Verdana" charset="0"/>
                <a:ea typeface="+mn-ea"/>
                <a:cs typeface="+mn-cs"/>
              </a:rPr>
              <a:t>• </a:t>
            </a:r>
            <a:r>
              <a:rPr kumimoji="0" lang="en-US" sz="1600" b="1" i="0" u="none" strike="noStrike" kern="1200" cap="none" spc="0" normalizeH="0" baseline="0" noProof="0" dirty="0" smtClean="0">
                <a:ln>
                  <a:noFill/>
                </a:ln>
                <a:solidFill>
                  <a:schemeClr val="bg1"/>
                </a:solidFill>
                <a:effectLst/>
                <a:uLnTx/>
                <a:uFillTx/>
                <a:latin typeface="Verdana" charset="0"/>
                <a:ea typeface="+mn-ea"/>
                <a:cs typeface="+mn-cs"/>
              </a:rPr>
              <a:t>Climate change</a:t>
            </a:r>
            <a:r>
              <a:rPr kumimoji="0" lang="en-US" sz="1600" b="0" i="0" u="none" strike="noStrike" kern="1200" cap="none" spc="0" normalizeH="0" baseline="0" noProof="0" dirty="0" smtClean="0">
                <a:ln>
                  <a:noFill/>
                </a:ln>
                <a:solidFill>
                  <a:schemeClr val="bg1"/>
                </a:solidFill>
                <a:effectLst/>
                <a:uLnTx/>
                <a:uFillTx/>
                <a:latin typeface="Verdana" charset="0"/>
                <a:ea typeface="+mn-ea"/>
                <a:cs typeface="+mn-cs"/>
              </a:rPr>
              <a:t> is cutting across the above domains</a:t>
            </a: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1523629" y="274588"/>
            <a:ext cx="7162725" cy="1143000"/>
          </a:xfrm>
          <a:solidFill>
            <a:srgbClr val="FFFFFF"/>
          </a:solidFill>
          <a:ln>
            <a:solidFill>
              <a:srgbClr val="000000"/>
            </a:solidFill>
            <a:miter lim="800000"/>
            <a:headEnd/>
            <a:tailEnd/>
          </a:ln>
        </p:spPr>
        <p:txBody>
          <a:bodyPr wrap="square" lIns="91435" tIns="45718" rIns="91435" bIns="45718" numCol="1" anchor="t" anchorCtr="0" compatLnSpc="1">
            <a:prstTxWarp prst="textNoShape">
              <a:avLst/>
            </a:prstTxWarp>
          </a:bodyPr>
          <a:lstStyle/>
          <a:p>
            <a:r>
              <a:rPr lang="en-GB" b="1"/>
              <a:t>Sentinel-1</a:t>
            </a:r>
          </a:p>
        </p:txBody>
      </p:sp>
      <p:pic>
        <p:nvPicPr>
          <p:cNvPr id="34819" name="Picture 3" descr="Sentinel-1-LR"/>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34820" name="Rectangle 5"/>
          <p:cNvSpPr>
            <a:spLocks noChangeArrowheads="1"/>
          </p:cNvSpPr>
          <p:nvPr/>
        </p:nvSpPr>
        <p:spPr bwMode="auto">
          <a:xfrm>
            <a:off x="6625828" y="4896818"/>
            <a:ext cx="2518172" cy="751210"/>
          </a:xfrm>
          <a:prstGeom prst="rect">
            <a:avLst/>
          </a:prstGeom>
          <a:noFill/>
          <a:ln w="9525">
            <a:noFill/>
            <a:miter lim="800000"/>
            <a:headEnd/>
            <a:tailEnd/>
          </a:ln>
        </p:spPr>
        <p:txBody>
          <a:bodyPr lIns="64291" tIns="32146" rIns="64291" bIns="32146">
            <a:prstTxWarp prst="textNoShape">
              <a:avLst/>
            </a:prstTxWarp>
          </a:bodyPr>
          <a:lstStyle/>
          <a:p>
            <a:pPr marL="268998" indent="-241093" algn="r" eaLnBrk="0" hangingPunct="0">
              <a:lnSpc>
                <a:spcPct val="80000"/>
              </a:lnSpc>
              <a:spcBef>
                <a:spcPts val="773"/>
              </a:spcBef>
              <a:buSzPct val="100000"/>
            </a:pPr>
            <a:r>
              <a:rPr lang="en-GB" sz="3100" b="1" dirty="0">
                <a:solidFill>
                  <a:schemeClr val="accent1"/>
                </a:solidFill>
              </a:rPr>
              <a:t>Sentinel-1</a:t>
            </a:r>
          </a:p>
          <a:p>
            <a:pPr marL="268998" indent="-241093" algn="r" eaLnBrk="0" hangingPunct="0">
              <a:lnSpc>
                <a:spcPct val="80000"/>
              </a:lnSpc>
              <a:spcBef>
                <a:spcPts val="773"/>
              </a:spcBef>
              <a:buSzPct val="100000"/>
            </a:pPr>
            <a:r>
              <a:rPr lang="en-GB" sz="3100" b="1" dirty="0">
                <a:solidFill>
                  <a:schemeClr val="accent1"/>
                </a:solidFill>
              </a:rPr>
              <a: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02" name="Picture 2" descr="Sentinel2_Pressebild_H"/>
          <p:cNvPicPr>
            <a:picLocks noGrp="1" noChangeAspect="1" noChangeArrowheads="1"/>
          </p:cNvPicPr>
          <p:nvPr>
            <p:ph type="body" idx="1"/>
          </p:nvPr>
        </p:nvPicPr>
        <p:blipFill>
          <a:blip r:embed="rId3"/>
          <a:srcRect/>
          <a:stretch>
            <a:fillRect/>
          </a:stretch>
        </p:blipFill>
        <p:spPr bwMode="auto">
          <a:xfrm>
            <a:off x="0" y="4465"/>
            <a:ext cx="9144000" cy="6853535"/>
          </a:xfrm>
          <a:noFill/>
          <a:ln>
            <a:miter lim="800000"/>
            <a:headEnd/>
            <a:tailEnd/>
          </a:ln>
        </p:spPr>
      </p:pic>
      <p:sp>
        <p:nvSpPr>
          <p:cNvPr id="51203" name="Rectangle 6"/>
          <p:cNvSpPr>
            <a:spLocks noChangeArrowheads="1"/>
          </p:cNvSpPr>
          <p:nvPr/>
        </p:nvSpPr>
        <p:spPr bwMode="auto">
          <a:xfrm>
            <a:off x="6445002" y="1606228"/>
            <a:ext cx="2518172" cy="751210"/>
          </a:xfrm>
          <a:prstGeom prst="rect">
            <a:avLst/>
          </a:prstGeom>
          <a:noFill/>
          <a:ln w="9525">
            <a:noFill/>
            <a:miter lim="800000"/>
            <a:headEnd/>
            <a:tailEnd/>
          </a:ln>
        </p:spPr>
        <p:txBody>
          <a:bodyPr lIns="64291" tIns="32146" rIns="64291" bIns="32146">
            <a:prstTxWarp prst="textNoShape">
              <a:avLst/>
            </a:prstTxWarp>
          </a:bodyPr>
          <a:lstStyle/>
          <a:p>
            <a:pPr marL="268998" indent="-241093" algn="r" eaLnBrk="0" hangingPunct="0">
              <a:lnSpc>
                <a:spcPct val="80000"/>
              </a:lnSpc>
              <a:spcBef>
                <a:spcPts val="773"/>
              </a:spcBef>
              <a:buSzPct val="100000"/>
            </a:pPr>
            <a:r>
              <a:rPr lang="en-GB" sz="3100" b="1" dirty="0">
                <a:solidFill>
                  <a:schemeClr val="accent1"/>
                </a:solidFill>
              </a:rPr>
              <a:t>Sentinel-2</a:t>
            </a:r>
          </a:p>
          <a:p>
            <a:pPr marL="268998" indent="-241093" algn="r" eaLnBrk="0" hangingPunct="0">
              <a:lnSpc>
                <a:spcPct val="80000"/>
              </a:lnSpc>
              <a:spcBef>
                <a:spcPts val="773"/>
              </a:spcBef>
              <a:buSzPct val="100000"/>
            </a:pPr>
            <a:r>
              <a:rPr lang="en-GB" sz="3100" b="1" dirty="0">
                <a:solidFill>
                  <a:schemeClr val="accent1"/>
                </a:solidFill>
              </a:rPr>
              <a:t>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1682" name="Picture 32"/>
          <p:cNvPicPr>
            <a:picLocks noChangeArrowheads="1"/>
          </p:cNvPicPr>
          <p:nvPr/>
        </p:nvPicPr>
        <p:blipFill>
          <a:blip r:embed="rId3"/>
          <a:srcRect l="2658"/>
          <a:stretch>
            <a:fillRect/>
          </a:stretch>
        </p:blipFill>
        <p:spPr bwMode="auto">
          <a:xfrm>
            <a:off x="0" y="0"/>
            <a:ext cx="9280178" cy="6922740"/>
          </a:xfrm>
          <a:prstGeom prst="rect">
            <a:avLst/>
          </a:prstGeom>
          <a:noFill/>
          <a:ln w="9525">
            <a:noFill/>
            <a:miter lim="800000"/>
            <a:headEnd/>
            <a:tailEnd/>
          </a:ln>
        </p:spPr>
      </p:pic>
      <p:sp>
        <p:nvSpPr>
          <p:cNvPr id="71683" name="Rectangle 5"/>
          <p:cNvSpPr>
            <a:spLocks noChangeArrowheads="1"/>
          </p:cNvSpPr>
          <p:nvPr/>
        </p:nvSpPr>
        <p:spPr bwMode="auto">
          <a:xfrm>
            <a:off x="6445002" y="1606228"/>
            <a:ext cx="2518172" cy="751210"/>
          </a:xfrm>
          <a:prstGeom prst="rect">
            <a:avLst/>
          </a:prstGeom>
          <a:noFill/>
          <a:ln w="9525">
            <a:noFill/>
            <a:miter lim="800000"/>
            <a:headEnd/>
            <a:tailEnd/>
          </a:ln>
        </p:spPr>
        <p:txBody>
          <a:bodyPr lIns="64291" tIns="32146" rIns="64291" bIns="32146">
            <a:prstTxWarp prst="textNoShape">
              <a:avLst/>
            </a:prstTxWarp>
          </a:bodyPr>
          <a:lstStyle/>
          <a:p>
            <a:pPr marL="268998" indent="-241093" algn="r" eaLnBrk="0" hangingPunct="0">
              <a:lnSpc>
                <a:spcPct val="80000"/>
              </a:lnSpc>
              <a:spcBef>
                <a:spcPts val="773"/>
              </a:spcBef>
              <a:buSzPct val="100000"/>
            </a:pPr>
            <a:r>
              <a:rPr lang="en-GB" sz="3100" b="1" dirty="0">
                <a:solidFill>
                  <a:schemeClr val="accent1"/>
                </a:solidFill>
              </a:rPr>
              <a:t>Sentinel-3</a:t>
            </a:r>
          </a:p>
          <a:p>
            <a:pPr marL="268998" indent="-241093" algn="r" eaLnBrk="0" hangingPunct="0">
              <a:lnSpc>
                <a:spcPct val="80000"/>
              </a:lnSpc>
              <a:spcBef>
                <a:spcPts val="773"/>
              </a:spcBef>
              <a:buSzPct val="100000"/>
            </a:pPr>
            <a:r>
              <a:rPr lang="en-GB" sz="3100" b="1" dirty="0">
                <a:solidFill>
                  <a:schemeClr val="accent1"/>
                </a:solidFill>
              </a:rPr>
              <a:t>					</a:t>
            </a:r>
          </a:p>
        </p:txBody>
      </p:sp>
      <p:sp>
        <p:nvSpPr>
          <p:cNvPr id="4" name="TextBox 3"/>
          <p:cNvSpPr txBox="1"/>
          <p:nvPr/>
        </p:nvSpPr>
        <p:spPr>
          <a:xfrm>
            <a:off x="2313286" y="5726813"/>
            <a:ext cx="5724644" cy="369332"/>
          </a:xfrm>
          <a:prstGeom prst="rect">
            <a:avLst/>
          </a:prstGeom>
          <a:noFill/>
        </p:spPr>
        <p:txBody>
          <a:bodyPr wrap="none" rtlCol="0">
            <a:spAutoFit/>
          </a:bodyPr>
          <a:lstStyle/>
          <a:p>
            <a:r>
              <a:rPr lang="en-US" dirty="0" smtClean="0"/>
              <a:t>devoted to provision of operational oceanographic services</a:t>
            </a:r>
            <a:endParaRPr 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creen shot 2011-04-15 at 12.22.55 AM.pn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creen shot 2011-04-15 at 1.09.25 AM.pn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descr="Screen shot 2011-04-15 at 1.13.48 AM.pn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descr="Screen shot 2011-04-15 at 12.36.39 AM.png"/>
          <p:cNvPicPr>
            <a:picLocks noGrp="1" noChangeAspect="1"/>
          </p:cNvPicPr>
          <p:nvPr>
            <p:ph idx="1"/>
          </p:nvPr>
        </p:nvPicPr>
        <p:blipFill>
          <a:blip r:embed="rId2"/>
          <a:srcRect l="60" r="5246"/>
          <a:stretch>
            <a:fillRect/>
          </a:stretch>
        </p:blipFill>
        <p:spPr>
          <a:xfrm>
            <a:off x="1" y="-1"/>
            <a:ext cx="9143999" cy="6857999"/>
          </a:xfrm>
        </p:spPr>
      </p:pic>
      <p:pic>
        <p:nvPicPr>
          <p:cNvPr id="5" name="Picture 4" descr="Screen shot 2011-04-15 at 12.29.37 AM.png"/>
          <p:cNvPicPr>
            <a:picLocks noChangeAspect="1"/>
          </p:cNvPicPr>
          <p:nvPr/>
        </p:nvPicPr>
        <p:blipFill>
          <a:blip r:embed="rId3"/>
          <a:srcRect l="13432" r="19560"/>
          <a:stretch>
            <a:fillRect/>
          </a:stretch>
        </p:blipFill>
        <p:spPr>
          <a:xfrm>
            <a:off x="314795" y="3245814"/>
            <a:ext cx="4873906" cy="3386934"/>
          </a:xfrm>
          <a:prstGeom prst="rect">
            <a:avLst/>
          </a:prstGeom>
          <a:effectLst>
            <a:outerShdw blurRad="50800" dist="38100" dir="2700000">
              <a:srgbClr val="000000">
                <a:alpha val="43000"/>
              </a:srgbClr>
            </a:outerShdw>
          </a:effectLst>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a:solidFill>
            <a:schemeClr val="bg2">
              <a:lumMod val="50000"/>
            </a:schemeClr>
          </a:solidFill>
          <a:ln>
            <a:solidFill>
              <a:schemeClr val="accent2"/>
            </a:solidFill>
          </a:ln>
        </p:spPr>
        <p:txBody>
          <a:bodyPr/>
          <a:lstStyle/>
          <a:p>
            <a:endParaRPr lang="en-US" dirty="0" smtClean="0"/>
          </a:p>
          <a:p>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r>
              <a:rPr lang="en-US" dirty="0" smtClean="0">
                <a:solidFill>
                  <a:srgbClr val="FFFFFF"/>
                </a:solidFill>
              </a:rPr>
              <a:t>Satellite image processing ?</a:t>
            </a:r>
            <a:endParaRPr lang="en-US" dirty="0">
              <a:solidFill>
                <a:srgbClr val="FFFFFF"/>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2">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71820" y="612372"/>
            <a:ext cx="2052475" cy="5513791"/>
          </a:xfrm>
        </p:spPr>
        <p:txBody>
          <a:bodyPr>
            <a:normAutofit lnSpcReduction="10000"/>
          </a:bodyPr>
          <a:lstStyle/>
          <a:p>
            <a:pPr>
              <a:buNone/>
            </a:pPr>
            <a:r>
              <a:rPr lang="en-US" sz="1200" dirty="0" smtClean="0"/>
              <a:t>EO Process</a:t>
            </a:r>
          </a:p>
          <a:p>
            <a:pPr>
              <a:buFontTx/>
              <a:buChar char="-"/>
            </a:pPr>
            <a:r>
              <a:rPr lang="en-US" sz="1200" dirty="0" smtClean="0"/>
              <a:t>System design and launch</a:t>
            </a:r>
          </a:p>
          <a:p>
            <a:pPr>
              <a:buFontTx/>
              <a:buChar char="-"/>
            </a:pPr>
            <a:r>
              <a:rPr lang="en-US" sz="1200" dirty="0" smtClean="0"/>
              <a:t>Observation and data download</a:t>
            </a:r>
          </a:p>
          <a:p>
            <a:pPr>
              <a:buFontTx/>
              <a:buChar char="-"/>
            </a:pPr>
            <a:r>
              <a:rPr lang="en-US" sz="1200" dirty="0" smtClean="0"/>
              <a:t>Interpretation and analysis</a:t>
            </a:r>
          </a:p>
          <a:p>
            <a:pPr>
              <a:buFontTx/>
              <a:buChar char="-"/>
            </a:pPr>
            <a:r>
              <a:rPr lang="en-US" sz="1200" dirty="0" smtClean="0"/>
              <a:t>Use in applications</a:t>
            </a:r>
          </a:p>
          <a:p>
            <a:pPr>
              <a:buNone/>
            </a:pPr>
            <a:endParaRPr lang="en-US" sz="1200" dirty="0" smtClean="0"/>
          </a:p>
          <a:p>
            <a:pPr>
              <a:buNone/>
            </a:pPr>
            <a:r>
              <a:rPr lang="en-US" sz="1200" dirty="0" smtClean="0"/>
              <a:t>Interpretation and analysis: Complex iterative process towards extracting useful information from satellite data </a:t>
            </a:r>
          </a:p>
          <a:p>
            <a:pPr>
              <a:buNone/>
            </a:pPr>
            <a:r>
              <a:rPr lang="en-US" sz="1200" dirty="0" smtClean="0"/>
              <a:t>Visual vs. computer aided image analysis and interpretation</a:t>
            </a:r>
          </a:p>
          <a:p>
            <a:pPr>
              <a:buNone/>
            </a:pPr>
            <a:endParaRPr lang="en-US" sz="1200" dirty="0" smtClean="0"/>
          </a:p>
          <a:p>
            <a:pPr>
              <a:buNone/>
            </a:pPr>
            <a:r>
              <a:rPr lang="en-US" sz="1200" dirty="0" smtClean="0"/>
              <a:t>Visual interpretation: image geocoding and annotation based on operator’s experience</a:t>
            </a:r>
          </a:p>
          <a:p>
            <a:pPr>
              <a:buNone/>
            </a:pPr>
            <a:endParaRPr lang="en-US" sz="1200" dirty="0" smtClean="0"/>
          </a:p>
          <a:p>
            <a:pPr>
              <a:buNone/>
            </a:pPr>
            <a:r>
              <a:rPr lang="en-US" sz="1200" dirty="0" smtClean="0"/>
              <a:t>Digital Image Processing: </a:t>
            </a:r>
          </a:p>
          <a:p>
            <a:pPr>
              <a:buFontTx/>
              <a:buChar char="-"/>
            </a:pPr>
            <a:r>
              <a:rPr lang="en-US" sz="1200" dirty="0" smtClean="0"/>
              <a:t>Preprocessing</a:t>
            </a:r>
          </a:p>
          <a:p>
            <a:pPr>
              <a:buFontTx/>
              <a:buChar char="-"/>
            </a:pPr>
            <a:r>
              <a:rPr lang="en-US" sz="1200" dirty="0" smtClean="0"/>
              <a:t>Enhancement</a:t>
            </a:r>
          </a:p>
          <a:p>
            <a:pPr>
              <a:buFontTx/>
              <a:buChar char="-"/>
            </a:pPr>
            <a:r>
              <a:rPr lang="en-US" sz="1200" dirty="0" smtClean="0"/>
              <a:t>Transformations</a:t>
            </a:r>
          </a:p>
          <a:p>
            <a:pPr>
              <a:buFontTx/>
              <a:buChar char="-"/>
            </a:pPr>
            <a:r>
              <a:rPr lang="en-US" sz="1200" dirty="0" smtClean="0"/>
              <a:t>Thematic mapping</a:t>
            </a:r>
            <a:endParaRPr lang="en-US" sz="1200" dirty="0"/>
          </a:p>
        </p:txBody>
      </p:sp>
      <p:pic>
        <p:nvPicPr>
          <p:cNvPr id="4" name="Picture 3"/>
          <p:cNvPicPr>
            <a:picLocks noChangeAspect="1"/>
          </p:cNvPicPr>
          <p:nvPr/>
        </p:nvPicPr>
        <p:blipFill>
          <a:blip r:embed="rId2"/>
          <a:stretch>
            <a:fillRect/>
          </a:stretch>
        </p:blipFill>
        <p:spPr>
          <a:xfrm>
            <a:off x="0" y="-1"/>
            <a:ext cx="6871820" cy="6854597"/>
          </a:xfrm>
          <a:prstGeom prst="rect">
            <a:avLst/>
          </a:prstGeom>
        </p:spPr>
      </p:pic>
      <p:pic>
        <p:nvPicPr>
          <p:cNvPr id="5" name="Picture 4"/>
          <p:cNvPicPr>
            <a:picLocks noChangeAspect="1"/>
          </p:cNvPicPr>
          <p:nvPr/>
        </p:nvPicPr>
        <p:blipFill>
          <a:blip r:embed="rId3"/>
          <a:stretch>
            <a:fillRect/>
          </a:stretch>
        </p:blipFill>
        <p:spPr>
          <a:xfrm>
            <a:off x="4782044" y="5080420"/>
            <a:ext cx="2089775" cy="177417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Content Placeholder 4" descr="Screen shot 2011-10-07 at 11.08.20 AM.png"/>
          <p:cNvPicPr>
            <a:picLocks noGrp="1" noChangeAspect="1"/>
          </p:cNvPicPr>
          <p:nvPr>
            <p:ph idx="1"/>
          </p:nvPr>
        </p:nvPicPr>
        <p:blipFill>
          <a:blip r:embed="rId3"/>
          <a:srcRect t="-5653" b="-5653"/>
          <a:stretch>
            <a:fillRect/>
          </a:stretch>
        </p:blipFill>
        <p:spPr>
          <a:xfrm>
            <a:off x="0" y="-170100"/>
            <a:ext cx="6206695" cy="3413443"/>
          </a:xfrm>
        </p:spPr>
      </p:pic>
      <p:graphicFrame>
        <p:nvGraphicFramePr>
          <p:cNvPr id="49154" name="Object 2"/>
          <p:cNvGraphicFramePr>
            <a:graphicFrameLocks noChangeAspect="1"/>
          </p:cNvGraphicFramePr>
          <p:nvPr/>
        </p:nvGraphicFramePr>
        <p:xfrm>
          <a:off x="3528085" y="1475788"/>
          <a:ext cx="5615915" cy="3234381"/>
        </p:xfrm>
        <a:graphic>
          <a:graphicData uri="http://schemas.openxmlformats.org/presentationml/2006/ole">
            <p:oleObj spid="_x0000_s49154" name="Document" r:id="rId4" imgW="4432300" imgH="2552700" progId="Word.Document.12">
              <p:link updateAutomatic="1"/>
            </p:oleObj>
          </a:graphicData>
        </a:graphic>
      </p:graphicFrame>
      <p:sp>
        <p:nvSpPr>
          <p:cNvPr id="2" name="Title 1"/>
          <p:cNvSpPr>
            <a:spLocks noGrp="1"/>
          </p:cNvSpPr>
          <p:nvPr>
            <p:ph type="title"/>
          </p:nvPr>
        </p:nvSpPr>
        <p:spPr/>
        <p:txBody>
          <a:bodyPr/>
          <a:lstStyle/>
          <a:p>
            <a:endParaRPr lang="en-US"/>
          </a:p>
        </p:txBody>
      </p:sp>
      <p:pic>
        <p:nvPicPr>
          <p:cNvPr id="6" name="Picture 5" descr="Screen shot 2011-10-07 at 11.10.10 AM.png"/>
          <p:cNvPicPr>
            <a:picLocks noChangeAspect="1"/>
          </p:cNvPicPr>
          <p:nvPr/>
        </p:nvPicPr>
        <p:blipFill>
          <a:blip r:embed="rId5"/>
          <a:stretch>
            <a:fillRect/>
          </a:stretch>
        </p:blipFill>
        <p:spPr>
          <a:xfrm>
            <a:off x="-4965" y="2074998"/>
            <a:ext cx="3689175" cy="989434"/>
          </a:xfrm>
          <a:prstGeom prst="rect">
            <a:avLst/>
          </a:prstGeom>
        </p:spPr>
      </p:pic>
      <p:pic>
        <p:nvPicPr>
          <p:cNvPr id="7" name="Picture 6" descr="splash.png"/>
          <p:cNvPicPr>
            <a:picLocks noChangeAspect="1"/>
          </p:cNvPicPr>
          <p:nvPr/>
        </p:nvPicPr>
        <p:blipFill>
          <a:blip r:embed="rId6"/>
          <a:stretch>
            <a:fillRect/>
          </a:stretch>
        </p:blipFill>
        <p:spPr>
          <a:xfrm>
            <a:off x="-16306" y="4400007"/>
            <a:ext cx="9170669" cy="2470466"/>
          </a:xfrm>
          <a:prstGeom prst="rect">
            <a:avLst/>
          </a:prstGeom>
        </p:spPr>
      </p:pic>
      <p:pic>
        <p:nvPicPr>
          <p:cNvPr id="8" name="Picture 7" descr="nest_splash.png"/>
          <p:cNvPicPr>
            <a:picLocks noChangeAspect="1"/>
          </p:cNvPicPr>
          <p:nvPr/>
        </p:nvPicPr>
        <p:blipFill>
          <a:blip r:embed="rId7"/>
          <a:stretch>
            <a:fillRect/>
          </a:stretch>
        </p:blipFill>
        <p:spPr>
          <a:xfrm>
            <a:off x="-16304" y="3544508"/>
            <a:ext cx="4983066" cy="1710998"/>
          </a:xfrm>
          <a:prstGeom prst="rect">
            <a:avLst/>
          </a:prstGeom>
        </p:spPr>
      </p:pic>
      <p:pic>
        <p:nvPicPr>
          <p:cNvPr id="9" name="Picture 8" descr="Screen shot 2011-10-07 at 11.26.13 AM.png"/>
          <p:cNvPicPr>
            <a:picLocks noChangeAspect="1"/>
          </p:cNvPicPr>
          <p:nvPr/>
        </p:nvPicPr>
        <p:blipFill>
          <a:blip r:embed="rId8"/>
          <a:stretch>
            <a:fillRect/>
          </a:stretch>
        </p:blipFill>
        <p:spPr>
          <a:xfrm>
            <a:off x="2381324" y="0"/>
            <a:ext cx="6762676" cy="1475788"/>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259645" y="3288664"/>
            <a:ext cx="4884355" cy="3569336"/>
          </a:xfrm>
          <a:prstGeom prst="rect">
            <a:avLst/>
          </a:prstGeom>
        </p:spPr>
      </p:pic>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0" y="-1"/>
            <a:ext cx="4602564" cy="3363412"/>
          </a:xfrm>
          <a:prstGeom prst="rect">
            <a:avLst/>
          </a:prstGeom>
        </p:spPr>
      </p:pic>
      <p:pic>
        <p:nvPicPr>
          <p:cNvPr id="5" name="Picture 4"/>
          <p:cNvPicPr>
            <a:picLocks noChangeAspect="1"/>
          </p:cNvPicPr>
          <p:nvPr/>
        </p:nvPicPr>
        <p:blipFill>
          <a:blip r:embed="rId4"/>
          <a:stretch>
            <a:fillRect/>
          </a:stretch>
        </p:blipFill>
        <p:spPr>
          <a:xfrm>
            <a:off x="-1" y="3288664"/>
            <a:ext cx="4602565" cy="3569336"/>
          </a:xfrm>
          <a:prstGeom prst="rect">
            <a:avLst/>
          </a:prstGeom>
        </p:spPr>
      </p:pic>
      <p:pic>
        <p:nvPicPr>
          <p:cNvPr id="7" name="Picture 6"/>
          <p:cNvPicPr>
            <a:picLocks noChangeAspect="1"/>
          </p:cNvPicPr>
          <p:nvPr/>
        </p:nvPicPr>
        <p:blipFill>
          <a:blip r:embed="rId5"/>
          <a:stretch>
            <a:fillRect/>
          </a:stretch>
        </p:blipFill>
        <p:spPr>
          <a:xfrm>
            <a:off x="4602565" y="0"/>
            <a:ext cx="4541436" cy="3318742"/>
          </a:xfrm>
          <a:prstGeom prst="rect">
            <a:avLst/>
          </a:prstGeom>
        </p:spPr>
      </p:pic>
      <p:sp>
        <p:nvSpPr>
          <p:cNvPr id="3" name="Content Placeholder 2"/>
          <p:cNvSpPr>
            <a:spLocks noGrp="1"/>
          </p:cNvSpPr>
          <p:nvPr>
            <p:ph idx="1"/>
          </p:nvPr>
        </p:nvSpPr>
        <p:spPr>
          <a:xfrm>
            <a:off x="457200" y="1600200"/>
            <a:ext cx="8229600" cy="4546201"/>
          </a:xfrm>
          <a:solidFill>
            <a:srgbClr val="948A54">
              <a:alpha val="62000"/>
            </a:srgbClr>
          </a:solidFill>
        </p:spPr>
        <p:txBody>
          <a:bodyPr>
            <a:normAutofit fontScale="55000" lnSpcReduction="20000"/>
          </a:bodyPr>
          <a:lstStyle/>
          <a:p>
            <a:pPr>
              <a:buNone/>
            </a:pPr>
            <a:r>
              <a:rPr lang="en-US" dirty="0" smtClean="0">
                <a:solidFill>
                  <a:srgbClr val="0D0D0D"/>
                </a:solidFill>
              </a:rPr>
              <a:t>GRASS (Geographic Resources Analysis Support System) is a raster/vector GIS, image processing system, and graphics production system. GRASS contains over 350 programs and tools to render maps and images on monitor and paper; manipulate raster, vector, and sites data; process multi spectral image data; and create, manage, and store spatial data. GRASS uses both an intuitive windows interface as well as command line syntax for ease of operations. GRASS can interface with commercial printers, plotters, digitizers, and databases to develop new data as well as manage existing data. GRASS 6 offers a topological 2D/3D vector engine and support for vector network analysis. Attributes are managed in a SQL-based DBMS (DBF, </a:t>
            </a:r>
            <a:r>
              <a:rPr lang="en-US" dirty="0" err="1" smtClean="0">
                <a:solidFill>
                  <a:srgbClr val="0D0D0D"/>
                </a:solidFill>
              </a:rPr>
              <a:t>SQLite</a:t>
            </a:r>
            <a:r>
              <a:rPr lang="en-US" dirty="0" smtClean="0">
                <a:solidFill>
                  <a:srgbClr val="0D0D0D"/>
                </a:solidFill>
              </a:rPr>
              <a:t>, </a:t>
            </a:r>
            <a:r>
              <a:rPr lang="en-US" dirty="0" err="1" smtClean="0">
                <a:solidFill>
                  <a:srgbClr val="0D0D0D"/>
                </a:solidFill>
              </a:rPr>
              <a:t>PostgreSQL</a:t>
            </a:r>
            <a:r>
              <a:rPr lang="en-US" dirty="0" smtClean="0">
                <a:solidFill>
                  <a:srgbClr val="0D0D0D"/>
                </a:solidFill>
              </a:rPr>
              <a:t>, </a:t>
            </a:r>
            <a:r>
              <a:rPr lang="en-US" dirty="0" err="1" smtClean="0">
                <a:solidFill>
                  <a:srgbClr val="0D0D0D"/>
                </a:solidFill>
              </a:rPr>
              <a:t>MySQL</a:t>
            </a:r>
            <a:r>
              <a:rPr lang="en-US" dirty="0" smtClean="0">
                <a:solidFill>
                  <a:srgbClr val="0D0D0D"/>
                </a:solidFill>
              </a:rPr>
              <a:t> or ODBC </a:t>
            </a:r>
            <a:r>
              <a:rPr lang="en-US" dirty="0" err="1" smtClean="0">
                <a:solidFill>
                  <a:srgbClr val="0D0D0D"/>
                </a:solidFill>
              </a:rPr>
              <a:t>backends</a:t>
            </a:r>
            <a:r>
              <a:rPr lang="en-US" dirty="0" smtClean="0">
                <a:solidFill>
                  <a:srgbClr val="0D0D0D"/>
                </a:solidFill>
              </a:rPr>
              <a:t>). A new display manager has been implemented in GRASS 6. The NVIZ visualization tool was enhanced to display 3D vector data and </a:t>
            </a:r>
            <a:r>
              <a:rPr lang="en-US" dirty="0" err="1" smtClean="0">
                <a:solidFill>
                  <a:srgbClr val="0D0D0D"/>
                </a:solidFill>
              </a:rPr>
              <a:t>voxel</a:t>
            </a:r>
            <a:r>
              <a:rPr lang="en-US" dirty="0" smtClean="0">
                <a:solidFill>
                  <a:srgbClr val="0D0D0D"/>
                </a:solidFill>
              </a:rPr>
              <a:t> volumes. Messages are partially translated (i18N) with support for </a:t>
            </a:r>
            <a:r>
              <a:rPr lang="en-US" dirty="0" err="1" smtClean="0">
                <a:solidFill>
                  <a:srgbClr val="0D0D0D"/>
                </a:solidFill>
              </a:rPr>
              <a:t>FreeType</a:t>
            </a:r>
            <a:r>
              <a:rPr lang="en-US" dirty="0" smtClean="0">
                <a:solidFill>
                  <a:srgbClr val="0D0D0D"/>
                </a:solidFill>
              </a:rPr>
              <a:t> fonts, including </a:t>
            </a:r>
            <a:r>
              <a:rPr lang="en-US" dirty="0" err="1" smtClean="0">
                <a:solidFill>
                  <a:srgbClr val="0D0D0D"/>
                </a:solidFill>
              </a:rPr>
              <a:t>multibyte</a:t>
            </a:r>
            <a:r>
              <a:rPr lang="en-US" dirty="0" smtClean="0">
                <a:solidFill>
                  <a:srgbClr val="0D0D0D"/>
                </a:solidFill>
              </a:rPr>
              <a:t> Asian characters. Data workspaces (so-called "location") can be auto-generated by EPSG code number or with an intuitive wizard. GRASS is integrated with GDAL/OGR libraries to support an extensive range of raster and vector formats, including OGC-conformal Simple Features. </a:t>
            </a:r>
          </a:p>
          <a:p>
            <a:pPr>
              <a:buNone/>
            </a:pPr>
            <a:r>
              <a:rPr lang="en-US" dirty="0" smtClean="0">
                <a:solidFill>
                  <a:srgbClr val="0D0D0D"/>
                </a:solidFill>
              </a:rPr>
              <a:t>http://</a:t>
            </a:r>
            <a:r>
              <a:rPr lang="en-US" dirty="0" err="1" smtClean="0">
                <a:solidFill>
                  <a:srgbClr val="0D0D0D"/>
                </a:solidFill>
              </a:rPr>
              <a:t>grass.osgeo.org</a:t>
            </a:r>
            <a:r>
              <a:rPr lang="en-US" dirty="0" smtClean="0">
                <a:solidFill>
                  <a:srgbClr val="0D0D0D"/>
                </a:solidFill>
              </a:rPr>
              <a:t>/</a:t>
            </a:r>
            <a:endParaRPr lang="en-US" dirty="0">
              <a:solidFill>
                <a:srgbClr val="0D0D0D"/>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1"/>
            <a:ext cx="9164631" cy="6858001"/>
          </a:xfrm>
          <a:prstGeom prst="rect">
            <a:avLst/>
          </a:prstGeom>
        </p:spPr>
      </p:pic>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914437"/>
            <a:ext cx="8229600" cy="2074032"/>
          </a:xfrm>
          <a:solidFill>
            <a:srgbClr val="948A54">
              <a:alpha val="85000"/>
            </a:srgbClr>
          </a:solidFill>
        </p:spPr>
        <p:txBody>
          <a:bodyPr>
            <a:normAutofit lnSpcReduction="10000"/>
          </a:bodyPr>
          <a:lstStyle/>
          <a:p>
            <a:pPr>
              <a:buNone/>
            </a:pPr>
            <a:r>
              <a:rPr lang="en-US" sz="1600" dirty="0" smtClean="0">
                <a:latin typeface="Arial"/>
                <a:cs typeface="Arial"/>
              </a:rPr>
              <a:t>BEAM is </a:t>
            </a:r>
            <a:r>
              <a:rPr lang="en-US" sz="1600" dirty="0" err="1" smtClean="0">
                <a:latin typeface="Arial"/>
                <a:cs typeface="Arial"/>
              </a:rPr>
              <a:t>anopen</a:t>
            </a:r>
            <a:r>
              <a:rPr lang="en-US" sz="1600" dirty="0" smtClean="0">
                <a:latin typeface="Arial"/>
                <a:cs typeface="Arial"/>
              </a:rPr>
              <a:t>-source toolbox and development platform for viewing, analysing and processing of remote sensing raster data. Originally developed to facilitate the utilisation of image data from Envisat's optical instruments, BEAM now supports a growing number of other raster data formats such as GeoTIFF and NetCDF as well as data formats of other EO sensors such as MODIS, AVHRR, AVNIR, PRISM and CHRIS/Proba. Various data and algorithms are supported by dedicated extension plug-ins.</a:t>
            </a:r>
          </a:p>
          <a:p>
            <a:pPr>
              <a:buNone/>
            </a:pPr>
            <a:r>
              <a:rPr lang="en-US" sz="1600" dirty="0" err="1" smtClean="0">
                <a:latin typeface="Arial"/>
                <a:cs typeface="Arial"/>
              </a:rPr>
              <a:t>http://www.brockmann-consult.de/beam</a:t>
            </a:r>
            <a:endParaRPr lang="en-US" sz="1600" dirty="0" smtClean="0">
              <a:latin typeface="Arial"/>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dat_screen1.jpg"/>
          <p:cNvPicPr>
            <a:picLocks noChangeAspect="1"/>
          </p:cNvPicPr>
          <p:nvPr/>
        </p:nvPicPr>
        <p:blipFill>
          <a:blip r:embed="rId2"/>
          <a:stretch>
            <a:fillRect/>
          </a:stretch>
        </p:blipFill>
        <p:spPr>
          <a:xfrm>
            <a:off x="0" y="0"/>
            <a:ext cx="9144000" cy="6858000"/>
          </a:xfrm>
          <a:prstGeom prst="rect">
            <a:avLst/>
          </a:prstGeom>
        </p:spPr>
      </p:pic>
      <p:sp>
        <p:nvSpPr>
          <p:cNvPr id="3" name="Content Placeholder 2"/>
          <p:cNvSpPr>
            <a:spLocks noGrp="1"/>
          </p:cNvSpPr>
          <p:nvPr>
            <p:ph idx="1"/>
          </p:nvPr>
        </p:nvSpPr>
        <p:spPr>
          <a:solidFill>
            <a:schemeClr val="bg2">
              <a:lumMod val="50000"/>
              <a:alpha val="72000"/>
            </a:schemeClr>
          </a:solidFill>
        </p:spPr>
        <p:txBody>
          <a:bodyPr>
            <a:noAutofit/>
          </a:bodyPr>
          <a:lstStyle/>
          <a:p>
            <a:pPr>
              <a:buNone/>
            </a:pPr>
            <a:r>
              <a:rPr lang="en-US" sz="1800" dirty="0" smtClean="0">
                <a:solidFill>
                  <a:srgbClr val="FFFFFF"/>
                </a:solidFill>
              </a:rPr>
              <a:t>The Next ESA SAR Toolbox (NEST) is a user friendly open source toolbox for reading, post-processing, </a:t>
            </a:r>
            <a:r>
              <a:rPr lang="en-US" sz="1800" dirty="0" err="1" smtClean="0">
                <a:solidFill>
                  <a:srgbClr val="FFFFFF"/>
                </a:solidFill>
              </a:rPr>
              <a:t>analysing</a:t>
            </a:r>
            <a:r>
              <a:rPr lang="en-US" sz="1800" dirty="0" smtClean="0">
                <a:solidFill>
                  <a:srgbClr val="FFFFFF"/>
                </a:solidFill>
              </a:rPr>
              <a:t> and </a:t>
            </a:r>
            <a:r>
              <a:rPr lang="en-US" sz="1800" dirty="0" err="1" smtClean="0">
                <a:solidFill>
                  <a:srgbClr val="FFFFFF"/>
                </a:solidFill>
              </a:rPr>
              <a:t>visualising</a:t>
            </a:r>
            <a:r>
              <a:rPr lang="en-US" sz="1800" dirty="0" smtClean="0">
                <a:solidFill>
                  <a:srgbClr val="FFFFFF"/>
                </a:solidFill>
              </a:rPr>
              <a:t> the large archive of data (from Level 1) from ESA SAR missions including ERS-1 &amp; 2, ENVISAT and in the future Sentinel-1. In addition, NEST supports handling of products from third party missions including JERS-1, ALOS PALSAR, </a:t>
            </a:r>
            <a:r>
              <a:rPr lang="en-US" sz="1800" dirty="0" err="1" smtClean="0">
                <a:solidFill>
                  <a:srgbClr val="FFFFFF"/>
                </a:solidFill>
              </a:rPr>
              <a:t>TerraSAR</a:t>
            </a:r>
            <a:r>
              <a:rPr lang="en-US" sz="1800" dirty="0" smtClean="0">
                <a:solidFill>
                  <a:srgbClr val="FFFFFF"/>
                </a:solidFill>
              </a:rPr>
              <a:t>-X, Radarsat-2 and Cosmo-</a:t>
            </a:r>
            <a:r>
              <a:rPr lang="en-US" sz="1800" dirty="0" err="1" smtClean="0">
                <a:solidFill>
                  <a:srgbClr val="FFFFFF"/>
                </a:solidFill>
              </a:rPr>
              <a:t>Skymed. NEST</a:t>
            </a:r>
            <a:r>
              <a:rPr lang="en-US" sz="1800" dirty="0" smtClean="0">
                <a:solidFill>
                  <a:srgbClr val="FFFFFF"/>
                </a:solidFill>
              </a:rPr>
              <a:t> helps the remote sensing community by supporting the handling of various SAR products and complimenting existing software packages. NEST has been built using the BEAM Earth Observation Toolbox and Development Platform and it covers the functionality of the older Basic Envisat SAR Toolbox BEST. NEST is currently undergoing development with periodic new releases. The major new functionality in NEST over BEST is an integrated viewer and orthorectification and mosaicking of SAR </a:t>
            </a:r>
            <a:r>
              <a:rPr lang="en-US" sz="1800" dirty="0" err="1" smtClean="0">
                <a:solidFill>
                  <a:srgbClr val="FFFFFF"/>
                </a:solidFill>
              </a:rPr>
              <a:t>images. NEST</a:t>
            </a:r>
            <a:r>
              <a:rPr lang="en-US" sz="1800" dirty="0" smtClean="0">
                <a:solidFill>
                  <a:srgbClr val="FFFFFF"/>
                </a:solidFill>
              </a:rPr>
              <a:t> is extensible with an API that allows users to easily create their own plugin Readers, Processors and Writers. NEST is open source under the GNU General Public License (GNU GPL).</a:t>
            </a:r>
          </a:p>
          <a:p>
            <a:pPr>
              <a:buNone/>
            </a:pPr>
            <a:r>
              <a:rPr lang="en-US" sz="1800" dirty="0" smtClean="0">
                <a:solidFill>
                  <a:srgbClr val="FFFFFF"/>
                </a:solidFill>
              </a:rPr>
              <a:t>http://</a:t>
            </a:r>
            <a:r>
              <a:rPr lang="en-US" sz="1800" dirty="0" err="1" smtClean="0">
                <a:solidFill>
                  <a:srgbClr val="FFFFFF"/>
                </a:solidFill>
              </a:rPr>
              <a:t>nest.array.ca</a:t>
            </a:r>
            <a:r>
              <a:rPr lang="en-US" sz="1800" dirty="0" smtClean="0">
                <a:solidFill>
                  <a:srgbClr val="FFFFFF"/>
                </a:solidFill>
              </a:rPr>
              <a:t>/web/nest</a:t>
            </a: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 name="Picture 6" descr="two_vpf_products_overlaid_onto_cib.jpg"/>
          <p:cNvPicPr>
            <a:picLocks noChangeAspect="1"/>
          </p:cNvPicPr>
          <p:nvPr/>
        </p:nvPicPr>
        <p:blipFill>
          <a:blip r:embed="rId2"/>
          <a:stretch>
            <a:fillRect/>
          </a:stretch>
        </p:blipFill>
        <p:spPr>
          <a:xfrm>
            <a:off x="0" y="0"/>
            <a:ext cx="9144000" cy="6858000"/>
          </a:xfrm>
          <a:prstGeom prst="rect">
            <a:avLst/>
          </a:prstGeom>
        </p:spPr>
      </p:pic>
      <p:sp>
        <p:nvSpPr>
          <p:cNvPr id="3" name="Content Placeholder 2"/>
          <p:cNvSpPr>
            <a:spLocks noGrp="1"/>
          </p:cNvSpPr>
          <p:nvPr>
            <p:ph idx="1"/>
          </p:nvPr>
        </p:nvSpPr>
        <p:spPr>
          <a:xfrm>
            <a:off x="457200" y="1600201"/>
            <a:ext cx="8229600" cy="3457540"/>
          </a:xfrm>
          <a:solidFill>
            <a:srgbClr val="948A54">
              <a:alpha val="46000"/>
            </a:srgbClr>
          </a:solidFill>
        </p:spPr>
        <p:txBody>
          <a:bodyPr>
            <a:noAutofit/>
          </a:bodyPr>
          <a:lstStyle/>
          <a:p>
            <a:pPr>
              <a:buNone/>
            </a:pPr>
            <a:r>
              <a:rPr lang="en-US" sz="2000" dirty="0" smtClean="0">
                <a:solidFill>
                  <a:schemeClr val="bg1"/>
                </a:solidFill>
              </a:rPr>
              <a:t>OSSIM is a high performance software system for remote sensing, image processing , geographical information systems and </a:t>
            </a:r>
            <a:r>
              <a:rPr lang="en-US" sz="2000" dirty="0" err="1" smtClean="0">
                <a:solidFill>
                  <a:schemeClr val="bg1"/>
                </a:solidFill>
              </a:rPr>
              <a:t>photogrammetry</a:t>
            </a:r>
            <a:r>
              <a:rPr lang="en-US" sz="2000" dirty="0" smtClean="0">
                <a:solidFill>
                  <a:schemeClr val="bg1"/>
                </a:solidFill>
              </a:rPr>
              <a:t>. It is an open source software project maintained at www.ossim.org and has been under active development since 1996. The lead developers for the project have years of experience in commercial and government remote sensing systems and applications. OSSIM has been funded by several US government agencies in the intelligence and defense community and the technology is currently deployed in research and operational sites. The name OSSIM is a contrived acronym (Open Source Software Image Map) that is pronounced “awesome” – the acronym was established by our first government customer. http://</a:t>
            </a:r>
            <a:r>
              <a:rPr lang="en-US" sz="2000" dirty="0" err="1" smtClean="0">
                <a:solidFill>
                  <a:schemeClr val="bg1"/>
                </a:solidFill>
              </a:rPr>
              <a:t>www.ossim.org</a:t>
            </a:r>
            <a:endParaRPr lang="en-US" sz="2000" dirty="0" smtClean="0">
              <a:solidFill>
                <a:schemeClr val="bg1"/>
              </a:solidFill>
            </a:endParaRPr>
          </a:p>
          <a:p>
            <a:pPr>
              <a:buNone/>
            </a:pPr>
            <a:endParaRPr lang="en-US" sz="2000" dirty="0" smtClean="0">
              <a:solidFill>
                <a:schemeClr val="bg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393089"/>
            <a:ext cx="8229600" cy="1143000"/>
          </a:xfrm>
        </p:spPr>
        <p:txBody>
          <a:bodyPr>
            <a:normAutofit fontScale="90000"/>
          </a:bodyPr>
          <a:lstStyle/>
          <a:p>
            <a:r>
              <a:rPr lang="en-US" dirty="0" smtClean="0">
                <a:solidFill>
                  <a:srgbClr val="FFFFFF"/>
                </a:solidFill>
              </a:rPr>
              <a:t>Enroll to future geo-</a:t>
            </a:r>
            <a:r>
              <a:rPr lang="en-US" dirty="0" err="1" smtClean="0">
                <a:solidFill>
                  <a:srgbClr val="FFFFFF"/>
                </a:solidFill>
              </a:rPr>
              <a:t>spatial.org</a:t>
            </a:r>
            <a:r>
              <a:rPr lang="en-US" dirty="0" smtClean="0">
                <a:solidFill>
                  <a:srgbClr val="FFFFFF"/>
                </a:solidFill>
              </a:rPr>
              <a:t> seminars on image processing!</a:t>
            </a:r>
            <a:br>
              <a:rPr lang="en-US" dirty="0" smtClean="0">
                <a:solidFill>
                  <a:srgbClr val="FFFFFF"/>
                </a:solidFill>
              </a:rPr>
            </a:br>
            <a:r>
              <a:rPr lang="en-US" dirty="0" err="1" smtClean="0">
                <a:solidFill>
                  <a:srgbClr val="FFFFFF"/>
                </a:solidFill>
              </a:rPr>
              <a:t>ion.nedelcu@rosa.ro</a:t>
            </a:r>
            <a:endParaRPr lang="en-US" dirty="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67middle-DLR_20100113_haiti_earthquake_port-au-prince_damage_assessment_sheet16_medium.jpg"/>
          <p:cNvPicPr>
            <a:picLocks noGrp="1" noChangeAspect="1"/>
          </p:cNvPicPr>
          <p:nvPr>
            <p:ph idx="1"/>
          </p:nvPr>
        </p:nvPicPr>
        <p:blipFill>
          <a:blip r:embed="rId2"/>
          <a:srcRect l="-510" r="-107"/>
          <a:stretch>
            <a:fillRect/>
          </a:stretch>
        </p:blipFill>
        <p:spPr>
          <a:xfrm>
            <a:off x="-21710" y="0"/>
            <a:ext cx="9144000" cy="6858001"/>
          </a:xfr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69middle-DLR_20100114_haiti_earthquake_port-au-prince_detail_sheet4_medium.jpg"/>
          <p:cNvPicPr>
            <a:picLocks noGrp="1" noChangeAspect="1"/>
          </p:cNvPicPr>
          <p:nvPr>
            <p:ph idx="1"/>
          </p:nvPr>
        </p:nvPicPr>
        <p:blipFill>
          <a:blip r:embed="rId2"/>
          <a:srcRect l="-340" r="-107"/>
          <a:stretch>
            <a:fillRect/>
          </a:stretch>
        </p:blipFill>
        <p:spPr>
          <a:xfrm>
            <a:off x="0" y="0"/>
            <a:ext cx="9144000" cy="6858001"/>
          </a:xfr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68middle-DLR_20100114_haiti_earthquake_port-au-prince_detail_sheet2_medium.jpg"/>
          <p:cNvPicPr>
            <a:picLocks noGrp="1" noChangeAspect="1"/>
          </p:cNvPicPr>
          <p:nvPr>
            <p:ph idx="1"/>
          </p:nvPr>
        </p:nvPicPr>
        <p:blipFill>
          <a:blip r:embed="rId2"/>
          <a:srcRect l="-340" r="62"/>
          <a:stretch>
            <a:fillRect/>
          </a:stretch>
        </p:blipFill>
        <p:spPr>
          <a:xfrm>
            <a:off x="0" y="0"/>
            <a:ext cx="9144000" cy="6858001"/>
          </a:xfr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8-sertit_charte287-290_safer_ercs024_p13_haiti_portauprince_damage_7k5_en_midres.jpg"/>
          <p:cNvPicPr>
            <a:picLocks noGrp="1" noChangeAspect="1"/>
          </p:cNvPicPr>
          <p:nvPr>
            <p:ph idx="1"/>
          </p:nvPr>
        </p:nvPicPr>
        <p:blipFill>
          <a:blip r:embed="rId2"/>
          <a:srcRect l="39" r="-277"/>
          <a:stretch>
            <a:fillRect/>
          </a:stretch>
        </p:blipFill>
        <p:spPr>
          <a:xfrm>
            <a:off x="0" y="0"/>
            <a:ext cx="9144000" cy="6858001"/>
          </a:xfr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Screen shot 2011-04-14 at 10.48.43 PM.png"/>
          <p:cNvPicPr>
            <a:picLocks noGrp="1" noChangeAspect="1"/>
          </p:cNvPicPr>
          <p:nvPr>
            <p:ph idx="1"/>
          </p:nvPr>
        </p:nvPicPr>
        <p:blipFill>
          <a:blip r:embed="rId2"/>
          <a:srcRect l="-245" r="26557"/>
          <a:stretch>
            <a:fillRect/>
          </a:stretch>
        </p:blipFill>
        <p:spPr>
          <a:xfrm>
            <a:off x="0" y="1"/>
            <a:ext cx="9144000" cy="6858000"/>
          </a:xfr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227middle-SERTIT_SAFER_GERS084_P04_Libya_Benghazi_Airport_reference_10k_midres.jpg"/>
          <p:cNvPicPr>
            <a:picLocks noGrp="1" noChangeAspect="1"/>
          </p:cNvPicPr>
          <p:nvPr>
            <p:ph idx="1"/>
          </p:nvPr>
        </p:nvPicPr>
        <p:blipFill>
          <a:blip r:embed="rId2"/>
          <a:srcRect l="-14210" r="-14210"/>
          <a:stretch>
            <a:fillRect/>
          </a:stretch>
        </p:blipFill>
        <p:spPr>
          <a:xfrm>
            <a:off x="-1295401" y="0"/>
            <a:ext cx="11734801" cy="685800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593</TotalTime>
  <Words>1017</Words>
  <Application>Microsoft Macintosh PowerPoint</Application>
  <PresentationFormat>On-screen Show (4:3)</PresentationFormat>
  <Paragraphs>74</Paragraphs>
  <Slides>37</Slides>
  <Notes>3</Notes>
  <HiddenSlides>0</HiddenSlides>
  <MMClips>0</MMClips>
  <ScaleCrop>false</ScaleCrop>
  <HeadingPairs>
    <vt:vector size="6" baseType="variant">
      <vt:variant>
        <vt:lpstr>Design Template</vt:lpstr>
      </vt:variant>
      <vt:variant>
        <vt:i4>1</vt:i4>
      </vt:variant>
      <vt:variant>
        <vt:lpstr>Links</vt:lpstr>
      </vt:variant>
      <vt:variant>
        <vt:i4>1</vt:i4>
      </vt:variant>
      <vt:variant>
        <vt:lpstr>Slide Titles</vt:lpstr>
      </vt:variant>
      <vt:variant>
        <vt:i4>37</vt:i4>
      </vt:variant>
    </vt:vector>
  </HeadingPairs>
  <TitlesOfParts>
    <vt:vector size="39" baseType="lpstr">
      <vt:lpstr>Office Theme</vt:lpstr>
      <vt:lpstr>!OLE_LINK1</vt:lpstr>
      <vt:lpstr>FOSS4IP</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Sentinel-1</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Enroll to future geo-spatial.org seminars on image processing! ion.nedelcu@rosa.ro</vt:lpstr>
    </vt:vector>
  </TitlesOfParts>
  <Company>Q</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Perspective Geo-Spatiale</dc:title>
  <dc:creator>ion nedelcu</dc:creator>
  <cp:lastModifiedBy>ion nedelcu</cp:lastModifiedBy>
  <cp:revision>29</cp:revision>
  <dcterms:created xsi:type="dcterms:W3CDTF">2011-10-07T10:48:49Z</dcterms:created>
  <dcterms:modified xsi:type="dcterms:W3CDTF">2011-10-07T10:49:12Z</dcterms:modified>
</cp:coreProperties>
</file>