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handoutMasterIdLst>
    <p:handoutMasterId r:id="rId27"/>
  </p:handoutMasterIdLst>
  <p:sldIdLst>
    <p:sldId id="256" r:id="rId2"/>
    <p:sldId id="258" r:id="rId3"/>
    <p:sldId id="284" r:id="rId4"/>
    <p:sldId id="265" r:id="rId5"/>
    <p:sldId id="266" r:id="rId6"/>
    <p:sldId id="267" r:id="rId7"/>
    <p:sldId id="264" r:id="rId8"/>
    <p:sldId id="268" r:id="rId9"/>
    <p:sldId id="263" r:id="rId10"/>
    <p:sldId id="269" r:id="rId11"/>
    <p:sldId id="270" r:id="rId12"/>
    <p:sldId id="271" r:id="rId13"/>
    <p:sldId id="262" r:id="rId14"/>
    <p:sldId id="275" r:id="rId15"/>
    <p:sldId id="285" r:id="rId16"/>
    <p:sldId id="277" r:id="rId17"/>
    <p:sldId id="278" r:id="rId18"/>
    <p:sldId id="279" r:id="rId19"/>
    <p:sldId id="280" r:id="rId20"/>
    <p:sldId id="283" r:id="rId21"/>
    <p:sldId id="281" r:id="rId22"/>
    <p:sldId id="282" r:id="rId23"/>
    <p:sldId id="286" r:id="rId24"/>
    <p:sldId id="260" r:id="rId2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ヒラギノ角ゴ Pro W3" charset="0"/>
        <a:cs typeface="ヒラギノ角ゴ Pro W3" charset="0"/>
      </a:defRPr>
    </a:lvl1pPr>
    <a:lvl2pPr marL="457200" algn="l" defTabSz="457200" rtl="0" fontAlgn="base">
      <a:spcBef>
        <a:spcPct val="0"/>
      </a:spcBef>
      <a:spcAft>
        <a:spcPct val="0"/>
      </a:spcAft>
      <a:defRPr kern="1200">
        <a:solidFill>
          <a:schemeClr val="tx1"/>
        </a:solidFill>
        <a:latin typeface="Arial" charset="0"/>
        <a:ea typeface="ヒラギノ角ゴ Pro W3" charset="0"/>
        <a:cs typeface="ヒラギノ角ゴ Pro W3" charset="0"/>
      </a:defRPr>
    </a:lvl2pPr>
    <a:lvl3pPr marL="914400" algn="l" defTabSz="457200" rtl="0" fontAlgn="base">
      <a:spcBef>
        <a:spcPct val="0"/>
      </a:spcBef>
      <a:spcAft>
        <a:spcPct val="0"/>
      </a:spcAft>
      <a:defRPr kern="1200">
        <a:solidFill>
          <a:schemeClr val="tx1"/>
        </a:solidFill>
        <a:latin typeface="Arial" charset="0"/>
        <a:ea typeface="ヒラギノ角ゴ Pro W3" charset="0"/>
        <a:cs typeface="ヒラギノ角ゴ Pro W3" charset="0"/>
      </a:defRPr>
    </a:lvl3pPr>
    <a:lvl4pPr marL="1371600" algn="l" defTabSz="457200" rtl="0" fontAlgn="base">
      <a:spcBef>
        <a:spcPct val="0"/>
      </a:spcBef>
      <a:spcAft>
        <a:spcPct val="0"/>
      </a:spcAft>
      <a:defRPr kern="1200">
        <a:solidFill>
          <a:schemeClr val="tx1"/>
        </a:solidFill>
        <a:latin typeface="Arial" charset="0"/>
        <a:ea typeface="ヒラギノ角ゴ Pro W3" charset="0"/>
        <a:cs typeface="ヒラギノ角ゴ Pro W3" charset="0"/>
      </a:defRPr>
    </a:lvl4pPr>
    <a:lvl5pPr marL="1828800" algn="l" defTabSz="457200" rtl="0" fontAlgn="base">
      <a:spcBef>
        <a:spcPct val="0"/>
      </a:spcBef>
      <a:spcAft>
        <a:spcPct val="0"/>
      </a:spcAft>
      <a:defRPr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kern="1200">
        <a:solidFill>
          <a:schemeClr val="tx1"/>
        </a:solidFill>
        <a:latin typeface="Arial" charset="0"/>
        <a:ea typeface="ヒラギノ角ゴ Pro W3" charset="0"/>
        <a:cs typeface="ヒラギノ角ゴ Pro W3"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7DA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100" d="100"/>
          <a:sy n="100" d="100"/>
        </p:scale>
        <p:origin x="-1848" y="-30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433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charset="0"/>
              </a:defRPr>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fld id="{E7C56673-44BC-5D45-9426-501E1BE1FFCF}" type="datetime1">
              <a:rPr lang="en-US"/>
              <a:pPr/>
              <a:t>10/7/11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charset="0"/>
              </a:defRPr>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fld id="{ABA2CDBF-7E97-8B40-B1CB-28BA39CE7310}" type="slidenum">
              <a:rPr lang="en-US"/>
              <a:pPr/>
              <a:t>‹#›</a:t>
            </a:fld>
            <a:endParaRPr lang="en-US"/>
          </a:p>
        </p:txBody>
      </p:sp>
    </p:spTree>
    <p:extLst>
      <p:ext uri="{BB962C8B-B14F-4D97-AF65-F5344CB8AC3E}">
        <p14:creationId xmlns:p14="http://schemas.microsoft.com/office/powerpoint/2010/main" val="2133027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fld id="{6E533462-08F7-744C-B037-FD3A2EE53D62}" type="datetime1">
              <a:rPr lang="en-US"/>
              <a:pPr/>
              <a:t>10/7/11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fld id="{D9D4020E-742D-B845-B2D2-71AC9086E70B}" type="slidenum">
              <a:rPr lang="en-US"/>
              <a:pPr/>
              <a:t>‹#›</a:t>
            </a:fld>
            <a:endParaRPr lang="en-US"/>
          </a:p>
        </p:txBody>
      </p:sp>
    </p:spTree>
    <p:extLst>
      <p:ext uri="{BB962C8B-B14F-4D97-AF65-F5344CB8AC3E}">
        <p14:creationId xmlns:p14="http://schemas.microsoft.com/office/powerpoint/2010/main" val="747293644"/>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ヒラギノ角ゴ Pro W3" charset="-128"/>
        <a:cs typeface="ヒラギノ角ゴ Pro W3" charset="-128"/>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128"/>
        <a:cs typeface="ヒラギノ角ゴ Pro W3" charset="0"/>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128"/>
        <a:cs typeface="ヒラギノ角ゴ Pro W3" charset="0"/>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128"/>
        <a:cs typeface="ヒラギノ角ゴ Pro W3" charset="0"/>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128"/>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057400" y="4213412"/>
            <a:ext cx="5029200" cy="1447800"/>
          </a:xfrm>
          <a:effectLst/>
        </p:spPr>
        <p:txBody>
          <a:bodyPr/>
          <a:lstStyle>
            <a:lvl1pPr marL="0" indent="0" algn="ctr" defTabSz="914400" rtl="0" eaLnBrk="1" latinLnBrk="0" hangingPunct="1">
              <a:spcBef>
                <a:spcPts val="2000"/>
              </a:spcBef>
              <a:buSzPct val="80000"/>
              <a:buFont typeface="Wingdings" pitchFamily="2" charset="2"/>
              <a:buNone/>
              <a:defRPr sz="2000" b="1" kern="1200">
                <a:solidFill>
                  <a:schemeClr val="bg1"/>
                </a:solidFill>
                <a:effectLst/>
                <a:latin typeface="ApexNew-Medium"/>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7" name="Title Placeholder 1"/>
          <p:cNvSpPr>
            <a:spLocks noGrp="1"/>
          </p:cNvSpPr>
          <p:nvPr>
            <p:ph type="title"/>
          </p:nvPr>
        </p:nvSpPr>
        <p:spPr>
          <a:xfrm>
            <a:off x="914400" y="2949388"/>
            <a:ext cx="7313613" cy="1264024"/>
          </a:xfrm>
          <a:prstGeom prst="rect">
            <a:avLst/>
          </a:prstGeom>
          <a:scene3d>
            <a:camera prst="orthographicFront"/>
            <a:lightRig rig="chilly" dir="t"/>
          </a:scene3d>
          <a:sp3d extrusionH="12700">
            <a:extrusionClr>
              <a:schemeClr val="bg1"/>
            </a:extrusionClr>
          </a:sp3d>
        </p:spPr>
        <p:txBody>
          <a:bodyPr/>
          <a:lstStyle>
            <a:lvl1pPr>
              <a:defRPr>
                <a:solidFill>
                  <a:srgbClr val="FFFFFF"/>
                </a:solidFill>
              </a:defRPr>
            </a:lvl1pPr>
          </a:lstStyle>
          <a:p>
            <a:r>
              <a:rPr lang="en-US" dirty="0" smtClean="0"/>
              <a:t>Click to edit Master title style</a:t>
            </a:r>
            <a:endParaRPr dirty="0"/>
          </a:p>
        </p:txBody>
      </p:sp>
    </p:spTree>
    <p:extLst>
      <p:ext uri="{BB962C8B-B14F-4D97-AF65-F5344CB8AC3E}">
        <p14:creationId xmlns:p14="http://schemas.microsoft.com/office/powerpoint/2010/main" val="19899898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White 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29457630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Content Placeholder 2"/>
          <p:cNvSpPr>
            <a:spLocks noGrp="1"/>
          </p:cNvSpPr>
          <p:nvPr>
            <p:ph idx="1"/>
          </p:nvPr>
        </p:nvSpPr>
        <p:spPr>
          <a:xfrm>
            <a:off x="914400" y="2407024"/>
            <a:ext cx="7313613" cy="36441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extLst>
      <p:ext uri="{BB962C8B-B14F-4D97-AF65-F5344CB8AC3E}">
        <p14:creationId xmlns:p14="http://schemas.microsoft.com/office/powerpoint/2010/main" val="23586697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914398" y="2271713"/>
            <a:ext cx="3566160" cy="3792911"/>
          </a:xfrm>
        </p:spPr>
        <p:txBody>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Content Placeholder 5"/>
          <p:cNvSpPr>
            <a:spLocks noGrp="1"/>
          </p:cNvSpPr>
          <p:nvPr>
            <p:ph sz="quarter" idx="4"/>
          </p:nvPr>
        </p:nvSpPr>
        <p:spPr>
          <a:xfrm>
            <a:off x="4658471" y="2271713"/>
            <a:ext cx="3566160" cy="3792911"/>
          </a:xfrm>
        </p:spPr>
        <p:txBody>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extLst>
      <p:ext uri="{BB962C8B-B14F-4D97-AF65-F5344CB8AC3E}">
        <p14:creationId xmlns:p14="http://schemas.microsoft.com/office/powerpoint/2010/main" val="37550742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591670" y="1264023"/>
            <a:ext cx="3807293" cy="968189"/>
          </a:xfrm>
          <a:scene3d>
            <a:camera prst="orthographicFront"/>
            <a:lightRig rig="chilly" dir="t"/>
          </a:scene3d>
          <a:sp3d extrusionH="12700">
            <a:extrusionClr>
              <a:schemeClr val="bg1"/>
            </a:extrusionClr>
          </a:sp3d>
        </p:spPr>
        <p:txBody>
          <a:bodyPr anchor="b"/>
          <a:lstStyle>
            <a:lvl1pPr algn="l" defTabSz="914400" rtl="0" eaLnBrk="1" latinLnBrk="0" hangingPunct="1">
              <a:lnSpc>
                <a:spcPts val="4000"/>
              </a:lnSpc>
              <a:spcBef>
                <a:spcPct val="0"/>
              </a:spcBef>
              <a:buNone/>
              <a:defRPr sz="3600" b="1" kern="1200" baseline="0">
                <a:solidFill>
                  <a:srgbClr val="000000"/>
                </a:solidFill>
                <a:effectLst/>
                <a:latin typeface="ApexNew-Medium"/>
                <a:ea typeface="+mj-ea"/>
                <a:cs typeface="+mj-cs"/>
              </a:defRPr>
            </a:lvl1pPr>
          </a:lstStyle>
          <a:p>
            <a:r>
              <a:rPr lang="en-US" dirty="0" smtClean="0"/>
              <a:t>Click to edit Master title style</a:t>
            </a:r>
            <a:endParaRPr dirty="0"/>
          </a:p>
        </p:txBody>
      </p:sp>
      <p:sp>
        <p:nvSpPr>
          <p:cNvPr id="9" name="Text Placeholder 3"/>
          <p:cNvSpPr>
            <a:spLocks noGrp="1"/>
          </p:cNvSpPr>
          <p:nvPr>
            <p:ph type="body" sz="half" idx="2"/>
          </p:nvPr>
        </p:nvSpPr>
        <p:spPr>
          <a:xfrm>
            <a:off x="591670" y="2514600"/>
            <a:ext cx="3807293" cy="2819400"/>
          </a:xfrm>
          <a:effectLst/>
        </p:spPr>
        <p:txBody>
          <a:bodyPr/>
          <a:lstStyle>
            <a:lvl1pPr marL="0" indent="0">
              <a:lnSpc>
                <a:spcPct val="110000"/>
              </a:lnSpc>
              <a:buNone/>
              <a:defRPr sz="2000" kern="1200">
                <a:solidFill>
                  <a:srgbClr val="000000"/>
                </a:solidFill>
                <a:effectLst/>
                <a:latin typeface="ApexNew-Medium"/>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Picture Placeholder 10"/>
          <p:cNvSpPr>
            <a:spLocks noGrp="1"/>
          </p:cNvSpPr>
          <p:nvPr>
            <p:ph type="pic" sz="quarter" idx="13"/>
          </p:nvPr>
        </p:nvSpPr>
        <p:spPr>
          <a:xfrm>
            <a:off x="4800600" y="1264022"/>
            <a:ext cx="3810000" cy="4831978"/>
          </a:xfrm>
          <a:prstGeom prst="roundRect">
            <a:avLst>
              <a:gd name="adj" fmla="val 4391"/>
            </a:avLst>
          </a:prstGeom>
          <a:noFill/>
          <a:ln w="57150">
            <a:solidFill>
              <a:schemeClr val="bg1"/>
            </a:solidFill>
          </a:ln>
        </p:spPr>
        <p:style>
          <a:lnRef idx="1">
            <a:schemeClr val="accent1"/>
          </a:lnRef>
          <a:fillRef idx="3">
            <a:schemeClr val="accent1"/>
          </a:fillRef>
          <a:effectRef idx="2">
            <a:schemeClr val="accent1"/>
          </a:effectRef>
          <a:fontRef idx="none"/>
        </p:style>
        <p:txBody>
          <a:bodyPr rtlCol="0">
            <a:noAutofit/>
            <a:scene3d>
              <a:camera prst="orthographicFront"/>
              <a:lightRig rig="chilly" dir="t"/>
            </a:scene3d>
            <a:sp3d extrusionH="6350">
              <a:bevelT w="19050" h="12700" prst="softRound"/>
              <a:extrusionClr>
                <a:schemeClr val="bg1"/>
              </a:extrusionClr>
            </a:sp3d>
          </a:bodyPr>
          <a:lstStyle>
            <a:lvl1pPr marL="342900" indent="-342900" algn="l" defTabSz="914400" rtl="0" eaLnBrk="1" latinLnBrk="0" hangingPunct="1">
              <a:spcBef>
                <a:spcPts val="2000"/>
              </a:spcBef>
              <a:buSzPct val="80000"/>
              <a:buFont typeface="Wingdings" pitchFamily="2" charset="2"/>
              <a:buNone/>
              <a:defRPr sz="2400" kern="1200">
                <a:gradFill>
                  <a:gsLst>
                    <a:gs pos="50000">
                      <a:schemeClr val="tx1">
                        <a:lumMod val="65000"/>
                        <a:lumOff val="35000"/>
                      </a:schemeClr>
                    </a:gs>
                    <a:gs pos="100000">
                      <a:schemeClr val="tx1">
                        <a:lumMod val="85000"/>
                        <a:lumOff val="15000"/>
                      </a:schemeClr>
                    </a:gs>
                  </a:gsLst>
                  <a:lin ang="5400000" scaled="0"/>
                </a:gradFill>
                <a:effectLst>
                  <a:innerShdw blurRad="63500" dist="25400" dir="10800000">
                    <a:schemeClr val="bg1">
                      <a:alpha val="50000"/>
                    </a:schemeClr>
                  </a:innerShdw>
                </a:effectLst>
                <a:latin typeface="ApexNew-Medium"/>
                <a:ea typeface="+mn-ea"/>
                <a:cs typeface="+mn-cs"/>
              </a:defRPr>
            </a:lvl1pPr>
          </a:lstStyle>
          <a:p>
            <a:pPr lvl="0"/>
            <a:r>
              <a:rPr lang="en-US" noProof="0" smtClean="0"/>
              <a:t>Click icon to add picture</a:t>
            </a:r>
            <a:endParaRPr noProof="0" dirty="0"/>
          </a:p>
        </p:txBody>
      </p:sp>
    </p:spTree>
    <p:extLst>
      <p:ext uri="{BB962C8B-B14F-4D97-AF65-F5344CB8AC3E}">
        <p14:creationId xmlns:p14="http://schemas.microsoft.com/office/powerpoint/2010/main" val="37233571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nd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914400" y="2689412"/>
            <a:ext cx="7313613" cy="1264024"/>
          </a:xfrm>
          <a:prstGeom prst="rect">
            <a:avLst/>
          </a:prstGeom>
          <a:scene3d>
            <a:camera prst="orthographicFront"/>
            <a:lightRig rig="chilly" dir="t"/>
          </a:scene3d>
          <a:sp3d extrusionH="12700">
            <a:extrusionClr>
              <a:schemeClr val="bg1"/>
            </a:extrusionClr>
          </a:sp3d>
        </p:spPr>
        <p:txBody>
          <a:bodyPr/>
          <a:lstStyle>
            <a:lvl1pPr>
              <a:defRPr>
                <a:solidFill>
                  <a:srgbClr val="FFFFFF"/>
                </a:solidFill>
              </a:defRPr>
            </a:lvl1pPr>
          </a:lstStyle>
          <a:p>
            <a:r>
              <a:rPr lang="en-US" smtClean="0"/>
              <a:t>Click to edit Master title style</a:t>
            </a:r>
            <a:endParaRPr dirty="0"/>
          </a:p>
        </p:txBody>
      </p:sp>
    </p:spTree>
    <p:extLst>
      <p:ext uri="{BB962C8B-B14F-4D97-AF65-F5344CB8AC3E}">
        <p14:creationId xmlns:p14="http://schemas.microsoft.com/office/powerpoint/2010/main" val="11541990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1143000"/>
            <a:ext cx="7313613" cy="1263650"/>
          </a:xfrm>
          <a:prstGeom prst="rect">
            <a:avLst/>
          </a:prstGeom>
          <a:scene3d>
            <a:camera prst="orthographicFront"/>
            <a:lightRig rig="chilly" dir="t"/>
          </a:scene3d>
          <a:sp3d extrusionH="12700">
            <a:extrusionClr>
              <a:schemeClr val="bg1"/>
            </a:extrusionClr>
          </a:sp3d>
        </p:spPr>
        <p:txBody>
          <a:bodyPr vert="horz" wrap="square" lIns="91440" tIns="45720" rIns="91440" bIns="45720" numCol="1" anchor="ctr" anchorCtr="0" compatLnSpc="1">
            <a:prstTxWarp prst="textNoShape">
              <a:avLst/>
            </a:prstTxWarp>
            <a:noAutofit/>
            <a:sp3d extrusionH="12700">
              <a:extrusionClr>
                <a:schemeClr val="bg1"/>
              </a:extrusionClr>
            </a:sp3d>
          </a:bodyPr>
          <a:lstStyle/>
          <a:p>
            <a:pPr lvl="0"/>
            <a:r>
              <a:rPr lang="en-US"/>
              <a:t>Click to edit Master title style</a:t>
            </a:r>
          </a:p>
        </p:txBody>
      </p:sp>
      <p:sp>
        <p:nvSpPr>
          <p:cNvPr id="3" name="Text Placeholder 2"/>
          <p:cNvSpPr>
            <a:spLocks noGrp="1"/>
          </p:cNvSpPr>
          <p:nvPr>
            <p:ph type="body" idx="1"/>
          </p:nvPr>
        </p:nvSpPr>
        <p:spPr>
          <a:xfrm>
            <a:off x="914400" y="2590800"/>
            <a:ext cx="7313613" cy="3460750"/>
          </a:xfrm>
          <a:prstGeom prst="rect">
            <a:avLst/>
          </a:prstGeom>
          <a:effectLst/>
        </p:spPr>
        <p:txBody>
          <a:bodyPr vert="horz" wrap="square" lIns="91440" tIns="45720" rIns="91440" bIns="45720" numCol="1" anchor="t" anchorCtr="0" compatLnSpc="1">
            <a:prstTxWarp prst="textNoShape">
              <a:avLst/>
            </a:prstTxWarp>
            <a:normAutofit/>
            <a:sp3d extrusionH="6350">
              <a:extrusionClr>
                <a:schemeClr val="bg1"/>
              </a:extrusionClr>
            </a:sp3d>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81" r:id="rId1"/>
    <p:sldLayoutId id="2147483677" r:id="rId2"/>
    <p:sldLayoutId id="2147483678" r:id="rId3"/>
    <p:sldLayoutId id="2147483679" r:id="rId4"/>
    <p:sldLayoutId id="2147483680" r:id="rId5"/>
    <p:sldLayoutId id="2147483682" r:id="rId6"/>
  </p:sldLayoutIdLst>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xStyles>
    <p:titleStyle>
      <a:lvl1pPr algn="ctr" rtl="0" eaLnBrk="0" fontAlgn="base" hangingPunct="0">
        <a:lnSpc>
          <a:spcPts val="5600"/>
        </a:lnSpc>
        <a:spcBef>
          <a:spcPct val="0"/>
        </a:spcBef>
        <a:spcAft>
          <a:spcPct val="0"/>
        </a:spcAft>
        <a:defRPr sz="4000" b="1" kern="1200">
          <a:solidFill>
            <a:schemeClr val="tx1"/>
          </a:solidFill>
          <a:latin typeface="ApexNew-Medium"/>
          <a:ea typeface="ヒラギノ角ゴ Pro W3" charset="-128"/>
          <a:cs typeface="ヒラギノ角ゴ Pro W3" charset="-128"/>
        </a:defRPr>
      </a:lvl1pPr>
      <a:lvl2pPr algn="ctr" rtl="0" eaLnBrk="0" fontAlgn="base" hangingPunct="0">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2pPr>
      <a:lvl3pPr algn="ctr" rtl="0" eaLnBrk="0" fontAlgn="base" hangingPunct="0">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3pPr>
      <a:lvl4pPr algn="ctr" rtl="0" eaLnBrk="0" fontAlgn="base" hangingPunct="0">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4pPr>
      <a:lvl5pPr algn="ctr" rtl="0" eaLnBrk="0" fontAlgn="base" hangingPunct="0">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5pPr>
      <a:lvl6pPr marL="457200" algn="ctr" rtl="0" eaLnBrk="1" fontAlgn="base" hangingPunct="1">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6pPr>
      <a:lvl7pPr marL="914400" algn="ctr" rtl="0" eaLnBrk="1" fontAlgn="base" hangingPunct="1">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7pPr>
      <a:lvl8pPr marL="1371600" algn="ctr" rtl="0" eaLnBrk="1" fontAlgn="base" hangingPunct="1">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8pPr>
      <a:lvl9pPr marL="1828800" algn="ctr" rtl="0" eaLnBrk="1" fontAlgn="base" hangingPunct="1">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9pPr>
    </p:titleStyle>
    <p:bodyStyle>
      <a:lvl1pPr marL="342900" indent="-342900" algn="l" rtl="0" eaLnBrk="0" fontAlgn="base" hangingPunct="0">
        <a:spcBef>
          <a:spcPts val="2000"/>
        </a:spcBef>
        <a:spcAft>
          <a:spcPct val="0"/>
        </a:spcAft>
        <a:buSzPct val="80000"/>
        <a:buFont typeface="Wingdings" charset="0"/>
        <a:buChar char="l"/>
        <a:defRPr sz="2400" kern="1200">
          <a:solidFill>
            <a:schemeClr val="tx1"/>
          </a:solidFill>
          <a:latin typeface="ApexNew-Medium"/>
          <a:ea typeface="ヒラギノ角ゴ Pro W3" charset="-128"/>
          <a:cs typeface="ヒラギノ角ゴ Pro W3" charset="-128"/>
        </a:defRPr>
      </a:lvl1pPr>
      <a:lvl2pPr marL="685800" indent="-336550" algn="l" rtl="0" eaLnBrk="0" fontAlgn="base" hangingPunct="0">
        <a:spcBef>
          <a:spcPct val="20000"/>
        </a:spcBef>
        <a:spcAft>
          <a:spcPct val="0"/>
        </a:spcAft>
        <a:buSzPct val="80000"/>
        <a:buFont typeface="Wingdings" charset="0"/>
        <a:buChar char="l"/>
        <a:defRPr sz="2200" kern="1200">
          <a:solidFill>
            <a:schemeClr val="tx1"/>
          </a:solidFill>
          <a:latin typeface="ApexNew-Medium"/>
          <a:ea typeface="ヒラギノ角ゴ Pro W3" charset="-128"/>
          <a:cs typeface="ヒラギノ角ゴ Pro W3" charset="0"/>
        </a:defRPr>
      </a:lvl2pPr>
      <a:lvl3pPr marL="10350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3pPr>
      <a:lvl4pPr marL="1371600" indent="-3365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4pPr>
      <a:lvl5pPr marL="17208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5.jpg"/><Relationship Id="rId5" Type="http://schemas.openxmlformats.org/officeDocument/2006/relationships/image" Target="../media/image26.jpg"/><Relationship Id="rId1" Type="http://schemas.openxmlformats.org/officeDocument/2006/relationships/slideLayout" Target="../slideLayouts/slideLayout3.xml"/><Relationship Id="rId2"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7.jpeg"/><Relationship Id="rId3" Type="http://schemas.openxmlformats.org/officeDocument/2006/relationships/image" Target="../media/image2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9.jpg"/><Relationship Id="rId3" Type="http://schemas.openxmlformats.org/officeDocument/2006/relationships/image" Target="../media/image3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4.jpg"/></Relationships>
</file>

<file path=ppt/slides/_rels/slide19.xml.rels><?xml version="1.0" encoding="UTF-8" standalone="yes"?>
<Relationships xmlns="http://schemas.openxmlformats.org/package/2006/relationships"><Relationship Id="rId3" Type="http://schemas.openxmlformats.org/officeDocument/2006/relationships/image" Target="../media/image36.jpg"/><Relationship Id="rId4" Type="http://schemas.openxmlformats.org/officeDocument/2006/relationships/image" Target="../media/image37.jpg"/><Relationship Id="rId5" Type="http://schemas.openxmlformats.org/officeDocument/2006/relationships/image" Target="../media/image38.jpg"/><Relationship Id="rId1" Type="http://schemas.openxmlformats.org/officeDocument/2006/relationships/slideLayout" Target="../slideLayouts/slideLayout3.xml"/><Relationship Id="rId2" Type="http://schemas.openxmlformats.org/officeDocument/2006/relationships/image" Target="../media/image3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40.jpg"/><Relationship Id="rId4" Type="http://schemas.openxmlformats.org/officeDocument/2006/relationships/image" Target="../media/image41.jpg"/><Relationship Id="rId1" Type="http://schemas.openxmlformats.org/officeDocument/2006/relationships/slideLayout" Target="../slideLayouts/slideLayout3.xml"/><Relationship Id="rId2" Type="http://schemas.openxmlformats.org/officeDocument/2006/relationships/image" Target="../media/image3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2.jp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1" Type="http://schemas.openxmlformats.org/officeDocument/2006/relationships/slideLayout" Target="../slideLayouts/slideLayout3.xml"/><Relationship Id="rId2" Type="http://schemas.openxmlformats.org/officeDocument/2006/relationships/image" Target="../media/image4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3.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png"/><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17.jpg"/><Relationship Id="rId1" Type="http://schemas.openxmlformats.org/officeDocument/2006/relationships/slideLayout" Target="../slideLayouts/slideLayout3.xml"/><Relationship Id="rId2"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1" Type="http://schemas.openxmlformats.org/officeDocument/2006/relationships/slideLayout" Target="../slideLayouts/slideLayout3.xml"/><Relationship Id="rId2"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wmf"/><Relationship Id="rId3"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057400" y="5715000"/>
            <a:ext cx="5029200" cy="577850"/>
          </a:xfrm>
        </p:spPr>
        <p:txBody>
          <a:bodyPr/>
          <a:lstStyle/>
          <a:p>
            <a:pPr>
              <a:buFont typeface="Wingdings" charset="0"/>
              <a:buNone/>
            </a:pPr>
            <a:r>
              <a:rPr lang="en-US" dirty="0" smtClean="0">
                <a:latin typeface="ApexNew-Medium" charset="0"/>
                <a:ea typeface="ヒラギノ角ゴ Pro W3" charset="0"/>
                <a:cs typeface="ヒラギノ角ゴ Pro W3" charset="0"/>
              </a:rPr>
              <a:t>Cristian Flueraru</a:t>
            </a:r>
            <a:endParaRPr lang="en-US" dirty="0">
              <a:latin typeface="ApexNew-Medium" charset="0"/>
              <a:ea typeface="ヒラギノ角ゴ Pro W3" charset="0"/>
              <a:cs typeface="ヒラギノ角ゴ Pro W3" charset="0"/>
            </a:endParaRPr>
          </a:p>
        </p:txBody>
      </p:sp>
      <p:sp>
        <p:nvSpPr>
          <p:cNvPr id="4" name="Title 3"/>
          <p:cNvSpPr>
            <a:spLocks noGrp="1"/>
          </p:cNvSpPr>
          <p:nvPr>
            <p:ph type="title"/>
          </p:nvPr>
        </p:nvSpPr>
        <p:spPr>
          <a:xfrm>
            <a:off x="914400" y="2514600"/>
            <a:ext cx="7313613" cy="2209800"/>
          </a:xfrm>
        </p:spPr>
        <p:txBody>
          <a:bodyPr/>
          <a:lstStyle/>
          <a:p>
            <a:r>
              <a:rPr lang="en-US" dirty="0" err="1"/>
              <a:t>Produsele</a:t>
            </a:r>
            <a:r>
              <a:rPr lang="en-US" dirty="0"/>
              <a:t> MODIS snow: </a:t>
            </a:r>
            <a:r>
              <a:rPr lang="en-US" dirty="0" err="1"/>
              <a:t>prezentare</a:t>
            </a:r>
            <a:r>
              <a:rPr lang="en-US" dirty="0"/>
              <a:t> </a:t>
            </a:r>
            <a:r>
              <a:rPr lang="en-US" dirty="0" err="1"/>
              <a:t>generală</a:t>
            </a:r>
            <a:r>
              <a:rPr lang="en-US" dirty="0"/>
              <a:t> </a:t>
            </a:r>
            <a:r>
              <a:rPr lang="en-US" dirty="0" err="1"/>
              <a:t>și</a:t>
            </a:r>
            <a:r>
              <a:rPr lang="en-US" dirty="0"/>
              <a:t> </a:t>
            </a:r>
            <a:r>
              <a:rPr lang="en-US" dirty="0" err="1"/>
              <a:t>domenii</a:t>
            </a:r>
            <a:r>
              <a:rPr lang="en-US" dirty="0"/>
              <a:t> de </a:t>
            </a:r>
            <a:r>
              <a:rPr lang="en-US" dirty="0" err="1"/>
              <a:t>aplicabilitate</a:t>
            </a:r>
            <a:r>
              <a:rPr lang="en-US" b="0" dirty="0"/>
              <a:t>			</a:t>
            </a:r>
          </a:p>
        </p:txBody>
      </p:sp>
      <p:pic>
        <p:nvPicPr>
          <p:cNvPr id="7" name="Picture 6" descr="200235995-0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2967" y="5410200"/>
            <a:ext cx="1170092" cy="117009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1" y="76200"/>
            <a:ext cx="8077199" cy="685800"/>
          </a:xfrm>
        </p:spPr>
        <p:txBody>
          <a:bodyPr/>
          <a:lstStyle/>
          <a:p>
            <a:pPr eaLnBrk="1" hangingPunct="1"/>
            <a:r>
              <a:rPr lang="en-US" sz="3000" dirty="0" smtClean="0">
                <a:latin typeface="ApexNew-Medium" charset="0"/>
                <a:ea typeface="ヒラギノ角ゴ Pro W3" charset="0"/>
                <a:cs typeface="ヒラギノ角ゴ Pro W3" charset="0"/>
              </a:rPr>
              <a:t>NSIDC </a:t>
            </a:r>
            <a:r>
              <a:rPr lang="en-US" sz="2000" dirty="0" smtClean="0">
                <a:latin typeface="ApexNew-Medium" charset="0"/>
                <a:ea typeface="ヒラギノ角ゴ Pro W3" charset="0"/>
                <a:cs typeface="ヒラギノ角ゴ Pro W3" charset="0"/>
              </a:rPr>
              <a:t>–</a:t>
            </a:r>
            <a:r>
              <a:rPr lang="en-US" sz="3000" dirty="0" smtClean="0">
                <a:latin typeface="ApexNew-Medium" charset="0"/>
                <a:ea typeface="ヒラギノ角ゴ Pro W3" charset="0"/>
                <a:cs typeface="ヒラギノ角ゴ Pro W3" charset="0"/>
              </a:rPr>
              <a:t> </a:t>
            </a:r>
            <a:r>
              <a:rPr lang="en-US" sz="2200" dirty="0" smtClean="0">
                <a:latin typeface="ApexNew-Medium" charset="0"/>
                <a:ea typeface="ヒラギノ角ゴ Pro W3" charset="0"/>
                <a:cs typeface="ヒラギノ角ゴ Pro W3" charset="0"/>
              </a:rPr>
              <a:t>National Snow and Ice Data Center (</a:t>
            </a:r>
            <a:r>
              <a:rPr lang="en-US" sz="2200" dirty="0" err="1" smtClean="0">
                <a:latin typeface="ApexNew-Medium" charset="0"/>
                <a:ea typeface="ヒラギノ角ゴ Pro W3" charset="0"/>
                <a:cs typeface="ヒラギノ角ゴ Pro W3" charset="0"/>
              </a:rPr>
              <a:t>nsidc.org</a:t>
            </a:r>
            <a:r>
              <a:rPr lang="en-US" sz="2200" dirty="0" smtClean="0">
                <a:latin typeface="ApexNew-Medium" charset="0"/>
                <a:ea typeface="ヒラギノ角ゴ Pro W3" charset="0"/>
                <a:cs typeface="ヒラギノ角ゴ Pro W3" charset="0"/>
              </a:rPr>
              <a:t>) </a:t>
            </a:r>
            <a:r>
              <a:rPr lang="en-US" sz="1800" dirty="0" smtClean="0">
                <a:latin typeface="ApexNew-Medium" charset="0"/>
                <a:ea typeface="ヒラギノ角ゴ Pro W3" charset="0"/>
                <a:cs typeface="ヒラギノ角ゴ Pro W3" charset="0"/>
              </a:rPr>
              <a:t>II</a:t>
            </a:r>
            <a:endParaRPr lang="en-US" sz="1800" dirty="0">
              <a:latin typeface="ApexNew-Medium" charset="0"/>
              <a:ea typeface="ヒラギノ角ゴ Pro W3" charset="0"/>
              <a:cs typeface="ヒラギノ角ゴ Pro W3" charset="0"/>
            </a:endParaRPr>
          </a:p>
        </p:txBody>
      </p:sp>
      <p:sp>
        <p:nvSpPr>
          <p:cNvPr id="9" name="Content Placeholder 8"/>
          <p:cNvSpPr>
            <a:spLocks noGrp="1"/>
          </p:cNvSpPr>
          <p:nvPr>
            <p:ph idx="1"/>
          </p:nvPr>
        </p:nvSpPr>
        <p:spPr>
          <a:xfrm>
            <a:off x="685800" y="2286000"/>
            <a:ext cx="7772400" cy="609600"/>
          </a:xfrm>
        </p:spPr>
        <p:txBody>
          <a:bodyPr>
            <a:normAutofit/>
          </a:bodyPr>
          <a:lstStyle/>
          <a:p>
            <a:pPr eaLnBrk="1" hangingPunct="1">
              <a:lnSpc>
                <a:spcPct val="130000"/>
              </a:lnSpc>
              <a:buFont typeface="Arial"/>
              <a:buChar char="•"/>
            </a:pPr>
            <a:r>
              <a:rPr lang="en-US" sz="1800" dirty="0" err="1" smtClean="0">
                <a:latin typeface="ApexNew-Medium" charset="0"/>
                <a:ea typeface="ヒラギノ角ゴ Pro W3" charset="0"/>
                <a:cs typeface="ヒラギノ角ゴ Pro W3" charset="0"/>
              </a:rPr>
              <a:t>Secțiuni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principale</a:t>
            </a:r>
            <a:r>
              <a:rPr lang="en-US" sz="1800" dirty="0" smtClean="0">
                <a:latin typeface="ApexNew-Medium" charset="0"/>
                <a:ea typeface="ヒラギノ角ゴ Pro W3" charset="0"/>
                <a:cs typeface="ヒラギノ角ゴ Pro W3" charset="0"/>
              </a:rPr>
              <a:t>: date, </a:t>
            </a:r>
            <a:r>
              <a:rPr lang="en-US" sz="1800" dirty="0" err="1" smtClean="0">
                <a:latin typeface="ApexNew-Medium" charset="0"/>
                <a:ea typeface="ヒラギノ角ゴ Pro W3" charset="0"/>
                <a:cs typeface="ヒラギノ角ゴ Pro W3" charset="0"/>
              </a:rPr>
              <a:t>programe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și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proiecte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publicații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noutăți</a:t>
            </a:r>
            <a:r>
              <a:rPr lang="en-US" sz="1800" dirty="0" smtClean="0">
                <a:latin typeface="ApexNew-Medium" charset="0"/>
                <a:ea typeface="ヒラギノ角ゴ Pro W3" charset="0"/>
                <a:cs typeface="ヒラギノ角ゴ Pro W3" charset="0"/>
              </a:rPr>
              <a:t>.</a:t>
            </a:r>
            <a:endParaRPr lang="en-US" dirty="0" smtClean="0">
              <a:latin typeface="ApexNew-Medium" charset="0"/>
              <a:ea typeface="ヒラギノ角ゴ Pro W3" charset="0"/>
              <a:cs typeface="ヒラギノ角ゴ Pro W3" charset="0"/>
            </a:endParaRPr>
          </a:p>
        </p:txBody>
      </p:sp>
      <p:pic>
        <p:nvPicPr>
          <p:cNvPr id="10" name="Picture 9" descr="nsidc.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1066800"/>
            <a:ext cx="5143500" cy="774700"/>
          </a:xfrm>
          <a:prstGeom prst="rect">
            <a:avLst/>
          </a:prstGeom>
        </p:spPr>
      </p:pic>
      <p:pic>
        <p:nvPicPr>
          <p:cNvPr id="2" name="Picture 1" descr="nsidc menu.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200" y="1041400"/>
            <a:ext cx="7213600" cy="1219200"/>
          </a:xfrm>
          <a:prstGeom prst="rect">
            <a:avLst/>
          </a:prstGeom>
        </p:spPr>
      </p:pic>
      <p:sp>
        <p:nvSpPr>
          <p:cNvPr id="6" name="Content Placeholder 8"/>
          <p:cNvSpPr txBox="1">
            <a:spLocks/>
          </p:cNvSpPr>
          <p:nvPr/>
        </p:nvSpPr>
        <p:spPr>
          <a:xfrm>
            <a:off x="685800" y="2743200"/>
            <a:ext cx="7772400" cy="609600"/>
          </a:xfrm>
          <a:prstGeom prst="rect">
            <a:avLst/>
          </a:prstGeom>
          <a:effectLst/>
        </p:spPr>
        <p:txBody>
          <a:bodyPr vert="horz" wrap="square" lIns="91440" tIns="45720" rIns="91440" bIns="45720" numCol="1" anchor="t" anchorCtr="0" compatLnSpc="1">
            <a:prstTxWarp prst="textNoShape">
              <a:avLst/>
            </a:prstTxWarp>
            <a:normAutofit/>
            <a:sp3d extrusionH="6350">
              <a:extrusionClr>
                <a:schemeClr val="bg1"/>
              </a:extrusionClr>
            </a:sp3d>
          </a:bodyPr>
          <a:lstStyle>
            <a:lvl1pPr marL="342900" indent="-342900" algn="l" rtl="0" eaLnBrk="0" fontAlgn="base" hangingPunct="0">
              <a:spcBef>
                <a:spcPts val="2000"/>
              </a:spcBef>
              <a:spcAft>
                <a:spcPct val="0"/>
              </a:spcAft>
              <a:buSzPct val="80000"/>
              <a:buFont typeface="Wingdings" charset="0"/>
              <a:buChar char="l"/>
              <a:defRPr sz="2400" kern="1200">
                <a:solidFill>
                  <a:schemeClr val="tx1"/>
                </a:solidFill>
                <a:latin typeface="ApexNew-Medium"/>
                <a:ea typeface="ヒラギノ角ゴ Pro W3" charset="-128"/>
                <a:cs typeface="ヒラギノ角ゴ Pro W3" charset="-128"/>
              </a:defRPr>
            </a:lvl1pPr>
            <a:lvl2pPr marL="685800" indent="-336550" algn="l" rtl="0" eaLnBrk="0" fontAlgn="base" hangingPunct="0">
              <a:spcBef>
                <a:spcPct val="20000"/>
              </a:spcBef>
              <a:spcAft>
                <a:spcPct val="0"/>
              </a:spcAft>
              <a:buSzPct val="80000"/>
              <a:buFont typeface="Wingdings" charset="0"/>
              <a:buChar char="l"/>
              <a:defRPr sz="2200" kern="1200">
                <a:solidFill>
                  <a:schemeClr val="tx1"/>
                </a:solidFill>
                <a:latin typeface="ApexNew-Medium"/>
                <a:ea typeface="ヒラギノ角ゴ Pro W3" charset="-128"/>
                <a:cs typeface="ヒラギノ角ゴ Pro W3" charset="0"/>
              </a:defRPr>
            </a:lvl2pPr>
            <a:lvl3pPr marL="10350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3pPr>
            <a:lvl4pPr marL="1371600" indent="-3365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4pPr>
            <a:lvl5pPr marL="17208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lnSpc>
                <a:spcPct val="130000"/>
              </a:lnSpc>
              <a:buFont typeface="Arial"/>
              <a:buChar char="•"/>
            </a:pPr>
            <a:r>
              <a:rPr lang="en-US" sz="1800" dirty="0" smtClean="0">
                <a:latin typeface="ApexNew-Medium" charset="0"/>
                <a:ea typeface="ヒラギノ角ゴ Pro W3" charset="0"/>
                <a:cs typeface="ヒラギノ角ゴ Pro W3" charset="0"/>
              </a:rPr>
              <a:t>Date? </a:t>
            </a:r>
            <a:endParaRPr lang="en-US" dirty="0" smtClean="0">
              <a:latin typeface="ApexNew-Medium" charset="0"/>
              <a:ea typeface="ヒラギノ角ゴ Pro W3" charset="0"/>
              <a:cs typeface="ヒラギノ角ゴ Pro W3" charset="0"/>
            </a:endParaRPr>
          </a:p>
        </p:txBody>
      </p:sp>
      <p:pic>
        <p:nvPicPr>
          <p:cNvPr id="3" name="Picture 2" descr="nsidc menu 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4334" y="2743200"/>
            <a:ext cx="3584466" cy="3174030"/>
          </a:xfrm>
          <a:prstGeom prst="rect">
            <a:avLst/>
          </a:prstGeom>
        </p:spPr>
      </p:pic>
      <p:pic>
        <p:nvPicPr>
          <p:cNvPr id="4" name="Picture 3" descr="nsidc modis data.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4800600"/>
            <a:ext cx="3302000" cy="609600"/>
          </a:xfrm>
          <a:prstGeom prst="rect">
            <a:avLst/>
          </a:prstGeom>
        </p:spPr>
      </p:pic>
      <p:cxnSp>
        <p:nvCxnSpPr>
          <p:cNvPr id="11" name="Straight Arrow Connector 10"/>
          <p:cNvCxnSpPr/>
          <p:nvPr/>
        </p:nvCxnSpPr>
        <p:spPr>
          <a:xfrm flipH="1">
            <a:off x="3124200" y="3352800"/>
            <a:ext cx="3276600" cy="1371600"/>
          </a:xfrm>
          <a:prstGeom prst="straightConnector1">
            <a:avLst/>
          </a:prstGeom>
          <a:ln>
            <a:solidFill>
              <a:srgbClr val="157DAD"/>
            </a:solidFill>
            <a:tailEnd type="arrow"/>
          </a:ln>
        </p:spPr>
        <p:style>
          <a:lnRef idx="3">
            <a:schemeClr val="accent1"/>
          </a:lnRef>
          <a:fillRef idx="0">
            <a:schemeClr val="accent1"/>
          </a:fillRef>
          <a:effectRef idx="2">
            <a:schemeClr val="accent1"/>
          </a:effectRef>
          <a:fontRef idx="minor">
            <a:schemeClr val="tx1"/>
          </a:fontRef>
        </p:style>
      </p:cxnSp>
      <p:sp>
        <p:nvSpPr>
          <p:cNvPr id="12" name="Donut 11"/>
          <p:cNvSpPr/>
          <p:nvPr/>
        </p:nvSpPr>
        <p:spPr>
          <a:xfrm>
            <a:off x="6087534" y="2667000"/>
            <a:ext cx="2379133" cy="838200"/>
          </a:xfrm>
          <a:prstGeom prst="donut">
            <a:avLst>
              <a:gd name="adj" fmla="val 2776"/>
            </a:avLst>
          </a:prstGeom>
          <a:solidFill>
            <a:srgbClr val="157DAD"/>
          </a:solidFill>
          <a:ln>
            <a:solidFill>
              <a:srgbClr val="157DA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4078463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1000"/>
                                        <p:tgtEl>
                                          <p:spTgt spid="6"/>
                                        </p:tgtEl>
                                      </p:cBhvr>
                                    </p:animEffect>
                                  </p:childTnLst>
                                </p:cTn>
                              </p:par>
                            </p:childTnLst>
                          </p:cTn>
                        </p:par>
                        <p:par>
                          <p:cTn id="13" fill="hold">
                            <p:stCondLst>
                              <p:cond delay="1000"/>
                            </p:stCondLst>
                            <p:childTnLst>
                              <p:par>
                                <p:cTn id="14" presetID="9" presetClass="entr" presetSubtype="0" fill="hold" nodeType="afterEffect">
                                  <p:stCondLst>
                                    <p:cond delay="300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2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dissolve">
                                      <p:cBhvr>
                                        <p:cTn id="21" dur="2000"/>
                                        <p:tgtEl>
                                          <p:spTgt spid="12"/>
                                        </p:tgtEl>
                                      </p:cBhvr>
                                    </p:animEffect>
                                  </p:childTnLst>
                                </p:cTn>
                              </p:par>
                            </p:childTnLst>
                          </p:cTn>
                        </p:par>
                        <p:par>
                          <p:cTn id="22" fill="hold">
                            <p:stCondLst>
                              <p:cond delay="2000"/>
                            </p:stCondLst>
                            <p:childTnLst>
                              <p:par>
                                <p:cTn id="23" presetID="9" presetClass="entr" presetSubtype="0" fill="hold" nodeType="afterEffect">
                                  <p:stCondLst>
                                    <p:cond delay="200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childTnLst>
                          </p:cTn>
                        </p:par>
                        <p:par>
                          <p:cTn id="26" fill="hold">
                            <p:stCondLst>
                              <p:cond delay="4500"/>
                            </p:stCondLst>
                            <p:childTnLst>
                              <p:par>
                                <p:cTn id="27" presetID="9" presetClass="entr" presetSubtype="0" fill="hold" nodeType="afterEffect">
                                  <p:stCondLst>
                                    <p:cond delay="2000"/>
                                  </p:stCondLst>
                                  <p:childTnLst>
                                    <p:set>
                                      <p:cBhvr>
                                        <p:cTn id="28" dur="1" fill="hold">
                                          <p:stCondLst>
                                            <p:cond delay="0"/>
                                          </p:stCondLst>
                                        </p:cTn>
                                        <p:tgtEl>
                                          <p:spTgt spid="4"/>
                                        </p:tgtEl>
                                        <p:attrNameLst>
                                          <p:attrName>style.visibility</p:attrName>
                                        </p:attrNameLst>
                                      </p:cBhvr>
                                      <p:to>
                                        <p:strVal val="visible"/>
                                      </p:to>
                                    </p:set>
                                    <p:animEffect transition="in" filter="dissolve">
                                      <p:cBhvr>
                                        <p:cTn id="2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8"/>
          <p:cNvSpPr>
            <a:spLocks noGrp="1"/>
          </p:cNvSpPr>
          <p:nvPr>
            <p:ph idx="1"/>
          </p:nvPr>
        </p:nvSpPr>
        <p:spPr>
          <a:xfrm>
            <a:off x="685800" y="1447800"/>
            <a:ext cx="7772400" cy="4495800"/>
          </a:xfrm>
        </p:spPr>
        <p:txBody>
          <a:bodyPr>
            <a:normAutofit/>
          </a:bodyPr>
          <a:lstStyle/>
          <a:p>
            <a:pPr>
              <a:buFont typeface="Arial"/>
              <a:buChar char="•"/>
            </a:pPr>
            <a:r>
              <a:rPr lang="en-US" sz="2000" dirty="0" smtClean="0">
                <a:solidFill>
                  <a:srgbClr val="000000"/>
                </a:solidFill>
                <a:latin typeface="ApexNew-Medium" charset="0"/>
              </a:rPr>
              <a:t>MODIS </a:t>
            </a:r>
            <a:r>
              <a:rPr lang="en-US" sz="2000" dirty="0">
                <a:solidFill>
                  <a:srgbClr val="000000"/>
                </a:solidFill>
                <a:latin typeface="ApexNew-Medium" charset="0"/>
              </a:rPr>
              <a:t>(Moderate Resolution Imaging </a:t>
            </a:r>
            <a:r>
              <a:rPr lang="en-US" sz="2000" dirty="0" err="1">
                <a:solidFill>
                  <a:srgbClr val="000000"/>
                </a:solidFill>
                <a:latin typeface="ApexNew-Medium" charset="0"/>
              </a:rPr>
              <a:t>Spectroradiometer</a:t>
            </a:r>
            <a:r>
              <a:rPr lang="en-US" sz="2000" dirty="0">
                <a:solidFill>
                  <a:srgbClr val="000000"/>
                </a:solidFill>
                <a:latin typeface="ApexNew-Medium" charset="0"/>
              </a:rPr>
              <a:t>) </a:t>
            </a:r>
            <a:r>
              <a:rPr lang="en-US" sz="2000" dirty="0" err="1">
                <a:solidFill>
                  <a:srgbClr val="000000"/>
                </a:solidFill>
                <a:latin typeface="ApexNew-Medium" charset="0"/>
              </a:rPr>
              <a:t>este</a:t>
            </a:r>
            <a:r>
              <a:rPr lang="en-US" sz="2000" dirty="0">
                <a:solidFill>
                  <a:srgbClr val="000000"/>
                </a:solidFill>
                <a:latin typeface="ApexNew-Medium" charset="0"/>
              </a:rPr>
              <a:t> un </a:t>
            </a:r>
            <a:r>
              <a:rPr lang="en-US" sz="2000" dirty="0" err="1">
                <a:solidFill>
                  <a:srgbClr val="000000"/>
                </a:solidFill>
                <a:latin typeface="ApexNew-Medium" charset="0"/>
              </a:rPr>
              <a:t>senzor</a:t>
            </a:r>
            <a:r>
              <a:rPr lang="en-US" sz="2000" dirty="0">
                <a:solidFill>
                  <a:srgbClr val="000000"/>
                </a:solidFill>
                <a:latin typeface="ApexNew-Medium" charset="0"/>
              </a:rPr>
              <a:t> </a:t>
            </a:r>
            <a:r>
              <a:rPr lang="en-US" sz="2000" dirty="0" err="1">
                <a:solidFill>
                  <a:srgbClr val="000000"/>
                </a:solidFill>
                <a:latin typeface="ApexNew-Medium" charset="0"/>
              </a:rPr>
              <a:t>aflat</a:t>
            </a:r>
            <a:r>
              <a:rPr lang="en-US" sz="2000" dirty="0">
                <a:solidFill>
                  <a:srgbClr val="000000"/>
                </a:solidFill>
                <a:latin typeface="ApexNew-Medium" charset="0"/>
              </a:rPr>
              <a:t> la </a:t>
            </a:r>
            <a:r>
              <a:rPr lang="en-US" sz="2000" dirty="0" err="1">
                <a:solidFill>
                  <a:srgbClr val="000000"/>
                </a:solidFill>
                <a:latin typeface="ApexNew-Medium" charset="0"/>
              </a:rPr>
              <a:t>bordul</a:t>
            </a:r>
            <a:r>
              <a:rPr lang="en-US" sz="2000" dirty="0">
                <a:solidFill>
                  <a:srgbClr val="000000"/>
                </a:solidFill>
                <a:latin typeface="ApexNew-Medium" charset="0"/>
              </a:rPr>
              <a:t> </a:t>
            </a:r>
            <a:r>
              <a:rPr lang="en-US" sz="2000" dirty="0" err="1">
                <a:solidFill>
                  <a:srgbClr val="000000"/>
                </a:solidFill>
                <a:latin typeface="ApexNew-Medium" charset="0"/>
              </a:rPr>
              <a:t>platformelor</a:t>
            </a:r>
            <a:r>
              <a:rPr lang="en-US" sz="2000" dirty="0">
                <a:solidFill>
                  <a:srgbClr val="000000"/>
                </a:solidFill>
                <a:latin typeface="ApexNew-Medium" charset="0"/>
              </a:rPr>
              <a:t> Terra (EOS AM) </a:t>
            </a:r>
            <a:r>
              <a:rPr lang="en-US" sz="2000" dirty="0" err="1">
                <a:solidFill>
                  <a:srgbClr val="000000"/>
                </a:solidFill>
                <a:latin typeface="ApexNew-Medium" charset="0"/>
              </a:rPr>
              <a:t>si</a:t>
            </a:r>
            <a:r>
              <a:rPr lang="en-US" sz="2000" dirty="0">
                <a:solidFill>
                  <a:srgbClr val="000000"/>
                </a:solidFill>
                <a:latin typeface="ApexNew-Medium" charset="0"/>
              </a:rPr>
              <a:t> Aqua (EOS PM)</a:t>
            </a:r>
          </a:p>
          <a:p>
            <a:pPr>
              <a:buFont typeface="Arial"/>
              <a:buChar char="•"/>
            </a:pPr>
            <a:r>
              <a:rPr lang="en-US" sz="2000" dirty="0">
                <a:solidFill>
                  <a:srgbClr val="000000"/>
                </a:solidFill>
                <a:latin typeface="ApexNew-Medium" charset="0"/>
              </a:rPr>
              <a:t> MODIS </a:t>
            </a:r>
            <a:r>
              <a:rPr lang="en-US" sz="2000" dirty="0" err="1">
                <a:solidFill>
                  <a:srgbClr val="000000"/>
                </a:solidFill>
                <a:latin typeface="ApexNew-Medium" charset="0"/>
              </a:rPr>
              <a:t>dispune</a:t>
            </a:r>
            <a:r>
              <a:rPr lang="en-US" sz="2000" dirty="0">
                <a:solidFill>
                  <a:srgbClr val="000000"/>
                </a:solidFill>
                <a:latin typeface="ApexNew-Medium" charset="0"/>
              </a:rPr>
              <a:t> de o </a:t>
            </a:r>
            <a:r>
              <a:rPr lang="en-US" sz="2000" dirty="0" err="1">
                <a:solidFill>
                  <a:srgbClr val="000000"/>
                </a:solidFill>
                <a:latin typeface="ApexNew-Medium" charset="0"/>
              </a:rPr>
              <a:t>inalta</a:t>
            </a:r>
            <a:r>
              <a:rPr lang="en-US" sz="2000" dirty="0">
                <a:solidFill>
                  <a:srgbClr val="000000"/>
                </a:solidFill>
                <a:latin typeface="ApexNew-Medium" charset="0"/>
              </a:rPr>
              <a:t> </a:t>
            </a:r>
            <a:r>
              <a:rPr lang="en-US" sz="2000" dirty="0" err="1">
                <a:solidFill>
                  <a:srgbClr val="000000"/>
                </a:solidFill>
                <a:latin typeface="ApexNew-Medium" charset="0"/>
              </a:rPr>
              <a:t>rezolutie</a:t>
            </a:r>
            <a:r>
              <a:rPr lang="en-US" sz="2000" dirty="0">
                <a:solidFill>
                  <a:srgbClr val="000000"/>
                </a:solidFill>
                <a:latin typeface="ApexNew-Medium" charset="0"/>
              </a:rPr>
              <a:t> </a:t>
            </a:r>
            <a:r>
              <a:rPr lang="en-US" sz="2000" dirty="0" err="1">
                <a:solidFill>
                  <a:srgbClr val="000000"/>
                </a:solidFill>
                <a:latin typeface="ApexNew-Medium" charset="0"/>
              </a:rPr>
              <a:t>radiometrica</a:t>
            </a:r>
            <a:r>
              <a:rPr lang="en-US" sz="2000" dirty="0">
                <a:solidFill>
                  <a:srgbClr val="000000"/>
                </a:solidFill>
                <a:latin typeface="ApexNew-Medium" charset="0"/>
              </a:rPr>
              <a:t> (12 bit) in 36 de </a:t>
            </a:r>
            <a:r>
              <a:rPr lang="en-US" sz="2000" dirty="0" err="1">
                <a:solidFill>
                  <a:srgbClr val="000000"/>
                </a:solidFill>
                <a:latin typeface="ApexNew-Medium" charset="0"/>
              </a:rPr>
              <a:t>benzi</a:t>
            </a:r>
            <a:r>
              <a:rPr lang="en-US" sz="2000" dirty="0">
                <a:solidFill>
                  <a:srgbClr val="000000"/>
                </a:solidFill>
                <a:latin typeface="ApexNew-Medium" charset="0"/>
              </a:rPr>
              <a:t> </a:t>
            </a:r>
            <a:r>
              <a:rPr lang="en-US" sz="2000" dirty="0" err="1">
                <a:solidFill>
                  <a:srgbClr val="000000"/>
                </a:solidFill>
                <a:latin typeface="ApexNew-Medium" charset="0"/>
              </a:rPr>
              <a:t>spectrale</a:t>
            </a:r>
            <a:r>
              <a:rPr lang="en-US" sz="2000" dirty="0">
                <a:solidFill>
                  <a:srgbClr val="000000"/>
                </a:solidFill>
                <a:latin typeface="ApexNew-Medium" charset="0"/>
              </a:rPr>
              <a:t> cu </a:t>
            </a:r>
            <a:r>
              <a:rPr lang="en-US" sz="2000" dirty="0" err="1">
                <a:solidFill>
                  <a:srgbClr val="000000"/>
                </a:solidFill>
                <a:latin typeface="ApexNew-Medium" charset="0"/>
              </a:rPr>
              <a:t>lungimi</a:t>
            </a:r>
            <a:r>
              <a:rPr lang="en-US" sz="2000" dirty="0">
                <a:solidFill>
                  <a:srgbClr val="000000"/>
                </a:solidFill>
                <a:latin typeface="ApexNew-Medium" charset="0"/>
              </a:rPr>
              <a:t> de </a:t>
            </a:r>
            <a:r>
              <a:rPr lang="en-US" sz="2000" dirty="0" err="1">
                <a:solidFill>
                  <a:srgbClr val="000000"/>
                </a:solidFill>
                <a:latin typeface="ApexNew-Medium" charset="0"/>
              </a:rPr>
              <a:t>unda</a:t>
            </a:r>
            <a:r>
              <a:rPr lang="en-US" sz="2000" dirty="0">
                <a:solidFill>
                  <a:srgbClr val="000000"/>
                </a:solidFill>
                <a:latin typeface="ApexNew-Medium" charset="0"/>
              </a:rPr>
              <a:t> </a:t>
            </a:r>
            <a:r>
              <a:rPr lang="en-US" sz="2000" dirty="0" err="1">
                <a:solidFill>
                  <a:srgbClr val="000000"/>
                </a:solidFill>
                <a:latin typeface="ApexNew-Medium" charset="0"/>
              </a:rPr>
              <a:t>intre</a:t>
            </a:r>
            <a:r>
              <a:rPr lang="en-US" sz="2000" dirty="0">
                <a:solidFill>
                  <a:srgbClr val="000000"/>
                </a:solidFill>
                <a:latin typeface="ApexNew-Medium" charset="0"/>
              </a:rPr>
              <a:t> </a:t>
            </a:r>
            <a:r>
              <a:rPr lang="en-US" sz="2000" dirty="0">
                <a:latin typeface="ApexNew-Medium" charset="0"/>
              </a:rPr>
              <a:t>0.4 µm to 14.4 µm. </a:t>
            </a:r>
          </a:p>
          <a:p>
            <a:pPr>
              <a:buFont typeface="Arial"/>
              <a:buChar char="•"/>
            </a:pPr>
            <a:r>
              <a:rPr lang="en-US" sz="2000" dirty="0">
                <a:latin typeface="ApexNew-Medium" charset="0"/>
              </a:rPr>
              <a:t> </a:t>
            </a:r>
            <a:r>
              <a:rPr lang="en-US" sz="2000" dirty="0" err="1">
                <a:latin typeface="ApexNew-Medium" charset="0"/>
              </a:rPr>
              <a:t>Primele</a:t>
            </a:r>
            <a:r>
              <a:rPr lang="en-US" sz="2000" dirty="0">
                <a:latin typeface="ApexNew-Medium" charset="0"/>
              </a:rPr>
              <a:t> 2 </a:t>
            </a:r>
            <a:r>
              <a:rPr lang="en-US" sz="2000" dirty="0" err="1">
                <a:latin typeface="ApexNew-Medium" charset="0"/>
              </a:rPr>
              <a:t>benzi</a:t>
            </a:r>
            <a:r>
              <a:rPr lang="en-US" sz="2000" dirty="0">
                <a:latin typeface="ApexNew-Medium" charset="0"/>
              </a:rPr>
              <a:t> au o </a:t>
            </a:r>
            <a:r>
              <a:rPr lang="en-US" sz="2000" dirty="0" err="1">
                <a:latin typeface="ApexNew-Medium" charset="0"/>
              </a:rPr>
              <a:t>rezolutie</a:t>
            </a:r>
            <a:r>
              <a:rPr lang="en-US" sz="2000" dirty="0">
                <a:latin typeface="ApexNew-Medium" charset="0"/>
              </a:rPr>
              <a:t> </a:t>
            </a:r>
            <a:r>
              <a:rPr lang="en-US" sz="2000" dirty="0" err="1">
                <a:latin typeface="ApexNew-Medium" charset="0"/>
              </a:rPr>
              <a:t>spatiala</a:t>
            </a:r>
            <a:r>
              <a:rPr lang="en-US" sz="2000" dirty="0">
                <a:latin typeface="ApexNew-Medium" charset="0"/>
              </a:rPr>
              <a:t> de 250 m, </a:t>
            </a:r>
            <a:r>
              <a:rPr lang="en-US" sz="2000" dirty="0" err="1">
                <a:latin typeface="ApexNew-Medium" charset="0"/>
              </a:rPr>
              <a:t>urmatoarele</a:t>
            </a:r>
            <a:r>
              <a:rPr lang="en-US" sz="2000" dirty="0">
                <a:latin typeface="ApexNew-Medium" charset="0"/>
              </a:rPr>
              <a:t> 5 – 500 m </a:t>
            </a:r>
            <a:r>
              <a:rPr lang="en-US" sz="2000" dirty="0" err="1">
                <a:latin typeface="ApexNew-Medium" charset="0"/>
              </a:rPr>
              <a:t>iar</a:t>
            </a:r>
            <a:r>
              <a:rPr lang="en-US" sz="2000" dirty="0">
                <a:latin typeface="ApexNew-Medium" charset="0"/>
              </a:rPr>
              <a:t> </a:t>
            </a:r>
            <a:r>
              <a:rPr lang="en-US" sz="2000" dirty="0" err="1">
                <a:latin typeface="ApexNew-Medium" charset="0"/>
              </a:rPr>
              <a:t>restul</a:t>
            </a:r>
            <a:r>
              <a:rPr lang="en-US" sz="2000" dirty="0">
                <a:latin typeface="ApexNew-Medium" charset="0"/>
              </a:rPr>
              <a:t> de 29 – 1 km.</a:t>
            </a:r>
          </a:p>
          <a:p>
            <a:pPr>
              <a:buFont typeface="Arial"/>
              <a:buChar char="•"/>
            </a:pPr>
            <a:r>
              <a:rPr lang="en-US" sz="2000" dirty="0">
                <a:latin typeface="ApexNew-Medium" charset="0"/>
              </a:rPr>
              <a:t> O </a:t>
            </a:r>
            <a:r>
              <a:rPr lang="en-US" sz="2000" dirty="0" err="1">
                <a:latin typeface="ApexNew-Medium" charset="0"/>
              </a:rPr>
              <a:t>scena</a:t>
            </a:r>
            <a:r>
              <a:rPr lang="en-US" sz="2000" dirty="0">
                <a:latin typeface="ApexNew-Medium" charset="0"/>
              </a:rPr>
              <a:t> </a:t>
            </a:r>
            <a:r>
              <a:rPr lang="en-US" sz="2000" dirty="0" err="1">
                <a:latin typeface="ApexNew-Medium" charset="0"/>
              </a:rPr>
              <a:t>acopera</a:t>
            </a:r>
            <a:r>
              <a:rPr lang="en-US" sz="2000" dirty="0">
                <a:latin typeface="ApexNew-Medium" charset="0"/>
              </a:rPr>
              <a:t> 2330 km, </a:t>
            </a:r>
            <a:r>
              <a:rPr lang="en-US" sz="2000" dirty="0" err="1">
                <a:latin typeface="ApexNew-Medium" charset="0"/>
              </a:rPr>
              <a:t>realizand</a:t>
            </a:r>
            <a:r>
              <a:rPr lang="en-US" sz="2000" dirty="0">
                <a:latin typeface="ApexNew-Medium" charset="0"/>
              </a:rPr>
              <a:t> o </a:t>
            </a:r>
            <a:r>
              <a:rPr lang="en-US" sz="2000" dirty="0" err="1">
                <a:latin typeface="ApexNew-Medium" charset="0"/>
              </a:rPr>
              <a:t>acoperire</a:t>
            </a:r>
            <a:r>
              <a:rPr lang="en-US" sz="2000" dirty="0">
                <a:latin typeface="ApexNew-Medium" charset="0"/>
              </a:rPr>
              <a:t> </a:t>
            </a:r>
            <a:r>
              <a:rPr lang="en-US" sz="2000" dirty="0" err="1">
                <a:latin typeface="ApexNew-Medium" charset="0"/>
              </a:rPr>
              <a:t>globala</a:t>
            </a:r>
            <a:r>
              <a:rPr lang="en-US" sz="2000" dirty="0">
                <a:latin typeface="ApexNew-Medium" charset="0"/>
              </a:rPr>
              <a:t> la 1 – 2 </a:t>
            </a:r>
            <a:r>
              <a:rPr lang="en-US" sz="2000" dirty="0" err="1">
                <a:latin typeface="ApexNew-Medium" charset="0"/>
              </a:rPr>
              <a:t>zile</a:t>
            </a:r>
            <a:r>
              <a:rPr lang="en-US" sz="2000" dirty="0">
                <a:latin typeface="ApexNew-Medium" charset="0"/>
              </a:rPr>
              <a:t>.</a:t>
            </a:r>
          </a:p>
          <a:p>
            <a:pPr algn="just" eaLnBrk="1" hangingPunct="1">
              <a:lnSpc>
                <a:spcPct val="130000"/>
              </a:lnSpc>
              <a:buFont typeface="Arial"/>
              <a:buChar char="•"/>
            </a:pPr>
            <a:endParaRPr lang="en-US" sz="2000" dirty="0" smtClean="0">
              <a:latin typeface="ApexNew-Medium" charset="0"/>
              <a:ea typeface="ヒラギノ角ゴ Pro W3" charset="0"/>
              <a:cs typeface="ヒラギノ角ゴ Pro W3" charset="0"/>
            </a:endParaRPr>
          </a:p>
        </p:txBody>
      </p:sp>
      <p:sp>
        <p:nvSpPr>
          <p:cNvPr id="14" name="Title 7"/>
          <p:cNvSpPr txBox="1">
            <a:spLocks/>
          </p:cNvSpPr>
          <p:nvPr/>
        </p:nvSpPr>
        <p:spPr>
          <a:xfrm>
            <a:off x="457200" y="152400"/>
            <a:ext cx="8382000" cy="609600"/>
          </a:xfrm>
          <a:prstGeom prst="rect">
            <a:avLst/>
          </a:prstGeom>
          <a:scene3d>
            <a:camera prst="orthographicFront"/>
            <a:lightRig rig="chilly" dir="t"/>
          </a:scene3d>
          <a:sp3d extrusionH="12700">
            <a:extrusionClr>
              <a:schemeClr val="bg1"/>
            </a:extrusionClr>
          </a:sp3d>
        </p:spPr>
        <p:txBody>
          <a:bodyPr vert="horz" wrap="square" lIns="91440" tIns="45720" rIns="91440" bIns="45720" numCol="1" anchor="ctr" anchorCtr="0" compatLnSpc="1">
            <a:prstTxWarp prst="textNoShape">
              <a:avLst/>
            </a:prstTxWarp>
            <a:noAutofit/>
            <a:sp3d extrusionH="12700">
              <a:extrusionClr>
                <a:schemeClr val="bg1"/>
              </a:extrusionClr>
            </a:sp3d>
          </a:bodyPr>
          <a:lstStyle>
            <a:lvl1pPr algn="ctr" rtl="0" eaLnBrk="0" fontAlgn="base" hangingPunct="0">
              <a:lnSpc>
                <a:spcPts val="5600"/>
              </a:lnSpc>
              <a:spcBef>
                <a:spcPct val="0"/>
              </a:spcBef>
              <a:spcAft>
                <a:spcPct val="0"/>
              </a:spcAft>
              <a:defRPr sz="4000" b="1" kern="1200">
                <a:solidFill>
                  <a:schemeClr val="tx1"/>
                </a:solidFill>
                <a:latin typeface="ApexNew-Medium"/>
                <a:ea typeface="ヒラギノ角ゴ Pro W3" charset="-128"/>
                <a:cs typeface="ヒラギノ角ゴ Pro W3" charset="-128"/>
              </a:defRPr>
            </a:lvl1pPr>
            <a:lvl2pPr algn="ctr" rtl="0" eaLnBrk="0" fontAlgn="base" hangingPunct="0">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2pPr>
            <a:lvl3pPr algn="ctr" rtl="0" eaLnBrk="0" fontAlgn="base" hangingPunct="0">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3pPr>
            <a:lvl4pPr algn="ctr" rtl="0" eaLnBrk="0" fontAlgn="base" hangingPunct="0">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4pPr>
            <a:lvl5pPr algn="ctr" rtl="0" eaLnBrk="0" fontAlgn="base" hangingPunct="0">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5pPr>
            <a:lvl6pPr marL="457200" algn="ctr" rtl="0" eaLnBrk="1" fontAlgn="base" hangingPunct="1">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6pPr>
            <a:lvl7pPr marL="914400" algn="ctr" rtl="0" eaLnBrk="1" fontAlgn="base" hangingPunct="1">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7pPr>
            <a:lvl8pPr marL="1371600" algn="ctr" rtl="0" eaLnBrk="1" fontAlgn="base" hangingPunct="1">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8pPr>
            <a:lvl9pPr marL="1828800" algn="ctr" rtl="0" eaLnBrk="1" fontAlgn="base" hangingPunct="1">
              <a:lnSpc>
                <a:spcPts val="5600"/>
              </a:lnSpc>
              <a:spcBef>
                <a:spcPct val="0"/>
              </a:spcBef>
              <a:spcAft>
                <a:spcPct val="0"/>
              </a:spcAft>
              <a:defRPr sz="4000" b="1">
                <a:solidFill>
                  <a:schemeClr val="tx1"/>
                </a:solidFill>
                <a:latin typeface="ApexNew-Medium" charset="0"/>
                <a:ea typeface="ヒラギノ角ゴ Pro W3" charset="-128"/>
                <a:cs typeface="ヒラギノ角ゴ Pro W3" charset="-128"/>
              </a:defRPr>
            </a:lvl9pPr>
          </a:lstStyle>
          <a:p>
            <a:pPr eaLnBrk="1" hangingPunct="1"/>
            <a:r>
              <a:rPr lang="en-US" sz="2800" dirty="0" smtClean="0">
                <a:latin typeface="ApexNew-Medium" charset="0"/>
                <a:ea typeface="ヒラギノ角ゴ Pro W3" charset="0"/>
                <a:cs typeface="ヒラギノ角ゴ Pro W3" charset="0"/>
              </a:rPr>
              <a:t>MODIS </a:t>
            </a:r>
            <a:r>
              <a:rPr lang="en-US" sz="2000" dirty="0" smtClean="0">
                <a:latin typeface="ApexNew-Medium" charset="0"/>
                <a:ea typeface="ヒラギノ角ゴ Pro W3" charset="0"/>
                <a:cs typeface="ヒラギノ角ゴ Pro W3" charset="0"/>
              </a:rPr>
              <a:t>-</a:t>
            </a:r>
            <a:r>
              <a:rPr lang="en-US" sz="3000" dirty="0" smtClean="0">
                <a:latin typeface="ApexNew-Medium" charset="0"/>
                <a:ea typeface="ヒラギノ角ゴ Pro W3" charset="0"/>
                <a:cs typeface="ヒラギノ角ゴ Pro W3" charset="0"/>
              </a:rPr>
              <a:t> </a:t>
            </a:r>
            <a:r>
              <a:rPr lang="en-US" sz="2200" dirty="0" smtClean="0">
                <a:solidFill>
                  <a:srgbClr val="000000"/>
                </a:solidFill>
                <a:latin typeface="ApexNew-Medium" charset="0"/>
              </a:rPr>
              <a:t>Moderate Resolution Imaging </a:t>
            </a:r>
            <a:r>
              <a:rPr lang="en-US" sz="2200" dirty="0" err="1" smtClean="0">
                <a:solidFill>
                  <a:srgbClr val="000000"/>
                </a:solidFill>
                <a:latin typeface="ApexNew-Medium" charset="0"/>
              </a:rPr>
              <a:t>Spectroradiometer</a:t>
            </a:r>
            <a:r>
              <a:rPr lang="en-US" sz="2200" dirty="0" smtClean="0">
                <a:solidFill>
                  <a:srgbClr val="000000"/>
                </a:solidFill>
                <a:latin typeface="ApexNew-Medium" charset="0"/>
              </a:rPr>
              <a:t> </a:t>
            </a:r>
            <a:r>
              <a:rPr lang="en-US" sz="1800" dirty="0">
                <a:solidFill>
                  <a:srgbClr val="000000"/>
                </a:solidFill>
                <a:latin typeface="ApexNew-Medium" charset="0"/>
              </a:rPr>
              <a:t> </a:t>
            </a:r>
            <a:r>
              <a:rPr lang="en-US" sz="1800" dirty="0" smtClean="0">
                <a:solidFill>
                  <a:srgbClr val="000000"/>
                </a:solidFill>
                <a:latin typeface="ApexNew-Medium" charset="0"/>
              </a:rPr>
              <a:t>I</a:t>
            </a:r>
            <a:r>
              <a:rPr lang="en-US" sz="1800" dirty="0" smtClean="0">
                <a:latin typeface="ApexNew-Medium" charset="0"/>
                <a:ea typeface="ヒラギノ角ゴ Pro W3" charset="0"/>
                <a:cs typeface="ヒラギノ角ゴ Pro W3" charset="0"/>
              </a:rPr>
              <a:t> </a:t>
            </a:r>
            <a:endParaRPr lang="en-US" sz="1800" dirty="0">
              <a:latin typeface="ApexNew-Medium" charset="0"/>
              <a:ea typeface="ヒラギノ角ゴ Pro W3" charset="0"/>
              <a:cs typeface="ヒラギノ角ゴ Pro W3" charset="0"/>
            </a:endParaRPr>
          </a:p>
        </p:txBody>
      </p:sp>
    </p:spTree>
    <p:extLst>
      <p:ext uri="{BB962C8B-B14F-4D97-AF65-F5344CB8AC3E}">
        <p14:creationId xmlns:p14="http://schemas.microsoft.com/office/powerpoint/2010/main" val="42820590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152400"/>
            <a:ext cx="8382000" cy="609600"/>
          </a:xfrm>
        </p:spPr>
        <p:txBody>
          <a:bodyPr/>
          <a:lstStyle/>
          <a:p>
            <a:pPr eaLnBrk="1" hangingPunct="1"/>
            <a:r>
              <a:rPr lang="en-US" sz="2800" dirty="0" smtClean="0">
                <a:latin typeface="ApexNew-Medium" charset="0"/>
                <a:ea typeface="ヒラギノ角ゴ Pro W3" charset="0"/>
                <a:cs typeface="ヒラギノ角ゴ Pro W3" charset="0"/>
              </a:rPr>
              <a:t>MODIS </a:t>
            </a:r>
            <a:r>
              <a:rPr lang="en-US" sz="2000" dirty="0" smtClean="0">
                <a:latin typeface="ApexNew-Medium" charset="0"/>
                <a:ea typeface="ヒラギノ角ゴ Pro W3" charset="0"/>
                <a:cs typeface="ヒラギノ角ゴ Pro W3" charset="0"/>
              </a:rPr>
              <a:t>-</a:t>
            </a:r>
            <a:r>
              <a:rPr lang="en-US" sz="3000" dirty="0" smtClean="0">
                <a:latin typeface="ApexNew-Medium" charset="0"/>
                <a:ea typeface="ヒラギノ角ゴ Pro W3" charset="0"/>
                <a:cs typeface="ヒラギノ角ゴ Pro W3" charset="0"/>
              </a:rPr>
              <a:t> </a:t>
            </a:r>
            <a:r>
              <a:rPr lang="en-US" sz="2200" dirty="0">
                <a:solidFill>
                  <a:srgbClr val="000000"/>
                </a:solidFill>
                <a:latin typeface="ApexNew-Medium" charset="0"/>
              </a:rPr>
              <a:t>Moderate Resolution Imaging </a:t>
            </a:r>
            <a:r>
              <a:rPr lang="en-US" sz="2200" dirty="0" err="1" smtClean="0">
                <a:solidFill>
                  <a:srgbClr val="000000"/>
                </a:solidFill>
                <a:latin typeface="ApexNew-Medium" charset="0"/>
              </a:rPr>
              <a:t>Spectroradiometer</a:t>
            </a:r>
            <a:r>
              <a:rPr lang="en-US" sz="2200" dirty="0" smtClean="0">
                <a:solidFill>
                  <a:srgbClr val="000000"/>
                </a:solidFill>
                <a:latin typeface="ApexNew-Medium" charset="0"/>
              </a:rPr>
              <a:t> </a:t>
            </a:r>
            <a:r>
              <a:rPr lang="en-US" sz="1800" dirty="0" smtClean="0">
                <a:solidFill>
                  <a:srgbClr val="000000"/>
                </a:solidFill>
                <a:latin typeface="ApexNew-Medium" charset="0"/>
              </a:rPr>
              <a:t>II</a:t>
            </a:r>
            <a:r>
              <a:rPr lang="en-US" sz="1800" dirty="0" smtClean="0">
                <a:latin typeface="ApexNew-Medium" charset="0"/>
                <a:ea typeface="ヒラギノ角ゴ Pro W3" charset="0"/>
                <a:cs typeface="ヒラギノ角ゴ Pro W3" charset="0"/>
              </a:rPr>
              <a:t> </a:t>
            </a:r>
            <a:endParaRPr lang="en-US" sz="1800" dirty="0">
              <a:latin typeface="ApexNew-Medium" charset="0"/>
              <a:ea typeface="ヒラギノ角ゴ Pro W3" charset="0"/>
              <a:cs typeface="ヒラギノ角ゴ Pro W3" charset="0"/>
            </a:endParaRPr>
          </a:p>
        </p:txBody>
      </p:sp>
      <p:pic>
        <p:nvPicPr>
          <p:cNvPr id="5" name="Picture 4" descr="Screen shot 2011-04-12 at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612900"/>
            <a:ext cx="4343400" cy="36369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Screen shot 2011-04-12 at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08138"/>
            <a:ext cx="4038600" cy="36417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6"/>
          <p:cNvSpPr txBox="1">
            <a:spLocks noChangeArrowheads="1"/>
          </p:cNvSpPr>
          <p:nvPr/>
        </p:nvSpPr>
        <p:spPr bwMode="auto">
          <a:xfrm>
            <a:off x="457200" y="5562600"/>
            <a:ext cx="8077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1000" i="0" dirty="0">
                <a:latin typeface="ApexNew-Medium" charset="0"/>
              </a:rPr>
              <a:t>* MODIS SPECIFICATIONS - http://</a:t>
            </a:r>
            <a:r>
              <a:rPr lang="en-US" sz="1000" i="0" dirty="0" err="1">
                <a:latin typeface="ApexNew-Medium" charset="0"/>
              </a:rPr>
              <a:t>modis.gsfc.nasa.gov</a:t>
            </a:r>
            <a:r>
              <a:rPr lang="en-US" sz="1000" i="0" dirty="0">
                <a:latin typeface="ApexNew-Medium" charset="0"/>
              </a:rPr>
              <a:t>/about/</a:t>
            </a:r>
            <a:r>
              <a:rPr lang="en-US" sz="1000" i="0" dirty="0" err="1">
                <a:latin typeface="ApexNew-Medium" charset="0"/>
              </a:rPr>
              <a:t>specifications.php</a:t>
            </a:r>
            <a:endParaRPr lang="en-US" sz="1000" i="0" dirty="0">
              <a:latin typeface="ApexNew-Medium" charset="0"/>
            </a:endParaRPr>
          </a:p>
        </p:txBody>
      </p:sp>
      <p:grpSp>
        <p:nvGrpSpPr>
          <p:cNvPr id="4" name="Group 3"/>
          <p:cNvGrpSpPr/>
          <p:nvPr/>
        </p:nvGrpSpPr>
        <p:grpSpPr>
          <a:xfrm>
            <a:off x="1676400" y="2133600"/>
            <a:ext cx="160867" cy="609600"/>
            <a:chOff x="1676400" y="2133600"/>
            <a:chExt cx="160867" cy="609600"/>
          </a:xfrm>
        </p:grpSpPr>
        <p:sp>
          <p:nvSpPr>
            <p:cNvPr id="3" name="Chevron 2"/>
            <p:cNvSpPr/>
            <p:nvPr/>
          </p:nvSpPr>
          <p:spPr>
            <a:xfrm>
              <a:off x="1676400" y="2133600"/>
              <a:ext cx="152400" cy="762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57DAD"/>
                </a:solidFill>
              </a:endParaRPr>
            </a:p>
          </p:txBody>
        </p:sp>
        <p:sp>
          <p:nvSpPr>
            <p:cNvPr id="9" name="Chevron 8"/>
            <p:cNvSpPr/>
            <p:nvPr/>
          </p:nvSpPr>
          <p:spPr>
            <a:xfrm>
              <a:off x="1684867" y="2667000"/>
              <a:ext cx="152400" cy="762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57DAD"/>
                </a:solidFill>
              </a:endParaRPr>
            </a:p>
          </p:txBody>
        </p:sp>
      </p:grpSp>
    </p:spTree>
    <p:extLst>
      <p:ext uri="{BB962C8B-B14F-4D97-AF65-F5344CB8AC3E}">
        <p14:creationId xmlns:p14="http://schemas.microsoft.com/office/powerpoint/2010/main" val="19764290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914400" y="1371600"/>
            <a:ext cx="3352800" cy="3124200"/>
          </a:xfrm>
        </p:spPr>
        <p:txBody>
          <a:bodyPr>
            <a:normAutofit/>
          </a:bodyPr>
          <a:lstStyle/>
          <a:p>
            <a:pPr algn="just" eaLnBrk="1" hangingPunct="1">
              <a:buFont typeface="Arial"/>
              <a:buChar char="•"/>
            </a:pPr>
            <a:r>
              <a:rPr lang="en-US" sz="2000" dirty="0" err="1" smtClean="0">
                <a:latin typeface="ApexNew-Medium" charset="0"/>
                <a:ea typeface="ヒラギノ角ゴ Pro W3" charset="0"/>
                <a:cs typeface="ヒラギノ角ゴ Pro W3" charset="0"/>
              </a:rPr>
              <a:t>Sunt</a:t>
            </a:r>
            <a:r>
              <a:rPr lang="en-US" sz="2000" dirty="0" smtClean="0">
                <a:latin typeface="ApexNew-Medium" charset="0"/>
                <a:ea typeface="ヒラギノ角ゴ Pro W3" charset="0"/>
                <a:cs typeface="ヒラギノ角ゴ Pro W3" charset="0"/>
              </a:rPr>
              <a:t> generate </a:t>
            </a:r>
            <a:r>
              <a:rPr lang="en-US" sz="2000" dirty="0" err="1" smtClean="0">
                <a:latin typeface="ApexNew-Medium" charset="0"/>
                <a:ea typeface="ヒラギノ角ゴ Pro W3" charset="0"/>
                <a:cs typeface="ヒラギノ角ゴ Pro W3" charset="0"/>
              </a:rPr>
              <a:t>pe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baza</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imaginilor</a:t>
            </a:r>
            <a:r>
              <a:rPr lang="en-US" sz="2000" dirty="0" smtClean="0">
                <a:latin typeface="ApexNew-Medium" charset="0"/>
                <a:ea typeface="ヒラギノ角ゴ Pro W3" charset="0"/>
                <a:cs typeface="ヒラギノ角ゴ Pro W3" charset="0"/>
              </a:rPr>
              <a:t> MODIS TERRA </a:t>
            </a:r>
            <a:r>
              <a:rPr lang="en-US" sz="2000" dirty="0" err="1" smtClean="0">
                <a:latin typeface="ApexNew-Medium" charset="0"/>
                <a:ea typeface="ヒラギノ角ゴ Pro W3" charset="0"/>
                <a:cs typeface="ヒラギノ角ゴ Pro W3" charset="0"/>
              </a:rPr>
              <a:t>si</a:t>
            </a:r>
            <a:r>
              <a:rPr lang="en-US" sz="2000" dirty="0" smtClean="0">
                <a:latin typeface="ApexNew-Medium" charset="0"/>
                <a:ea typeface="ヒラギノ角ゴ Pro W3" charset="0"/>
                <a:cs typeface="ヒラギノ角ゴ Pro W3" charset="0"/>
              </a:rPr>
              <a:t> AQUA.</a:t>
            </a:r>
          </a:p>
          <a:p>
            <a:pPr algn="just" eaLnBrk="1" hangingPunct="1">
              <a:buFont typeface="Arial"/>
              <a:buChar char="•"/>
            </a:pPr>
            <a:r>
              <a:rPr lang="en-US" sz="2000" dirty="0" err="1" smtClean="0">
                <a:latin typeface="ApexNew-Medium" charset="0"/>
                <a:ea typeface="ヒラギノ角ゴ Pro W3" charset="0"/>
                <a:cs typeface="ヒラギノ角ゴ Pro W3" charset="0"/>
              </a:rPr>
              <a:t>Disponibile</a:t>
            </a:r>
            <a:r>
              <a:rPr lang="en-US" sz="2000" dirty="0" smtClean="0">
                <a:latin typeface="ApexNew-Medium" charset="0"/>
                <a:ea typeface="ヒラギノ角ゴ Pro W3" charset="0"/>
                <a:cs typeface="ヒラギノ角ゴ Pro W3" charset="0"/>
              </a:rPr>
              <a:t> la </a:t>
            </a:r>
            <a:r>
              <a:rPr lang="en-US" sz="2000" dirty="0" err="1" smtClean="0">
                <a:latin typeface="ApexNew-Medium" charset="0"/>
                <a:ea typeface="ヒラギノ角ゴ Pro W3" charset="0"/>
                <a:cs typeface="ヒラギノ角ゴ Pro W3" charset="0"/>
              </a:rPr>
              <a:t>diferite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rezoluții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în</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funcție</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scopul</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utilizării</a:t>
            </a:r>
            <a:r>
              <a:rPr lang="en-US" sz="2000" dirty="0" smtClean="0">
                <a:latin typeface="ApexNew-Medium" charset="0"/>
                <a:ea typeface="ヒラギノ角ゴ Pro W3" charset="0"/>
                <a:cs typeface="ヒラギノ角ゴ Pro W3" charset="0"/>
              </a:rPr>
              <a:t>.</a:t>
            </a:r>
          </a:p>
        </p:txBody>
      </p:sp>
      <p:pic>
        <p:nvPicPr>
          <p:cNvPr id="2" name="Picture 1" descr="modis snow data product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7800" y="1140649"/>
            <a:ext cx="3545063" cy="4726751"/>
          </a:xfrm>
          <a:prstGeom prst="rect">
            <a:avLst/>
          </a:prstGeom>
        </p:spPr>
      </p:pic>
      <p:pic>
        <p:nvPicPr>
          <p:cNvPr id="3" name="Picture 2" descr="modis global snow projec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5087048"/>
            <a:ext cx="4597400" cy="768990"/>
          </a:xfrm>
          <a:prstGeom prst="rect">
            <a:avLst/>
          </a:prstGeom>
        </p:spPr>
      </p:pic>
      <p:sp>
        <p:nvSpPr>
          <p:cNvPr id="4" name="TextBox 3"/>
          <p:cNvSpPr txBox="1"/>
          <p:nvPr/>
        </p:nvSpPr>
        <p:spPr>
          <a:xfrm>
            <a:off x="533400" y="4648200"/>
            <a:ext cx="4597400" cy="369332"/>
          </a:xfrm>
          <a:prstGeom prst="rect">
            <a:avLst/>
          </a:prstGeom>
          <a:noFill/>
        </p:spPr>
        <p:txBody>
          <a:bodyPr wrap="square" rtlCol="0">
            <a:spAutoFit/>
          </a:bodyPr>
          <a:lstStyle/>
          <a:p>
            <a:pPr algn="ctr"/>
            <a:r>
              <a:rPr lang="en-US" dirty="0" smtClean="0"/>
              <a:t>http://</a:t>
            </a:r>
            <a:r>
              <a:rPr lang="en-US" dirty="0" err="1" smtClean="0"/>
              <a:t>modis</a:t>
            </a:r>
            <a:r>
              <a:rPr lang="en-US" dirty="0" smtClean="0"/>
              <a:t>-snow-</a:t>
            </a:r>
            <a:r>
              <a:rPr lang="en-US" dirty="0" err="1" smtClean="0"/>
              <a:t>ice.gsfc.nasa.gov</a:t>
            </a:r>
            <a:endParaRPr lang="en-US" dirty="0"/>
          </a:p>
        </p:txBody>
      </p:sp>
      <p:sp>
        <p:nvSpPr>
          <p:cNvPr id="5" name="Donut 4"/>
          <p:cNvSpPr/>
          <p:nvPr/>
        </p:nvSpPr>
        <p:spPr>
          <a:xfrm>
            <a:off x="5130800" y="2123667"/>
            <a:ext cx="3837731" cy="1066801"/>
          </a:xfrm>
          <a:prstGeom prst="donut">
            <a:avLst>
              <a:gd name="adj" fmla="val 4356"/>
            </a:avLst>
          </a:prstGeom>
          <a:solidFill>
            <a:srgbClr val="FF0000">
              <a:alpha val="53000"/>
            </a:srgbClr>
          </a:solidFill>
          <a:ln>
            <a:noFill/>
          </a:ln>
          <a:effectLst>
            <a:reflection blurRad="101600" stA="26000" endPos="20000" dist="12700" dir="5400000" sy="-100000" rotWithShape="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10" name="Title 7"/>
          <p:cNvSpPr>
            <a:spLocks noGrp="1"/>
          </p:cNvSpPr>
          <p:nvPr>
            <p:ph type="title"/>
          </p:nvPr>
        </p:nvSpPr>
        <p:spPr>
          <a:xfrm>
            <a:off x="457200" y="152400"/>
            <a:ext cx="8382000" cy="609600"/>
          </a:xfrm>
        </p:spPr>
        <p:txBody>
          <a:bodyPr/>
          <a:lstStyle/>
          <a:p>
            <a:pPr eaLnBrk="1" hangingPunct="1"/>
            <a:r>
              <a:rPr lang="en-US" sz="2800" dirty="0" smtClean="0">
                <a:latin typeface="ApexNew-Medium" charset="0"/>
                <a:ea typeface="ヒラギノ角ゴ Pro W3" charset="0"/>
                <a:cs typeface="ヒラギノ角ゴ Pro W3" charset="0"/>
              </a:rPr>
              <a:t>MODIS </a:t>
            </a:r>
            <a:r>
              <a:rPr lang="en-US" sz="2000" dirty="0" smtClean="0">
                <a:latin typeface="ApexNew-Medium" charset="0"/>
                <a:ea typeface="ヒラギノ角ゴ Pro W3" charset="0"/>
                <a:cs typeface="ヒラギノ角ゴ Pro W3" charset="0"/>
              </a:rPr>
              <a:t>–</a:t>
            </a:r>
            <a:r>
              <a:rPr lang="en-US" sz="3000" dirty="0" smtClean="0">
                <a:latin typeface="ApexNew-Medium" charset="0"/>
                <a:ea typeface="ヒラギノ角ゴ Pro W3" charset="0"/>
                <a:cs typeface="ヒラギノ角ゴ Pro W3" charset="0"/>
              </a:rPr>
              <a:t> </a:t>
            </a:r>
            <a:r>
              <a:rPr lang="en-US" sz="2200" dirty="0" smtClean="0">
                <a:solidFill>
                  <a:srgbClr val="000000"/>
                </a:solidFill>
                <a:latin typeface="ApexNew-Medium" charset="0"/>
              </a:rPr>
              <a:t>Snow products I</a:t>
            </a:r>
            <a:endParaRPr lang="en-US" sz="1800" dirty="0">
              <a:latin typeface="ApexNew-Medium" charset="0"/>
              <a:ea typeface="ヒラギノ角ゴ Pro W3" charset="0"/>
              <a:cs typeface="ヒラギノ角ゴ Pro W3" charset="0"/>
            </a:endParaRPr>
          </a:p>
        </p:txBody>
      </p:sp>
    </p:spTree>
    <p:extLst>
      <p:ext uri="{BB962C8B-B14F-4D97-AF65-F5344CB8AC3E}">
        <p14:creationId xmlns:p14="http://schemas.microsoft.com/office/powerpoint/2010/main" val="18982547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7"/>
          <p:cNvSpPr>
            <a:spLocks noGrp="1"/>
          </p:cNvSpPr>
          <p:nvPr>
            <p:ph type="title"/>
          </p:nvPr>
        </p:nvSpPr>
        <p:spPr>
          <a:xfrm>
            <a:off x="457200" y="152400"/>
            <a:ext cx="8382000" cy="609600"/>
          </a:xfrm>
        </p:spPr>
        <p:txBody>
          <a:bodyPr/>
          <a:lstStyle/>
          <a:p>
            <a:pPr eaLnBrk="1" hangingPunct="1"/>
            <a:r>
              <a:rPr lang="en-US" sz="2800" dirty="0" smtClean="0">
                <a:latin typeface="ApexNew-Medium" charset="0"/>
                <a:ea typeface="ヒラギノ角ゴ Pro W3" charset="0"/>
                <a:cs typeface="ヒラギノ角ゴ Pro W3" charset="0"/>
              </a:rPr>
              <a:t>MODIS </a:t>
            </a:r>
            <a:r>
              <a:rPr lang="en-US" sz="2000" dirty="0" smtClean="0">
                <a:latin typeface="ApexNew-Medium" charset="0"/>
                <a:ea typeface="ヒラギノ角ゴ Pro W3" charset="0"/>
                <a:cs typeface="ヒラギノ角ゴ Pro W3" charset="0"/>
              </a:rPr>
              <a:t>–</a:t>
            </a:r>
            <a:r>
              <a:rPr lang="en-US" sz="3000" dirty="0" smtClean="0">
                <a:latin typeface="ApexNew-Medium" charset="0"/>
                <a:ea typeface="ヒラギノ角ゴ Pro W3" charset="0"/>
                <a:cs typeface="ヒラギノ角ゴ Pro W3" charset="0"/>
              </a:rPr>
              <a:t> </a:t>
            </a:r>
            <a:r>
              <a:rPr lang="en-US" sz="2200" dirty="0" smtClean="0">
                <a:solidFill>
                  <a:srgbClr val="000000"/>
                </a:solidFill>
                <a:latin typeface="ApexNew-Medium" charset="0"/>
              </a:rPr>
              <a:t>Snow products II</a:t>
            </a:r>
            <a:endParaRPr lang="en-US" sz="1800" dirty="0">
              <a:latin typeface="ApexNew-Medium" charset="0"/>
              <a:ea typeface="ヒラギノ角ゴ Pro W3" charset="0"/>
              <a:cs typeface="ヒラギノ角ゴ Pro W3" charset="0"/>
            </a:endParaRPr>
          </a:p>
        </p:txBody>
      </p:sp>
      <p:sp>
        <p:nvSpPr>
          <p:cNvPr id="12" name="Text Box 3"/>
          <p:cNvSpPr txBox="1">
            <a:spLocks noChangeArrowheads="1"/>
          </p:cNvSpPr>
          <p:nvPr/>
        </p:nvSpPr>
        <p:spPr bwMode="auto">
          <a:xfrm>
            <a:off x="304800" y="3113544"/>
            <a:ext cx="8697913"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buFontTx/>
              <a:buChar char="•"/>
            </a:pPr>
            <a:r>
              <a:rPr lang="en-US" sz="1400" dirty="0">
                <a:latin typeface="Arial" charset="0"/>
              </a:rPr>
              <a:t> </a:t>
            </a:r>
            <a:r>
              <a:rPr lang="en-US" sz="1400" dirty="0" err="1">
                <a:latin typeface="Arial" charset="0"/>
              </a:rPr>
              <a:t>Produsele</a:t>
            </a:r>
            <a:r>
              <a:rPr lang="en-US" sz="1400" dirty="0">
                <a:latin typeface="Arial" charset="0"/>
              </a:rPr>
              <a:t> </a:t>
            </a:r>
            <a:r>
              <a:rPr lang="en-US" sz="1400" dirty="0">
                <a:latin typeface="Arial" charset="0"/>
                <a:cs typeface="Times New Roman" charset="0"/>
              </a:rPr>
              <a:t>MODIS snow cover </a:t>
            </a:r>
            <a:r>
              <a:rPr lang="en-US" sz="1400" dirty="0" err="1">
                <a:latin typeface="Arial" charset="0"/>
                <a:cs typeface="Times New Roman" charset="0"/>
              </a:rPr>
              <a:t>sunt</a:t>
            </a:r>
            <a:r>
              <a:rPr lang="en-US" sz="1400" dirty="0">
                <a:latin typeface="Arial" charset="0"/>
                <a:cs typeface="Times New Roman" charset="0"/>
              </a:rPr>
              <a:t> </a:t>
            </a:r>
            <a:r>
              <a:rPr lang="en-US" sz="1400" dirty="0" err="1">
                <a:latin typeface="Arial" charset="0"/>
                <a:cs typeface="Times New Roman" charset="0"/>
              </a:rPr>
              <a:t>bazate</a:t>
            </a:r>
            <a:r>
              <a:rPr lang="en-US" sz="1400" dirty="0">
                <a:latin typeface="Arial" charset="0"/>
                <a:cs typeface="Times New Roman" charset="0"/>
              </a:rPr>
              <a:t> </a:t>
            </a:r>
            <a:r>
              <a:rPr lang="en-US" sz="1400" dirty="0" err="1">
                <a:latin typeface="Arial" charset="0"/>
                <a:cs typeface="Times New Roman" charset="0"/>
              </a:rPr>
              <a:t>pe</a:t>
            </a:r>
            <a:r>
              <a:rPr lang="en-US" sz="1400" dirty="0">
                <a:latin typeface="Arial" charset="0"/>
                <a:cs typeface="Times New Roman" charset="0"/>
              </a:rPr>
              <a:t> un </a:t>
            </a:r>
            <a:r>
              <a:rPr lang="en-US" sz="1400" dirty="0" err="1">
                <a:latin typeface="Arial" charset="0"/>
                <a:cs typeface="Times New Roman" charset="0"/>
              </a:rPr>
              <a:t>algoritm</a:t>
            </a:r>
            <a:r>
              <a:rPr lang="en-US" sz="1400" dirty="0">
                <a:latin typeface="Arial" charset="0"/>
                <a:cs typeface="Times New Roman" charset="0"/>
              </a:rPr>
              <a:t> de </a:t>
            </a:r>
            <a:r>
              <a:rPr lang="en-US" sz="1400" dirty="0" err="1">
                <a:latin typeface="Arial" charset="0"/>
                <a:cs typeface="Times New Roman" charset="0"/>
              </a:rPr>
              <a:t>determinare</a:t>
            </a:r>
            <a:r>
              <a:rPr lang="en-US" sz="1400" dirty="0">
                <a:latin typeface="Arial" charset="0"/>
                <a:cs typeface="Times New Roman" charset="0"/>
              </a:rPr>
              <a:t> a </a:t>
            </a:r>
            <a:r>
              <a:rPr lang="en-US" sz="1400" dirty="0" err="1" smtClean="0">
                <a:latin typeface="Arial" charset="0"/>
                <a:cs typeface="Times New Roman" charset="0"/>
              </a:rPr>
              <a:t>zăpezii</a:t>
            </a:r>
            <a:r>
              <a:rPr lang="en-US" sz="1400" dirty="0" smtClean="0">
                <a:latin typeface="Arial" charset="0"/>
                <a:cs typeface="Times New Roman" charset="0"/>
              </a:rPr>
              <a:t> (SNOWMAP) </a:t>
            </a:r>
            <a:r>
              <a:rPr lang="en-US" sz="1400" dirty="0" err="1" smtClean="0">
                <a:cs typeface="Times New Roman" charset="0"/>
              </a:rPr>
              <a:t>ce</a:t>
            </a:r>
            <a:r>
              <a:rPr lang="en-US" sz="1400" dirty="0" smtClean="0">
                <a:cs typeface="Times New Roman" charset="0"/>
              </a:rPr>
              <a:t> are la </a:t>
            </a:r>
            <a:r>
              <a:rPr lang="en-US" sz="1400" dirty="0" err="1" smtClean="0">
                <a:cs typeface="Times New Roman" charset="0"/>
              </a:rPr>
              <a:t>bază</a:t>
            </a:r>
            <a:r>
              <a:rPr lang="en-US" sz="1400" dirty="0" smtClean="0">
                <a:cs typeface="Times New Roman" charset="0"/>
              </a:rPr>
              <a:t> </a:t>
            </a:r>
            <a:r>
              <a:rPr lang="en-US" sz="1400" dirty="0" err="1" smtClean="0">
                <a:latin typeface="Arial" charset="0"/>
                <a:cs typeface="Times New Roman" charset="0"/>
              </a:rPr>
              <a:t>indicele</a:t>
            </a:r>
            <a:r>
              <a:rPr lang="en-US" sz="1400" dirty="0" smtClean="0">
                <a:latin typeface="Arial" charset="0"/>
                <a:cs typeface="Times New Roman" charset="0"/>
              </a:rPr>
              <a:t> NDSI </a:t>
            </a:r>
            <a:r>
              <a:rPr lang="en-US" sz="1400" dirty="0">
                <a:latin typeface="Arial" charset="0"/>
                <a:cs typeface="Times New Roman" charset="0"/>
              </a:rPr>
              <a:t>(Normalized Difference Snow Index</a:t>
            </a:r>
            <a:r>
              <a:rPr lang="en-US" sz="1400" dirty="0" smtClean="0">
                <a:latin typeface="Arial" charset="0"/>
                <a:cs typeface="Times New Roman" charset="0"/>
              </a:rPr>
              <a:t>).</a:t>
            </a:r>
          </a:p>
          <a:p>
            <a:pPr>
              <a:buFontTx/>
              <a:buChar char="•"/>
            </a:pPr>
            <a:endParaRPr lang="en-US" sz="1400" dirty="0">
              <a:latin typeface="Arial" charset="0"/>
            </a:endParaRPr>
          </a:p>
          <a:p>
            <a:pPr>
              <a:buFontTx/>
              <a:buChar char="•"/>
            </a:pPr>
            <a:r>
              <a:rPr lang="en-US" sz="1400" dirty="0">
                <a:latin typeface="Arial" charset="0"/>
              </a:rPr>
              <a:t> </a:t>
            </a:r>
            <a:r>
              <a:rPr lang="en-US" sz="1400" dirty="0" err="1">
                <a:latin typeface="Arial" charset="0"/>
              </a:rPr>
              <a:t>A</a:t>
            </a:r>
            <a:r>
              <a:rPr lang="en-US" sz="1400" dirty="0" err="1">
                <a:latin typeface="Arial" charset="0"/>
                <a:cs typeface="Times New Roman" charset="0"/>
              </a:rPr>
              <a:t>lgoritmul</a:t>
            </a:r>
            <a:r>
              <a:rPr lang="en-US" sz="1400" dirty="0">
                <a:latin typeface="Arial" charset="0"/>
                <a:cs typeface="Times New Roman" charset="0"/>
              </a:rPr>
              <a:t> de </a:t>
            </a:r>
            <a:r>
              <a:rPr lang="en-US" sz="1400" dirty="0" err="1">
                <a:latin typeface="Arial" charset="0"/>
                <a:cs typeface="Times New Roman" charset="0"/>
              </a:rPr>
              <a:t>determinare</a:t>
            </a:r>
            <a:r>
              <a:rPr lang="en-US" sz="1400" dirty="0">
                <a:latin typeface="Arial" charset="0"/>
                <a:cs typeface="Times New Roman" charset="0"/>
              </a:rPr>
              <a:t> a </a:t>
            </a:r>
            <a:r>
              <a:rPr lang="en-US" sz="1400" dirty="0" err="1" smtClean="0">
                <a:latin typeface="Arial" charset="0"/>
                <a:cs typeface="Times New Roman" charset="0"/>
              </a:rPr>
              <a:t>zăpezii</a:t>
            </a:r>
            <a:r>
              <a:rPr lang="en-US" sz="1400" dirty="0" smtClean="0">
                <a:latin typeface="Arial" charset="0"/>
                <a:cs typeface="Times New Roman" charset="0"/>
              </a:rPr>
              <a:t> </a:t>
            </a:r>
            <a:r>
              <a:rPr lang="en-US" sz="1400" dirty="0" err="1" smtClean="0">
                <a:latin typeface="Arial" charset="0"/>
                <a:cs typeface="Times New Roman" charset="0"/>
              </a:rPr>
              <a:t>clasifică</a:t>
            </a:r>
            <a:r>
              <a:rPr lang="en-US" sz="1400" dirty="0" smtClean="0">
                <a:latin typeface="Arial" charset="0"/>
                <a:cs typeface="Times New Roman" charset="0"/>
              </a:rPr>
              <a:t> </a:t>
            </a:r>
            <a:r>
              <a:rPr lang="en-US" sz="1400" dirty="0" err="1">
                <a:latin typeface="Arial" charset="0"/>
                <a:cs typeface="Times New Roman" charset="0"/>
              </a:rPr>
              <a:t>pixelii</a:t>
            </a:r>
            <a:r>
              <a:rPr lang="en-US" sz="1400" dirty="0">
                <a:latin typeface="Arial" charset="0"/>
                <a:cs typeface="Times New Roman" charset="0"/>
              </a:rPr>
              <a:t> </a:t>
            </a:r>
            <a:r>
              <a:rPr lang="en-US" sz="1400" dirty="0" err="1" smtClean="0">
                <a:cs typeface="Times New Roman" charset="0"/>
              </a:rPr>
              <a:t>drept</a:t>
            </a:r>
            <a:r>
              <a:rPr lang="en-US" sz="1400" dirty="0" smtClean="0">
                <a:latin typeface="Arial" charset="0"/>
                <a:cs typeface="Times New Roman" charset="0"/>
              </a:rPr>
              <a:t> </a:t>
            </a:r>
            <a:r>
              <a:rPr lang="en-US" sz="1400" dirty="0" err="1" smtClean="0">
                <a:latin typeface="Arial" charset="0"/>
                <a:cs typeface="Times New Roman" charset="0"/>
              </a:rPr>
              <a:t>zăpadă</a:t>
            </a:r>
            <a:r>
              <a:rPr lang="en-US" sz="1400" dirty="0" smtClean="0">
                <a:latin typeface="Arial" charset="0"/>
                <a:cs typeface="Times New Roman" charset="0"/>
              </a:rPr>
              <a:t>, </a:t>
            </a:r>
            <a:r>
              <a:rPr lang="en-US" sz="1400" dirty="0" err="1">
                <a:latin typeface="Arial" charset="0"/>
                <a:cs typeface="Times New Roman" charset="0"/>
              </a:rPr>
              <a:t>nori</a:t>
            </a:r>
            <a:r>
              <a:rPr lang="en-US" sz="1400" dirty="0">
                <a:latin typeface="Arial" charset="0"/>
                <a:cs typeface="Times New Roman" charset="0"/>
              </a:rPr>
              <a:t>, </a:t>
            </a:r>
            <a:r>
              <a:rPr lang="en-US" sz="1400" dirty="0" err="1" smtClean="0">
                <a:latin typeface="Arial" charset="0"/>
                <a:cs typeface="Times New Roman" charset="0"/>
              </a:rPr>
              <a:t>apă</a:t>
            </a:r>
            <a:r>
              <a:rPr lang="en-US" sz="1400" dirty="0" smtClean="0">
                <a:latin typeface="Arial" charset="0"/>
                <a:cs typeface="Times New Roman" charset="0"/>
              </a:rPr>
              <a:t>, </a:t>
            </a:r>
            <a:r>
              <a:rPr lang="en-US" sz="1400" dirty="0" err="1">
                <a:latin typeface="Arial" charset="0"/>
                <a:cs typeface="Times New Roman" charset="0"/>
              </a:rPr>
              <a:t>terenuri</a:t>
            </a:r>
            <a:r>
              <a:rPr lang="en-US" sz="1400" dirty="0">
                <a:latin typeface="Arial" charset="0"/>
                <a:cs typeface="Times New Roman" charset="0"/>
              </a:rPr>
              <a:t> </a:t>
            </a:r>
            <a:r>
              <a:rPr lang="en-US" sz="1400" dirty="0" err="1">
                <a:latin typeface="Arial" charset="0"/>
                <a:cs typeface="Times New Roman" charset="0"/>
              </a:rPr>
              <a:t>neacoperite</a:t>
            </a:r>
            <a:r>
              <a:rPr lang="en-US" sz="1400" dirty="0">
                <a:latin typeface="Arial" charset="0"/>
                <a:cs typeface="Times New Roman" charset="0"/>
              </a:rPr>
              <a:t> de </a:t>
            </a:r>
            <a:r>
              <a:rPr lang="en-US" sz="1400" dirty="0" err="1" smtClean="0">
                <a:latin typeface="Arial" charset="0"/>
                <a:cs typeface="Times New Roman" charset="0"/>
              </a:rPr>
              <a:t>zăpadă</a:t>
            </a:r>
            <a:r>
              <a:rPr lang="en-US" sz="1400" dirty="0" smtClean="0">
                <a:latin typeface="Arial" charset="0"/>
                <a:cs typeface="Times New Roman" charset="0"/>
              </a:rPr>
              <a:t>, </a:t>
            </a:r>
            <a:r>
              <a:rPr lang="en-US" sz="1400" dirty="0">
                <a:latin typeface="Arial" charset="0"/>
                <a:cs typeface="Times New Roman" charset="0"/>
              </a:rPr>
              <a:t>etc.,</a:t>
            </a:r>
            <a:r>
              <a:rPr lang="en-US" sz="1400" dirty="0">
                <a:latin typeface="Arial" charset="0"/>
                <a:cs typeface="Arial" charset="0"/>
              </a:rPr>
              <a:t> </a:t>
            </a:r>
            <a:r>
              <a:rPr lang="en-US" sz="1400" dirty="0" err="1" smtClean="0">
                <a:latin typeface="Arial" charset="0"/>
                <a:cs typeface="Arial" charset="0"/>
              </a:rPr>
              <a:t>prezența</a:t>
            </a:r>
            <a:r>
              <a:rPr lang="en-US" sz="1400" dirty="0" smtClean="0">
                <a:latin typeface="Arial" charset="0"/>
                <a:cs typeface="Arial" charset="0"/>
              </a:rPr>
              <a:t> </a:t>
            </a:r>
            <a:r>
              <a:rPr lang="en-US" sz="1400" dirty="0" err="1">
                <a:latin typeface="Arial" charset="0"/>
                <a:cs typeface="Arial" charset="0"/>
              </a:rPr>
              <a:t>sau</a:t>
            </a:r>
            <a:r>
              <a:rPr lang="en-US" sz="1400" dirty="0">
                <a:latin typeface="Arial" charset="0"/>
                <a:cs typeface="Arial" charset="0"/>
              </a:rPr>
              <a:t> </a:t>
            </a:r>
            <a:r>
              <a:rPr lang="en-US" sz="1400" dirty="0" err="1" smtClean="0">
                <a:latin typeface="Arial" charset="0"/>
                <a:cs typeface="Arial" charset="0"/>
              </a:rPr>
              <a:t>absența</a:t>
            </a:r>
            <a:r>
              <a:rPr lang="en-US" sz="1400" dirty="0" smtClean="0">
                <a:latin typeface="Arial" charset="0"/>
                <a:cs typeface="Arial" charset="0"/>
              </a:rPr>
              <a:t> </a:t>
            </a:r>
            <a:r>
              <a:rPr lang="en-US" sz="1400" dirty="0" err="1" smtClean="0">
                <a:latin typeface="Arial" charset="0"/>
                <a:cs typeface="Arial" charset="0"/>
              </a:rPr>
              <a:t>zăpezii</a:t>
            </a:r>
            <a:r>
              <a:rPr lang="en-US" sz="1400" dirty="0" smtClean="0">
                <a:latin typeface="Arial" charset="0"/>
                <a:cs typeface="Arial" charset="0"/>
              </a:rPr>
              <a:t> </a:t>
            </a:r>
            <a:r>
              <a:rPr lang="en-US" sz="1400" dirty="0" err="1">
                <a:latin typeface="Arial" charset="0"/>
                <a:cs typeface="Arial" charset="0"/>
              </a:rPr>
              <a:t>fiind</a:t>
            </a:r>
            <a:r>
              <a:rPr lang="en-US" sz="1400" dirty="0">
                <a:latin typeface="Arial" charset="0"/>
                <a:cs typeface="Arial" charset="0"/>
              </a:rPr>
              <a:t> </a:t>
            </a:r>
            <a:r>
              <a:rPr lang="en-US" sz="1400" dirty="0" err="1">
                <a:latin typeface="Arial" charset="0"/>
                <a:cs typeface="Arial" charset="0"/>
              </a:rPr>
              <a:t>principalul</a:t>
            </a:r>
            <a:r>
              <a:rPr lang="en-US" sz="1400" dirty="0">
                <a:latin typeface="Arial" charset="0"/>
                <a:cs typeface="Arial" charset="0"/>
              </a:rPr>
              <a:t> </a:t>
            </a:r>
            <a:r>
              <a:rPr lang="en-US" sz="1400" dirty="0" err="1">
                <a:latin typeface="Arial" charset="0"/>
                <a:cs typeface="Arial" charset="0"/>
              </a:rPr>
              <a:t>criteriu</a:t>
            </a:r>
            <a:r>
              <a:rPr lang="en-US" sz="1400" dirty="0">
                <a:latin typeface="Arial" charset="0"/>
                <a:cs typeface="Arial" charset="0"/>
              </a:rPr>
              <a:t> de </a:t>
            </a:r>
            <a:r>
              <a:rPr lang="en-US" sz="1400" dirty="0" err="1" smtClean="0">
                <a:latin typeface="Arial" charset="0"/>
                <a:cs typeface="Arial" charset="0"/>
              </a:rPr>
              <a:t>clasificare</a:t>
            </a:r>
            <a:r>
              <a:rPr lang="en-US" sz="1400" dirty="0" smtClean="0">
                <a:cs typeface="Arial" charset="0"/>
              </a:rPr>
              <a:t>.</a:t>
            </a:r>
            <a:endParaRPr lang="en-US" sz="1400" dirty="0">
              <a:latin typeface="Arial" charset="0"/>
              <a:cs typeface="Arial" charset="0"/>
            </a:endParaRPr>
          </a:p>
          <a:p>
            <a:pPr>
              <a:buFontTx/>
              <a:buChar char="•"/>
            </a:pPr>
            <a:endParaRPr lang="en-US" sz="1400" dirty="0">
              <a:latin typeface="Arial" charset="0"/>
              <a:cs typeface="Arial" charset="0"/>
            </a:endParaRPr>
          </a:p>
          <a:p>
            <a:pPr>
              <a:buFontTx/>
              <a:buChar char="•"/>
            </a:pPr>
            <a:r>
              <a:rPr lang="en-US" sz="1400" dirty="0">
                <a:latin typeface="Arial" charset="0"/>
                <a:cs typeface="Arial" charset="0"/>
              </a:rPr>
              <a:t> </a:t>
            </a:r>
            <a:r>
              <a:rPr lang="en-US" sz="1400" dirty="0" err="1" smtClean="0">
                <a:latin typeface="Arial" charset="0"/>
                <a:cs typeface="Arial" charset="0"/>
              </a:rPr>
              <a:t>Există</a:t>
            </a:r>
            <a:r>
              <a:rPr lang="en-US" sz="1400" dirty="0" smtClean="0">
                <a:latin typeface="Arial" charset="0"/>
                <a:cs typeface="Arial" charset="0"/>
              </a:rPr>
              <a:t> </a:t>
            </a:r>
            <a:r>
              <a:rPr lang="en-US" sz="1400" dirty="0">
                <a:latin typeface="Arial" charset="0"/>
                <a:cs typeface="Arial" charset="0"/>
              </a:rPr>
              <a:t>16 </a:t>
            </a:r>
            <a:r>
              <a:rPr lang="en-US" sz="1400" dirty="0" err="1">
                <a:latin typeface="Arial" charset="0"/>
                <a:cs typeface="Arial" charset="0"/>
              </a:rPr>
              <a:t>clase</a:t>
            </a:r>
            <a:r>
              <a:rPr lang="en-US" sz="1400" dirty="0">
                <a:latin typeface="Arial" charset="0"/>
                <a:cs typeface="Arial" charset="0"/>
              </a:rPr>
              <a:t> de </a:t>
            </a:r>
            <a:r>
              <a:rPr lang="en-US" sz="1400" dirty="0" err="1">
                <a:latin typeface="Arial" charset="0"/>
                <a:cs typeface="Arial" charset="0"/>
              </a:rPr>
              <a:t>clasificare</a:t>
            </a:r>
            <a:r>
              <a:rPr lang="en-US" sz="1400" dirty="0">
                <a:latin typeface="Arial" charset="0"/>
                <a:cs typeface="Arial" charset="0"/>
              </a:rPr>
              <a:t> </a:t>
            </a:r>
            <a:r>
              <a:rPr lang="en-US" sz="1400" dirty="0" smtClean="0">
                <a:latin typeface="Arial" charset="0"/>
                <a:cs typeface="Arial" charset="0"/>
              </a:rPr>
              <a:t>a </a:t>
            </a:r>
            <a:r>
              <a:rPr lang="en-US" sz="1400" dirty="0" err="1" smtClean="0">
                <a:latin typeface="Arial" charset="0"/>
                <a:cs typeface="Arial" charset="0"/>
              </a:rPr>
              <a:t>zăpezii</a:t>
            </a:r>
            <a:r>
              <a:rPr lang="en-US" sz="1400" dirty="0" smtClean="0">
                <a:latin typeface="Arial" charset="0"/>
                <a:cs typeface="Arial" charset="0"/>
              </a:rPr>
              <a:t>.</a:t>
            </a:r>
            <a:endParaRPr lang="en-US" sz="1400" dirty="0">
              <a:latin typeface="Arial" charset="0"/>
              <a:cs typeface="Arial" charset="0"/>
            </a:endParaRPr>
          </a:p>
          <a:p>
            <a:pPr>
              <a:buFontTx/>
              <a:buChar char="•"/>
            </a:pPr>
            <a:endParaRPr lang="en-US" sz="1400" dirty="0">
              <a:latin typeface="Arial" charset="0"/>
              <a:cs typeface="Arial" charset="0"/>
            </a:endParaRPr>
          </a:p>
          <a:p>
            <a:pPr>
              <a:buFontTx/>
              <a:buChar char="•"/>
            </a:pPr>
            <a:r>
              <a:rPr lang="en-US" sz="1400" dirty="0">
                <a:latin typeface="Arial" charset="0"/>
                <a:cs typeface="Arial" charset="0"/>
              </a:rPr>
              <a:t> In </a:t>
            </a:r>
            <a:r>
              <a:rPr lang="en-US" sz="1400" dirty="0" err="1">
                <a:latin typeface="Arial" charset="0"/>
                <a:cs typeface="Arial" charset="0"/>
              </a:rPr>
              <a:t>produsele</a:t>
            </a:r>
            <a:r>
              <a:rPr lang="en-US" sz="1400" dirty="0">
                <a:latin typeface="Arial" charset="0"/>
                <a:cs typeface="Arial" charset="0"/>
              </a:rPr>
              <a:t> 8-day </a:t>
            </a:r>
            <a:r>
              <a:rPr lang="en-US" sz="1400" dirty="0" err="1">
                <a:latin typeface="Arial" charset="0"/>
                <a:cs typeface="Arial" charset="0"/>
              </a:rPr>
              <a:t>sunt</a:t>
            </a:r>
            <a:r>
              <a:rPr lang="en-US" sz="1400" dirty="0">
                <a:latin typeface="Arial" charset="0"/>
                <a:cs typeface="Arial" charset="0"/>
              </a:rPr>
              <a:t> </a:t>
            </a:r>
            <a:r>
              <a:rPr lang="en-US" sz="1400" dirty="0" err="1">
                <a:latin typeface="Arial" charset="0"/>
                <a:cs typeface="Arial" charset="0"/>
              </a:rPr>
              <a:t>luate</a:t>
            </a:r>
            <a:r>
              <a:rPr lang="en-US" sz="1400" dirty="0">
                <a:latin typeface="Arial" charset="0"/>
                <a:cs typeface="Arial" charset="0"/>
              </a:rPr>
              <a:t> in </a:t>
            </a:r>
            <a:r>
              <a:rPr lang="en-US" sz="1400" dirty="0" err="1">
                <a:latin typeface="Arial" charset="0"/>
                <a:cs typeface="Arial" charset="0"/>
              </a:rPr>
              <a:t>calcul</a:t>
            </a:r>
            <a:r>
              <a:rPr lang="en-US" sz="1400" dirty="0">
                <a:latin typeface="Arial" charset="0"/>
                <a:cs typeface="Arial" charset="0"/>
              </a:rPr>
              <a:t> </a:t>
            </a:r>
            <a:r>
              <a:rPr lang="en-US" sz="1400" dirty="0" err="1">
                <a:latin typeface="Arial" charset="0"/>
                <a:cs typeface="Arial" charset="0"/>
              </a:rPr>
              <a:t>mai</a:t>
            </a:r>
            <a:r>
              <a:rPr lang="en-US" sz="1400" dirty="0">
                <a:latin typeface="Arial" charset="0"/>
                <a:cs typeface="Arial" charset="0"/>
              </a:rPr>
              <a:t> </a:t>
            </a:r>
            <a:r>
              <a:rPr lang="en-US" sz="1400" dirty="0" err="1">
                <a:latin typeface="Arial" charset="0"/>
                <a:cs typeface="Arial" charset="0"/>
              </a:rPr>
              <a:t>multe</a:t>
            </a:r>
            <a:r>
              <a:rPr lang="en-US" sz="1400" dirty="0">
                <a:latin typeface="Arial" charset="0"/>
                <a:cs typeface="Arial" charset="0"/>
              </a:rPr>
              <a:t> </a:t>
            </a:r>
            <a:r>
              <a:rPr lang="en-US" sz="1400" dirty="0" err="1">
                <a:latin typeface="Arial" charset="0"/>
                <a:cs typeface="Arial" charset="0"/>
              </a:rPr>
              <a:t>zile</a:t>
            </a:r>
            <a:r>
              <a:rPr lang="en-US" sz="1400" dirty="0">
                <a:latin typeface="Arial" charset="0"/>
                <a:cs typeface="Arial" charset="0"/>
              </a:rPr>
              <a:t> de </a:t>
            </a:r>
            <a:r>
              <a:rPr lang="en-US" sz="1400" dirty="0" err="1" smtClean="0">
                <a:latin typeface="Arial" charset="0"/>
                <a:cs typeface="Arial" charset="0"/>
              </a:rPr>
              <a:t>observații</a:t>
            </a:r>
            <a:r>
              <a:rPr lang="en-US" sz="1400" dirty="0" smtClean="0">
                <a:latin typeface="Arial" charset="0"/>
                <a:cs typeface="Arial" charset="0"/>
              </a:rPr>
              <a:t> </a:t>
            </a:r>
            <a:r>
              <a:rPr lang="en-US" sz="1400" dirty="0" err="1">
                <a:latin typeface="Arial" charset="0"/>
                <a:cs typeface="Arial" charset="0"/>
              </a:rPr>
              <a:t>pentru</a:t>
            </a:r>
            <a:r>
              <a:rPr lang="en-US" sz="1400" dirty="0">
                <a:latin typeface="Arial" charset="0"/>
                <a:cs typeface="Arial" charset="0"/>
              </a:rPr>
              <a:t> </a:t>
            </a:r>
            <a:r>
              <a:rPr lang="en-US" sz="1400" dirty="0" err="1">
                <a:latin typeface="Arial" charset="0"/>
                <a:cs typeface="Arial" charset="0"/>
              </a:rPr>
              <a:t>fiecare</a:t>
            </a:r>
            <a:r>
              <a:rPr lang="en-US" sz="1400" dirty="0">
                <a:latin typeface="Arial" charset="0"/>
                <a:cs typeface="Arial" charset="0"/>
              </a:rPr>
              <a:t> </a:t>
            </a:r>
            <a:r>
              <a:rPr lang="en-US" sz="1400" dirty="0" err="1" smtClean="0">
                <a:latin typeface="Arial" charset="0"/>
                <a:cs typeface="Arial" charset="0"/>
              </a:rPr>
              <a:t>celulă</a:t>
            </a:r>
            <a:r>
              <a:rPr lang="en-US" sz="1400" dirty="0" smtClean="0">
                <a:latin typeface="Arial" charset="0"/>
                <a:cs typeface="Arial" charset="0"/>
              </a:rPr>
              <a:t>. </a:t>
            </a:r>
            <a:r>
              <a:rPr lang="en-US" sz="1400" dirty="0" err="1" smtClean="0">
                <a:latin typeface="Arial" charset="0"/>
                <a:cs typeface="Arial" charset="0"/>
              </a:rPr>
              <a:t>Dacă</a:t>
            </a:r>
            <a:r>
              <a:rPr lang="en-US" sz="1400" dirty="0" smtClean="0">
                <a:latin typeface="Arial" charset="0"/>
                <a:cs typeface="Arial" charset="0"/>
              </a:rPr>
              <a:t> </a:t>
            </a:r>
            <a:r>
              <a:rPr lang="en-US" sz="1400" dirty="0" err="1" smtClean="0">
                <a:latin typeface="Arial" charset="0"/>
                <a:cs typeface="Arial" charset="0"/>
              </a:rPr>
              <a:t>zăpada</a:t>
            </a:r>
            <a:r>
              <a:rPr lang="en-US" sz="1400" dirty="0" smtClean="0">
                <a:latin typeface="Arial" charset="0"/>
                <a:cs typeface="Arial" charset="0"/>
              </a:rPr>
              <a:t> </a:t>
            </a:r>
            <a:r>
              <a:rPr lang="en-US" sz="1400" dirty="0" err="1">
                <a:latin typeface="Arial" charset="0"/>
                <a:cs typeface="Arial" charset="0"/>
              </a:rPr>
              <a:t>va</a:t>
            </a:r>
            <a:r>
              <a:rPr lang="en-US" sz="1400" dirty="0">
                <a:latin typeface="Arial" charset="0"/>
                <a:cs typeface="Arial" charset="0"/>
              </a:rPr>
              <a:t> fi </a:t>
            </a:r>
            <a:r>
              <a:rPr lang="en-US" sz="1400" dirty="0" err="1" smtClean="0">
                <a:latin typeface="Arial" charset="0"/>
                <a:cs typeface="Arial" charset="0"/>
              </a:rPr>
              <a:t>prezentă</a:t>
            </a:r>
            <a:r>
              <a:rPr lang="en-US" sz="1400" dirty="0" smtClean="0">
                <a:latin typeface="Arial" charset="0"/>
                <a:cs typeface="Arial" charset="0"/>
              </a:rPr>
              <a:t> </a:t>
            </a:r>
            <a:r>
              <a:rPr lang="en-US" sz="1400" dirty="0">
                <a:latin typeface="Arial" charset="0"/>
                <a:cs typeface="Arial" charset="0"/>
              </a:rPr>
              <a:t>fie </a:t>
            </a:r>
            <a:r>
              <a:rPr lang="en-US" sz="1400" dirty="0" err="1" smtClean="0">
                <a:cs typeface="Arial" charset="0"/>
              </a:rPr>
              <a:t>ș</a:t>
            </a:r>
            <a:r>
              <a:rPr lang="en-US" sz="1400" dirty="0" err="1" smtClean="0">
                <a:latin typeface="Arial" charset="0"/>
                <a:cs typeface="Arial" charset="0"/>
              </a:rPr>
              <a:t>i</a:t>
            </a:r>
            <a:r>
              <a:rPr lang="en-US" sz="1400" dirty="0" smtClean="0">
                <a:latin typeface="Arial" charset="0"/>
                <a:cs typeface="Arial" charset="0"/>
              </a:rPr>
              <a:t> </a:t>
            </a:r>
            <a:r>
              <a:rPr lang="en-US" sz="1400" dirty="0" err="1">
                <a:latin typeface="Arial" charset="0"/>
                <a:cs typeface="Arial" charset="0"/>
              </a:rPr>
              <a:t>numai</a:t>
            </a:r>
            <a:r>
              <a:rPr lang="en-US" sz="1400" dirty="0">
                <a:latin typeface="Arial" charset="0"/>
                <a:cs typeface="Arial" charset="0"/>
              </a:rPr>
              <a:t> </a:t>
            </a:r>
            <a:r>
              <a:rPr lang="en-US" sz="1400" dirty="0" err="1">
                <a:latin typeface="Arial" charset="0"/>
                <a:cs typeface="Arial" charset="0"/>
              </a:rPr>
              <a:t>pentru</a:t>
            </a:r>
            <a:r>
              <a:rPr lang="en-US" sz="1400" dirty="0">
                <a:latin typeface="Arial" charset="0"/>
                <a:cs typeface="Arial" charset="0"/>
              </a:rPr>
              <a:t> o </a:t>
            </a:r>
            <a:r>
              <a:rPr lang="en-US" sz="1400" dirty="0" err="1">
                <a:latin typeface="Arial" charset="0"/>
                <a:cs typeface="Arial" charset="0"/>
              </a:rPr>
              <a:t>zi</a:t>
            </a:r>
            <a:r>
              <a:rPr lang="en-US" sz="1400" dirty="0">
                <a:latin typeface="Arial" charset="0"/>
                <a:cs typeface="Arial" charset="0"/>
              </a:rPr>
              <a:t>, </a:t>
            </a:r>
            <a:r>
              <a:rPr lang="en-US" sz="1400" dirty="0" err="1">
                <a:latin typeface="Arial" charset="0"/>
                <a:cs typeface="Arial" charset="0"/>
              </a:rPr>
              <a:t>acest</a:t>
            </a:r>
            <a:r>
              <a:rPr lang="en-US" sz="1400" dirty="0">
                <a:latin typeface="Arial" charset="0"/>
                <a:cs typeface="Arial" charset="0"/>
              </a:rPr>
              <a:t> </a:t>
            </a:r>
            <a:r>
              <a:rPr lang="en-US" sz="1400" dirty="0" err="1">
                <a:latin typeface="Arial" charset="0"/>
                <a:cs typeface="Arial" charset="0"/>
              </a:rPr>
              <a:t>lucru</a:t>
            </a:r>
            <a:r>
              <a:rPr lang="en-US" sz="1400" dirty="0">
                <a:latin typeface="Arial" charset="0"/>
                <a:cs typeface="Arial" charset="0"/>
              </a:rPr>
              <a:t> </a:t>
            </a:r>
            <a:r>
              <a:rPr lang="en-US" sz="1400" dirty="0" err="1">
                <a:latin typeface="Arial" charset="0"/>
                <a:cs typeface="Arial" charset="0"/>
              </a:rPr>
              <a:t>va</a:t>
            </a:r>
            <a:r>
              <a:rPr lang="en-US" sz="1400" dirty="0">
                <a:latin typeface="Arial" charset="0"/>
                <a:cs typeface="Arial" charset="0"/>
              </a:rPr>
              <a:t> fi </a:t>
            </a:r>
            <a:r>
              <a:rPr lang="en-US" sz="1400" dirty="0" err="1">
                <a:latin typeface="Arial" charset="0"/>
                <a:cs typeface="Arial" charset="0"/>
              </a:rPr>
              <a:t>inregistrat</a:t>
            </a:r>
            <a:r>
              <a:rPr lang="en-US" sz="1400" dirty="0">
                <a:latin typeface="Arial" charset="0"/>
                <a:cs typeface="Arial" charset="0"/>
              </a:rPr>
              <a:t> </a:t>
            </a:r>
            <a:r>
              <a:rPr lang="en-US" sz="1400" dirty="0" err="1" smtClean="0">
                <a:latin typeface="Arial" charset="0"/>
                <a:cs typeface="Arial" charset="0"/>
              </a:rPr>
              <a:t>în</a:t>
            </a:r>
            <a:r>
              <a:rPr lang="en-US" sz="1400" dirty="0" smtClean="0">
                <a:latin typeface="Arial" charset="0"/>
                <a:cs typeface="Arial" charset="0"/>
              </a:rPr>
              <a:t> </a:t>
            </a:r>
            <a:r>
              <a:rPr lang="en-US" sz="1400" dirty="0" err="1" smtClean="0">
                <a:latin typeface="Arial" charset="0"/>
                <a:cs typeface="Arial" charset="0"/>
              </a:rPr>
              <a:t>câmpul</a:t>
            </a:r>
            <a:r>
              <a:rPr lang="en-US" sz="1400" dirty="0" smtClean="0">
                <a:latin typeface="Arial" charset="0"/>
                <a:cs typeface="Arial" charset="0"/>
              </a:rPr>
              <a:t> </a:t>
            </a:r>
            <a:r>
              <a:rPr lang="en-US" sz="1400" dirty="0">
                <a:latin typeface="Arial" charset="0"/>
                <a:cs typeface="Arial" charset="0"/>
              </a:rPr>
              <a:t>de </a:t>
            </a:r>
            <a:r>
              <a:rPr lang="en-US" sz="1400" dirty="0" err="1">
                <a:latin typeface="Arial" charset="0"/>
                <a:cs typeface="Arial" charset="0"/>
              </a:rPr>
              <a:t>atribute</a:t>
            </a:r>
            <a:r>
              <a:rPr lang="en-US" sz="1400" dirty="0">
                <a:latin typeface="Arial" charset="0"/>
                <a:cs typeface="Times New Roman" charset="0"/>
              </a:rPr>
              <a:t> "</a:t>
            </a:r>
            <a:r>
              <a:rPr lang="en-US" sz="1400" dirty="0" err="1">
                <a:latin typeface="Arial" charset="0"/>
                <a:cs typeface="Times New Roman" charset="0"/>
              </a:rPr>
              <a:t>Maximum_Snow_Extent</a:t>
            </a:r>
            <a:r>
              <a:rPr lang="en-US" sz="1400" dirty="0">
                <a:latin typeface="Arial" charset="0"/>
                <a:cs typeface="Times New Roman" charset="0"/>
              </a:rPr>
              <a:t>“</a:t>
            </a:r>
            <a:r>
              <a:rPr lang="en-US" sz="1400" dirty="0" smtClean="0">
                <a:latin typeface="Arial" charset="0"/>
                <a:cs typeface="Times New Roman" charset="0"/>
              </a:rPr>
              <a:t>.</a:t>
            </a:r>
            <a:endParaRPr lang="en-US" sz="1400" dirty="0">
              <a:latin typeface="Arial" charset="0"/>
              <a:cs typeface="Times New Roman" charset="0"/>
            </a:endParaRPr>
          </a:p>
        </p:txBody>
      </p:sp>
      <p:grpSp>
        <p:nvGrpSpPr>
          <p:cNvPr id="13" name="Group 4"/>
          <p:cNvGrpSpPr>
            <a:grpSpLocks/>
          </p:cNvGrpSpPr>
          <p:nvPr/>
        </p:nvGrpSpPr>
        <p:grpSpPr bwMode="auto">
          <a:xfrm>
            <a:off x="457200" y="1143000"/>
            <a:ext cx="5638800" cy="1816101"/>
            <a:chOff x="288" y="384"/>
            <a:chExt cx="3552" cy="1144"/>
          </a:xfrm>
        </p:grpSpPr>
        <p:sp>
          <p:nvSpPr>
            <p:cNvPr id="14" name="Text Box 5"/>
            <p:cNvSpPr txBox="1">
              <a:spLocks noChangeArrowheads="1"/>
            </p:cNvSpPr>
            <p:nvPr/>
          </p:nvSpPr>
          <p:spPr bwMode="auto">
            <a:xfrm>
              <a:off x="288" y="432"/>
              <a:ext cx="1536" cy="1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FontTx/>
                <a:buChar char="•"/>
              </a:pPr>
              <a:r>
                <a:rPr lang="en-US" sz="1400" dirty="0">
                  <a:latin typeface="Arial" charset="0"/>
                </a:rPr>
                <a:t> </a:t>
              </a:r>
              <a:r>
                <a:rPr lang="en-US" sz="1400" dirty="0" err="1">
                  <a:latin typeface="Arial" charset="0"/>
                </a:rPr>
                <a:t>zilnice</a:t>
              </a:r>
              <a:r>
                <a:rPr lang="en-US" sz="1400" dirty="0">
                  <a:latin typeface="Arial" charset="0"/>
                </a:rPr>
                <a:t> MYD10A1</a:t>
              </a:r>
            </a:p>
            <a:p>
              <a:pPr>
                <a:spcBef>
                  <a:spcPct val="50000"/>
                </a:spcBef>
              </a:pPr>
              <a:r>
                <a:rPr lang="en-US" sz="1200" i="1" dirty="0">
                  <a:solidFill>
                    <a:srgbClr val="FF3300"/>
                  </a:solidFill>
                  <a:latin typeface="Arial" charset="0"/>
                </a:rPr>
                <a:t>(</a:t>
              </a:r>
              <a:r>
                <a:rPr lang="en-US" sz="1200" i="1" dirty="0" err="1">
                  <a:solidFill>
                    <a:srgbClr val="FF3300"/>
                  </a:solidFill>
                  <a:latin typeface="Arial" charset="0"/>
                </a:rPr>
                <a:t>rezolutie</a:t>
              </a:r>
              <a:r>
                <a:rPr lang="en-US" sz="1200" i="1" dirty="0">
                  <a:solidFill>
                    <a:srgbClr val="FF3300"/>
                  </a:solidFill>
                  <a:latin typeface="Arial" charset="0"/>
                </a:rPr>
                <a:t> </a:t>
              </a:r>
              <a:r>
                <a:rPr lang="en-US" sz="1200" i="1" dirty="0" err="1">
                  <a:solidFill>
                    <a:srgbClr val="FF3300"/>
                  </a:solidFill>
                  <a:latin typeface="Arial" charset="0"/>
                </a:rPr>
                <a:t>spatiala</a:t>
              </a:r>
              <a:r>
                <a:rPr lang="en-US" sz="1200" i="1" dirty="0">
                  <a:solidFill>
                    <a:srgbClr val="FF3300"/>
                  </a:solidFill>
                  <a:latin typeface="Arial" charset="0"/>
                </a:rPr>
                <a:t> – 500m)</a:t>
              </a:r>
              <a:endParaRPr lang="en-US" sz="1400" dirty="0">
                <a:latin typeface="Arial" charset="0"/>
              </a:endParaRPr>
            </a:p>
            <a:p>
              <a:pPr>
                <a:spcBef>
                  <a:spcPct val="50000"/>
                </a:spcBef>
              </a:pPr>
              <a:endParaRPr lang="en-US" dirty="0">
                <a:latin typeface="Arial" charset="0"/>
              </a:endParaRPr>
            </a:p>
            <a:p>
              <a:pPr>
                <a:spcBef>
                  <a:spcPct val="50000"/>
                </a:spcBef>
                <a:buFontTx/>
                <a:buChar char="•"/>
              </a:pPr>
              <a:r>
                <a:rPr lang="en-US" sz="1400" dirty="0">
                  <a:latin typeface="Arial" charset="0"/>
                </a:rPr>
                <a:t> </a:t>
              </a:r>
              <a:r>
                <a:rPr lang="en-US" sz="1400" dirty="0" err="1">
                  <a:latin typeface="Arial" charset="0"/>
                </a:rPr>
                <a:t>sinteze</a:t>
              </a:r>
              <a:r>
                <a:rPr lang="en-US" sz="1400" dirty="0">
                  <a:latin typeface="Arial" charset="0"/>
                </a:rPr>
                <a:t> </a:t>
              </a:r>
              <a:r>
                <a:rPr lang="en-US" sz="1400" dirty="0" err="1">
                  <a:latin typeface="Arial" charset="0"/>
                </a:rPr>
                <a:t>pe</a:t>
              </a:r>
              <a:r>
                <a:rPr lang="en-US" sz="1400" dirty="0">
                  <a:latin typeface="Arial" charset="0"/>
                </a:rPr>
                <a:t> 8 </a:t>
              </a:r>
              <a:r>
                <a:rPr lang="en-US" sz="1400" dirty="0" err="1">
                  <a:latin typeface="Arial" charset="0"/>
                </a:rPr>
                <a:t>zile</a:t>
              </a:r>
              <a:r>
                <a:rPr lang="en-US" sz="1400" dirty="0">
                  <a:latin typeface="Arial" charset="0"/>
                </a:rPr>
                <a:t> MYD10A2</a:t>
              </a:r>
            </a:p>
            <a:p>
              <a:pPr>
                <a:spcBef>
                  <a:spcPct val="50000"/>
                </a:spcBef>
              </a:pPr>
              <a:r>
                <a:rPr lang="en-US" sz="1200" i="1" dirty="0">
                  <a:solidFill>
                    <a:srgbClr val="FF3300"/>
                  </a:solidFill>
                  <a:latin typeface="Arial" charset="0"/>
                </a:rPr>
                <a:t>(</a:t>
              </a:r>
              <a:r>
                <a:rPr lang="en-US" sz="1200" i="1" dirty="0" err="1">
                  <a:solidFill>
                    <a:srgbClr val="FF3300"/>
                  </a:solidFill>
                  <a:latin typeface="Arial" charset="0"/>
                </a:rPr>
                <a:t>rezolutie</a:t>
              </a:r>
              <a:r>
                <a:rPr lang="en-US" sz="1200" i="1" dirty="0">
                  <a:solidFill>
                    <a:srgbClr val="FF3300"/>
                  </a:solidFill>
                  <a:latin typeface="Arial" charset="0"/>
                </a:rPr>
                <a:t> </a:t>
              </a:r>
              <a:r>
                <a:rPr lang="en-US" sz="1200" i="1" dirty="0" err="1">
                  <a:solidFill>
                    <a:srgbClr val="FF3300"/>
                  </a:solidFill>
                  <a:latin typeface="Arial" charset="0"/>
                </a:rPr>
                <a:t>spatiala</a:t>
              </a:r>
              <a:r>
                <a:rPr lang="en-US" sz="1200" i="1" dirty="0">
                  <a:solidFill>
                    <a:srgbClr val="FF3300"/>
                  </a:solidFill>
                  <a:latin typeface="Arial" charset="0"/>
                </a:rPr>
                <a:t> – 500m)</a:t>
              </a:r>
              <a:endParaRPr lang="ro-RO" sz="1200" i="1" dirty="0">
                <a:solidFill>
                  <a:srgbClr val="FF3300"/>
                </a:solidFill>
                <a:latin typeface="Arial" charset="0"/>
              </a:endParaRPr>
            </a:p>
          </p:txBody>
        </p:sp>
        <p:sp>
          <p:nvSpPr>
            <p:cNvPr id="15" name="Text Box 6"/>
            <p:cNvSpPr txBox="1">
              <a:spLocks noChangeArrowheads="1"/>
            </p:cNvSpPr>
            <p:nvPr/>
          </p:nvSpPr>
          <p:spPr bwMode="auto">
            <a:xfrm>
              <a:off x="2304" y="384"/>
              <a:ext cx="1536" cy="1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FontTx/>
                <a:buChar char="•"/>
              </a:pPr>
              <a:r>
                <a:rPr lang="en-US" sz="1400" dirty="0">
                  <a:latin typeface="Arial" charset="0"/>
                </a:rPr>
                <a:t> </a:t>
              </a:r>
              <a:r>
                <a:rPr lang="en-US" sz="1400" dirty="0" err="1">
                  <a:latin typeface="Arial" charset="0"/>
                </a:rPr>
                <a:t>extinderea</a:t>
              </a:r>
              <a:r>
                <a:rPr lang="en-US" sz="1400" dirty="0">
                  <a:latin typeface="Arial" charset="0"/>
                </a:rPr>
                <a:t> </a:t>
              </a:r>
              <a:r>
                <a:rPr lang="en-US" sz="1400" dirty="0" err="1">
                  <a:latin typeface="Arial" charset="0"/>
                </a:rPr>
                <a:t>stratului</a:t>
              </a:r>
              <a:r>
                <a:rPr lang="en-US" sz="1400" dirty="0">
                  <a:latin typeface="Arial" charset="0"/>
                </a:rPr>
                <a:t> de </a:t>
              </a:r>
              <a:r>
                <a:rPr lang="en-US" sz="1400" dirty="0" err="1" smtClean="0">
                  <a:latin typeface="Arial" charset="0"/>
                </a:rPr>
                <a:t>zăpadă</a:t>
              </a:r>
              <a:r>
                <a:rPr lang="en-US" sz="1400" dirty="0" smtClean="0">
                  <a:latin typeface="Arial" charset="0"/>
                </a:rPr>
                <a:t>, albedo, </a:t>
              </a:r>
              <a:r>
                <a:rPr lang="en-US" sz="1400" dirty="0" err="1" smtClean="0">
                  <a:latin typeface="Arial" charset="0"/>
                </a:rPr>
                <a:t>procentul</a:t>
              </a:r>
              <a:r>
                <a:rPr lang="en-US" sz="1400" dirty="0" smtClean="0">
                  <a:latin typeface="Arial" charset="0"/>
                </a:rPr>
                <a:t> din pixel </a:t>
              </a:r>
              <a:r>
                <a:rPr lang="en-US" sz="1400" dirty="0" err="1" smtClean="0">
                  <a:latin typeface="Arial" charset="0"/>
                </a:rPr>
                <a:t>ocupat</a:t>
              </a:r>
              <a:r>
                <a:rPr lang="en-US" sz="1400" dirty="0" smtClean="0">
                  <a:latin typeface="Arial" charset="0"/>
                </a:rPr>
                <a:t> cu </a:t>
              </a:r>
              <a:r>
                <a:rPr lang="en-US" sz="1400" dirty="0" err="1" smtClean="0">
                  <a:latin typeface="Arial" charset="0"/>
                </a:rPr>
                <a:t>zăpadă</a:t>
              </a:r>
              <a:r>
                <a:rPr lang="en-US" sz="1400" dirty="0" smtClean="0"/>
                <a:t> </a:t>
              </a:r>
            </a:p>
            <a:p>
              <a:pPr>
                <a:spcBef>
                  <a:spcPct val="50000"/>
                </a:spcBef>
              </a:pPr>
              <a:r>
                <a:rPr lang="en-US" sz="1400" dirty="0" smtClean="0"/>
                <a:t>           </a:t>
              </a:r>
              <a:endParaRPr lang="en-US" sz="1400" dirty="0">
                <a:latin typeface="Arial" charset="0"/>
              </a:endParaRPr>
            </a:p>
            <a:p>
              <a:pPr>
                <a:spcBef>
                  <a:spcPct val="50000"/>
                </a:spcBef>
                <a:buFontTx/>
                <a:buChar char="•"/>
              </a:pPr>
              <a:r>
                <a:rPr lang="en-US" sz="1400" dirty="0">
                  <a:latin typeface="Arial" charset="0"/>
                </a:rPr>
                <a:t> </a:t>
              </a:r>
              <a:r>
                <a:rPr lang="en-US" sz="1400" dirty="0" err="1">
                  <a:latin typeface="Arial" charset="0"/>
                </a:rPr>
                <a:t>extinderea</a:t>
              </a:r>
              <a:r>
                <a:rPr lang="en-US" sz="1400" dirty="0">
                  <a:latin typeface="Arial" charset="0"/>
                </a:rPr>
                <a:t> </a:t>
              </a:r>
              <a:r>
                <a:rPr lang="en-US" sz="1400" dirty="0" err="1">
                  <a:latin typeface="Arial" charset="0"/>
                </a:rPr>
                <a:t>stratului</a:t>
              </a:r>
              <a:r>
                <a:rPr lang="en-US" sz="1400" dirty="0">
                  <a:latin typeface="Arial" charset="0"/>
                </a:rPr>
                <a:t> de </a:t>
              </a:r>
              <a:r>
                <a:rPr lang="en-US" sz="1400" dirty="0" err="1" smtClean="0">
                  <a:latin typeface="Arial" charset="0"/>
                </a:rPr>
                <a:t>zăpadă</a:t>
              </a:r>
              <a:r>
                <a:rPr lang="en-US" sz="1400" dirty="0" smtClean="0">
                  <a:latin typeface="Arial" charset="0"/>
                </a:rPr>
                <a:t>, </a:t>
              </a:r>
              <a:r>
                <a:rPr lang="en-US" sz="1400" dirty="0" err="1">
                  <a:latin typeface="Arial" charset="0"/>
                </a:rPr>
                <a:t>cronologia</a:t>
              </a:r>
              <a:r>
                <a:rPr lang="en-US" sz="1400" dirty="0">
                  <a:latin typeface="Arial" charset="0"/>
                </a:rPr>
                <a:t> </a:t>
              </a:r>
              <a:r>
                <a:rPr lang="en-US" sz="1400" dirty="0" err="1" smtClean="0">
                  <a:latin typeface="Arial" charset="0"/>
                </a:rPr>
                <a:t>apariției</a:t>
              </a:r>
              <a:r>
                <a:rPr lang="en-US" sz="1400" dirty="0" smtClean="0">
                  <a:latin typeface="Arial" charset="0"/>
                </a:rPr>
                <a:t> </a:t>
              </a:r>
              <a:r>
                <a:rPr lang="en-US" sz="1400" dirty="0" err="1" smtClean="0">
                  <a:latin typeface="Arial" charset="0"/>
                </a:rPr>
                <a:t>zăpezii</a:t>
              </a:r>
              <a:endParaRPr lang="ro-RO" sz="1400" dirty="0">
                <a:latin typeface="Arial" charset="0"/>
              </a:endParaRPr>
            </a:p>
          </p:txBody>
        </p:sp>
        <p:sp>
          <p:nvSpPr>
            <p:cNvPr id="16" name="Line 7"/>
            <p:cNvSpPr>
              <a:spLocks noChangeShapeType="1"/>
            </p:cNvSpPr>
            <p:nvPr/>
          </p:nvSpPr>
          <p:spPr bwMode="auto">
            <a:xfrm>
              <a:off x="1392" y="528"/>
              <a:ext cx="76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7" name="Line 8"/>
            <p:cNvSpPr>
              <a:spLocks noChangeShapeType="1"/>
            </p:cNvSpPr>
            <p:nvPr/>
          </p:nvSpPr>
          <p:spPr bwMode="auto">
            <a:xfrm>
              <a:off x="1824" y="1248"/>
              <a:ext cx="33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sp>
        <p:nvSpPr>
          <p:cNvPr id="18" name="Rectangle 9"/>
          <p:cNvSpPr>
            <a:spLocks noChangeArrowheads="1"/>
          </p:cNvSpPr>
          <p:nvPr/>
        </p:nvSpPr>
        <p:spPr bwMode="auto">
          <a:xfrm>
            <a:off x="457200" y="1142999"/>
            <a:ext cx="5867400" cy="18161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11149121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orkflow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018"/>
            <a:ext cx="9144000" cy="6477782"/>
          </a:xfrm>
          <a:prstGeom prst="rect">
            <a:avLst/>
          </a:prstGeom>
        </p:spPr>
      </p:pic>
      <p:sp>
        <p:nvSpPr>
          <p:cNvPr id="6" name="TextBox 5"/>
          <p:cNvSpPr txBox="1"/>
          <p:nvPr/>
        </p:nvSpPr>
        <p:spPr>
          <a:xfrm>
            <a:off x="12700" y="304800"/>
            <a:ext cx="1676400" cy="381000"/>
          </a:xfrm>
          <a:prstGeom prst="rect">
            <a:avLst/>
          </a:prstGeom>
          <a:noFill/>
        </p:spPr>
        <p:txBody>
          <a:bodyPr wrap="square" rtlCol="0">
            <a:spAutoFit/>
          </a:bodyPr>
          <a:lstStyle/>
          <a:p>
            <a:r>
              <a:rPr lang="en-US" b="1" dirty="0" smtClean="0">
                <a:solidFill>
                  <a:srgbClr val="3366FF"/>
                </a:solidFill>
              </a:rPr>
              <a:t>Flux de </a:t>
            </a:r>
            <a:r>
              <a:rPr lang="en-US" b="1" dirty="0" err="1" smtClean="0">
                <a:solidFill>
                  <a:srgbClr val="3366FF"/>
                </a:solidFill>
              </a:rPr>
              <a:t>lucru</a:t>
            </a:r>
            <a:endParaRPr lang="en-US" b="1" dirty="0">
              <a:solidFill>
                <a:srgbClr val="3366FF"/>
              </a:solidFill>
            </a:endParaRPr>
          </a:p>
        </p:txBody>
      </p:sp>
    </p:spTree>
    <p:extLst>
      <p:ext uri="{BB962C8B-B14F-4D97-AF65-F5344CB8AC3E}">
        <p14:creationId xmlns:p14="http://schemas.microsoft.com/office/powerpoint/2010/main" val="14810470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1501200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4301"/>
            <a:ext cx="9144000" cy="6447499"/>
          </a:xfrm>
          <a:prstGeom prst="rect">
            <a:avLst/>
          </a:prstGeom>
        </p:spPr>
      </p:pic>
      <p:sp>
        <p:nvSpPr>
          <p:cNvPr id="3" name="TextBox 2"/>
          <p:cNvSpPr txBox="1"/>
          <p:nvPr/>
        </p:nvSpPr>
        <p:spPr>
          <a:xfrm>
            <a:off x="0" y="0"/>
            <a:ext cx="2819400" cy="369332"/>
          </a:xfrm>
          <a:prstGeom prst="rect">
            <a:avLst/>
          </a:prstGeom>
          <a:noFill/>
        </p:spPr>
        <p:txBody>
          <a:bodyPr wrap="square" rtlCol="0">
            <a:spAutoFit/>
          </a:bodyPr>
          <a:lstStyle/>
          <a:p>
            <a:r>
              <a:rPr lang="en-US" b="1" dirty="0"/>
              <a:t>Snow movie </a:t>
            </a:r>
            <a:r>
              <a:rPr lang="en-US" b="1" dirty="0" smtClean="0"/>
              <a:t>I</a:t>
            </a:r>
            <a:endParaRPr lang="en-US" dirty="0"/>
          </a:p>
        </p:txBody>
      </p:sp>
    </p:spTree>
    <p:extLst>
      <p:ext uri="{BB962C8B-B14F-4D97-AF65-F5344CB8AC3E}">
        <p14:creationId xmlns:p14="http://schemas.microsoft.com/office/powerpoint/2010/main" val="186545427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nowma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9001"/>
            <a:ext cx="9144000" cy="6482799"/>
          </a:xfrm>
          <a:prstGeom prst="rect">
            <a:avLst/>
          </a:prstGeom>
        </p:spPr>
      </p:pic>
    </p:spTree>
    <p:extLst>
      <p:ext uri="{BB962C8B-B14F-4D97-AF65-F5344CB8AC3E}">
        <p14:creationId xmlns:p14="http://schemas.microsoft.com/office/powerpoint/2010/main" val="180512537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snowmap_albed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2769"/>
            <a:ext cx="9144000" cy="6569031"/>
          </a:xfrm>
          <a:prstGeom prst="rect">
            <a:avLst/>
          </a:prstGeom>
        </p:spPr>
      </p:pic>
    </p:spTree>
    <p:extLst>
      <p:ext uri="{BB962C8B-B14F-4D97-AF65-F5344CB8AC3E}">
        <p14:creationId xmlns:p14="http://schemas.microsoft.com/office/powerpoint/2010/main" val="16690390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e200706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533400"/>
            <a:ext cx="3158067" cy="2221174"/>
          </a:xfrm>
          <a:prstGeom prst="rect">
            <a:avLst/>
          </a:prstGeom>
        </p:spPr>
      </p:pic>
      <p:pic>
        <p:nvPicPr>
          <p:cNvPr id="6" name="Picture 5" descr="sce2007068_zoo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7667" y="533400"/>
            <a:ext cx="3124200" cy="2207768"/>
          </a:xfrm>
          <a:prstGeom prst="rect">
            <a:avLst/>
          </a:prstGeom>
        </p:spPr>
      </p:pic>
      <p:pic>
        <p:nvPicPr>
          <p:cNvPr id="7" name="Picture 6" descr="fsc2007068_zoom.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3067" y="3352800"/>
            <a:ext cx="3124200" cy="2207768"/>
          </a:xfrm>
          <a:prstGeom prst="rect">
            <a:avLst/>
          </a:prstGeom>
        </p:spPr>
      </p:pic>
      <p:pic>
        <p:nvPicPr>
          <p:cNvPr id="8" name="Picture 7" descr="albedo2007068_zoom.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5867" y="3352800"/>
            <a:ext cx="3124200" cy="2207768"/>
          </a:xfrm>
          <a:prstGeom prst="rect">
            <a:avLst/>
          </a:prstGeom>
        </p:spPr>
      </p:pic>
    </p:spTree>
    <p:extLst>
      <p:ext uri="{BB962C8B-B14F-4D97-AF65-F5344CB8AC3E}">
        <p14:creationId xmlns:p14="http://schemas.microsoft.com/office/powerpoint/2010/main" val="31813987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36447" y="0"/>
            <a:ext cx="7313613" cy="1263650"/>
          </a:xfrm>
        </p:spPr>
        <p:txBody>
          <a:bodyPr/>
          <a:lstStyle/>
          <a:p>
            <a:pPr eaLnBrk="1" hangingPunct="1"/>
            <a:r>
              <a:rPr lang="en-US" dirty="0" err="1" smtClean="0">
                <a:latin typeface="ApexNew-Medium" charset="0"/>
                <a:ea typeface="ヒラギノ角ゴ Pro W3" charset="0"/>
                <a:cs typeface="ヒラギノ角ゴ Pro W3" charset="0"/>
              </a:rPr>
              <a:t>Sumarul</a:t>
            </a:r>
            <a:r>
              <a:rPr lang="en-US" dirty="0" smtClean="0">
                <a:latin typeface="ApexNew-Medium" charset="0"/>
                <a:ea typeface="ヒラギノ角ゴ Pro W3" charset="0"/>
                <a:cs typeface="ヒラギノ角ゴ Pro W3" charset="0"/>
              </a:rPr>
              <a:t> </a:t>
            </a:r>
            <a:r>
              <a:rPr lang="en-US" dirty="0" err="1" smtClean="0">
                <a:latin typeface="ApexNew-Medium" charset="0"/>
                <a:ea typeface="ヒラギノ角ゴ Pro W3" charset="0"/>
                <a:cs typeface="ヒラギノ角ゴ Pro W3" charset="0"/>
              </a:rPr>
              <a:t>prezentării</a:t>
            </a:r>
            <a:r>
              <a:rPr lang="en-US" dirty="0" smtClean="0">
                <a:latin typeface="ApexNew-Medium" charset="0"/>
                <a:ea typeface="ヒラギノ角ゴ Pro W3" charset="0"/>
                <a:cs typeface="ヒラギノ角ゴ Pro W3" charset="0"/>
              </a:rPr>
              <a:t>:</a:t>
            </a:r>
            <a:endParaRPr lang="en-US" dirty="0">
              <a:latin typeface="ApexNew-Medium" charset="0"/>
              <a:ea typeface="ヒラギノ角ゴ Pro W3" charset="0"/>
              <a:cs typeface="ヒラギノ角ゴ Pro W3" charset="0"/>
            </a:endParaRPr>
          </a:p>
        </p:txBody>
      </p:sp>
      <p:sp>
        <p:nvSpPr>
          <p:cNvPr id="9" name="Content Placeholder 8"/>
          <p:cNvSpPr>
            <a:spLocks noGrp="1"/>
          </p:cNvSpPr>
          <p:nvPr>
            <p:ph idx="1"/>
          </p:nvPr>
        </p:nvSpPr>
        <p:spPr>
          <a:xfrm>
            <a:off x="914400" y="1371600"/>
            <a:ext cx="7772400" cy="4495800"/>
          </a:xfrm>
        </p:spPr>
        <p:txBody>
          <a:bodyPr>
            <a:normAutofit/>
          </a:bodyPr>
          <a:lstStyle/>
          <a:p>
            <a:pPr marL="457200" indent="-457200" eaLnBrk="1" hangingPunct="1">
              <a:lnSpc>
                <a:spcPct val="130000"/>
              </a:lnSpc>
              <a:buFont typeface="+mj-lt"/>
              <a:buAutoNum type="alphaLcParenR"/>
            </a:pPr>
            <a:r>
              <a:rPr lang="en-US" sz="2200" dirty="0" err="1" smtClean="0">
                <a:latin typeface="ApexNew-Medium" charset="0"/>
                <a:ea typeface="ヒラギノ角ゴ Pro W3" charset="0"/>
                <a:cs typeface="ヒラギノ角ゴ Pro W3" charset="0"/>
              </a:rPr>
              <a:t>Zăpada</a:t>
            </a:r>
            <a:r>
              <a:rPr lang="en-US" dirty="0" smtClean="0">
                <a:latin typeface="ApexNew-Medium" charset="0"/>
                <a:ea typeface="ヒラギノ角ゴ Pro W3" charset="0"/>
                <a:cs typeface="ヒラギノ角ゴ Pro W3" charset="0"/>
              </a:rPr>
              <a:t> – </a:t>
            </a:r>
            <a:r>
              <a:rPr lang="en-US" sz="1600" dirty="0" err="1" smtClean="0">
                <a:latin typeface="ApexNew-Medium" charset="0"/>
                <a:ea typeface="ヒラギノ角ゴ Pro W3" charset="0"/>
                <a:cs typeface="ヒラギノ角ゴ Pro W3" charset="0"/>
              </a:rPr>
              <a:t>generalități</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importanța</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cunoașterii</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proprietăților</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acesteia</a:t>
            </a:r>
            <a:r>
              <a:rPr lang="en-US" sz="1600" dirty="0" smtClean="0">
                <a:latin typeface="ApexNew-Medium" charset="0"/>
                <a:ea typeface="ヒラギノ角ゴ Pro W3" charset="0"/>
                <a:cs typeface="ヒラギノ角ゴ Pro W3" charset="0"/>
              </a:rPr>
              <a:t>.</a:t>
            </a:r>
          </a:p>
          <a:p>
            <a:pPr marL="457200" indent="-457200" eaLnBrk="1" hangingPunct="1">
              <a:lnSpc>
                <a:spcPct val="130000"/>
              </a:lnSpc>
              <a:buFont typeface="+mj-lt"/>
              <a:buAutoNum type="alphaLcParenR"/>
            </a:pPr>
            <a:r>
              <a:rPr lang="en-US" sz="1600" dirty="0" err="1" smtClean="0">
                <a:latin typeface="ApexNew-Medium" charset="0"/>
                <a:ea typeface="ヒラギノ角ゴ Pro W3" charset="0"/>
                <a:cs typeface="ヒラギノ角ゴ Pro W3" charset="0"/>
              </a:rPr>
              <a:t>Determinarea</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unor</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proprietăți</a:t>
            </a:r>
            <a:r>
              <a:rPr lang="en-US" sz="1600" dirty="0" smtClean="0">
                <a:latin typeface="ApexNew-Medium" charset="0"/>
                <a:ea typeface="ヒラギノ角ゴ Pro W3" charset="0"/>
                <a:cs typeface="ヒラギノ角ゴ Pro W3" charset="0"/>
              </a:rPr>
              <a:t> ale </a:t>
            </a:r>
            <a:r>
              <a:rPr lang="en-US" sz="1600" dirty="0" err="1" smtClean="0">
                <a:latin typeface="ApexNew-Medium" charset="0"/>
                <a:ea typeface="ヒラギノ角ゴ Pro W3" charset="0"/>
                <a:cs typeface="ヒラギノ角ゴ Pro W3" charset="0"/>
              </a:rPr>
              <a:t>stratului</a:t>
            </a:r>
            <a:r>
              <a:rPr lang="en-US" sz="1600" dirty="0" smtClean="0">
                <a:latin typeface="ApexNew-Medium" charset="0"/>
                <a:ea typeface="ヒラギノ角ゴ Pro W3" charset="0"/>
                <a:cs typeface="ヒラギノ角ゴ Pro W3" charset="0"/>
              </a:rPr>
              <a:t> de </a:t>
            </a:r>
            <a:r>
              <a:rPr lang="en-US" sz="1600" dirty="0" err="1" smtClean="0">
                <a:latin typeface="ApexNew-Medium" charset="0"/>
                <a:ea typeface="ヒラギノ角ゴ Pro W3" charset="0"/>
                <a:cs typeface="ヒラギノ角ゴ Pro W3" charset="0"/>
              </a:rPr>
              <a:t>zăpadă</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folosind</a:t>
            </a:r>
            <a:r>
              <a:rPr lang="en-US" sz="1600" dirty="0" smtClean="0">
                <a:latin typeface="ApexNew-Medium" charset="0"/>
                <a:ea typeface="ヒラギノ角ゴ Pro W3" charset="0"/>
                <a:cs typeface="ヒラギノ角ゴ Pro W3" charset="0"/>
              </a:rPr>
              <a:t>               </a:t>
            </a:r>
            <a:r>
              <a:rPr lang="en-US" sz="2200" dirty="0" err="1" smtClean="0">
                <a:latin typeface="ApexNew-Medium" charset="0"/>
                <a:ea typeface="ヒラギノ角ゴ Pro W3" charset="0"/>
                <a:cs typeface="ヒラギノ角ゴ Pro W3" charset="0"/>
              </a:rPr>
              <a:t>tehnici</a:t>
            </a:r>
            <a:r>
              <a:rPr lang="en-US" sz="2200" dirty="0" smtClean="0">
                <a:latin typeface="ApexNew-Medium" charset="0"/>
                <a:ea typeface="ヒラギノ角ゴ Pro W3" charset="0"/>
                <a:cs typeface="ヒラギノ角ゴ Pro W3" charset="0"/>
              </a:rPr>
              <a:t> de </a:t>
            </a:r>
            <a:r>
              <a:rPr lang="en-US" sz="2200" dirty="0" err="1" smtClean="0">
                <a:latin typeface="ApexNew-Medium" charset="0"/>
                <a:ea typeface="ヒラギノ角ゴ Pro W3" charset="0"/>
                <a:cs typeface="ヒラギノ角ゴ Pro W3" charset="0"/>
              </a:rPr>
              <a:t>teledecție</a:t>
            </a:r>
            <a:r>
              <a:rPr lang="en-US" sz="2200" dirty="0" smtClean="0">
                <a:latin typeface="ApexNew-Medium" charset="0"/>
                <a:ea typeface="ヒラギノ角ゴ Pro W3" charset="0"/>
                <a:cs typeface="ヒラギノ角ゴ Pro W3" charset="0"/>
              </a:rPr>
              <a:t>.</a:t>
            </a:r>
          </a:p>
          <a:p>
            <a:pPr marL="457200" indent="-457200" eaLnBrk="1" hangingPunct="1">
              <a:lnSpc>
                <a:spcPct val="130000"/>
              </a:lnSpc>
              <a:buFont typeface="+mj-lt"/>
              <a:buAutoNum type="alphaLcParenR"/>
            </a:pPr>
            <a:r>
              <a:rPr lang="en-US" sz="2200" dirty="0" smtClean="0">
                <a:latin typeface="ApexNew-Medium" charset="0"/>
                <a:ea typeface="ヒラギノ角ゴ Pro W3" charset="0"/>
                <a:cs typeface="ヒラギノ角ゴ Pro W3" charset="0"/>
              </a:rPr>
              <a:t>NSIDC</a:t>
            </a:r>
            <a:r>
              <a:rPr lang="en-US" dirty="0" smtClean="0">
                <a:latin typeface="ApexNew-Medium" charset="0"/>
                <a:ea typeface="ヒラギノ角ゴ Pro W3" charset="0"/>
                <a:cs typeface="ヒラギノ角ゴ Pro W3" charset="0"/>
              </a:rPr>
              <a:t> </a:t>
            </a:r>
            <a:r>
              <a:rPr lang="en-US" sz="1600" dirty="0" smtClean="0">
                <a:latin typeface="ApexNew-Medium" charset="0"/>
                <a:ea typeface="ヒラギノ角ゴ Pro W3" charset="0"/>
                <a:cs typeface="ヒラギノ角ゴ Pro W3" charset="0"/>
              </a:rPr>
              <a:t>                                                                                                  National Snow and Ice Data Center.</a:t>
            </a:r>
          </a:p>
          <a:p>
            <a:pPr marL="457200" indent="-457200" eaLnBrk="1" hangingPunct="1">
              <a:lnSpc>
                <a:spcPct val="130000"/>
              </a:lnSpc>
              <a:buFont typeface="+mj-lt"/>
              <a:buAutoNum type="alphaLcParenR"/>
            </a:pPr>
            <a:r>
              <a:rPr lang="en-US" sz="2200" dirty="0" smtClean="0">
                <a:latin typeface="ApexNew-Medium" charset="0"/>
                <a:ea typeface="ヒラギノ角ゴ Pro W3" charset="0"/>
                <a:cs typeface="ヒラギノ角ゴ Pro W3" charset="0"/>
              </a:rPr>
              <a:t>MODIS SNOW </a:t>
            </a:r>
            <a:r>
              <a:rPr lang="en-US" sz="1600" dirty="0">
                <a:latin typeface="ApexNew-Medium" charset="0"/>
                <a:ea typeface="ヒラギノ角ゴ Pro W3" charset="0"/>
                <a:cs typeface="ヒラギノ角ゴ Pro W3" charset="0"/>
              </a:rPr>
              <a:t> </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prezentare</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descărcare</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prelucrare</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precizie</a:t>
            </a:r>
            <a:r>
              <a:rPr lang="en-US" sz="1600" dirty="0" smtClean="0">
                <a:latin typeface="ApexNew-Medium" charset="0"/>
                <a:ea typeface="ヒラギノ角ゴ Pro W3" charset="0"/>
                <a:cs typeface="ヒラギノ角ゴ Pro W3" charset="0"/>
              </a:rPr>
              <a:t>/</a:t>
            </a:r>
            <a:r>
              <a:rPr lang="en-US" sz="1600" dirty="0" err="1" smtClean="0">
                <a:latin typeface="ApexNew-Medium" charset="0"/>
                <a:ea typeface="ヒラギノ角ゴ Pro W3" charset="0"/>
                <a:cs typeface="ヒラギノ角ゴ Pro W3" charset="0"/>
              </a:rPr>
              <a:t>validare</a:t>
            </a:r>
            <a:r>
              <a:rPr lang="en-US" sz="1600" dirty="0" smtClean="0">
                <a:latin typeface="ApexNew-Medium" charset="0"/>
                <a:ea typeface="ヒラギノ角ゴ Pro W3" charset="0"/>
                <a:cs typeface="ヒラギノ角ゴ Pro W3" charset="0"/>
              </a:rPr>
              <a:t>.</a:t>
            </a:r>
          </a:p>
          <a:p>
            <a:pPr marL="457200" indent="-457200" eaLnBrk="1" hangingPunct="1">
              <a:lnSpc>
                <a:spcPct val="130000"/>
              </a:lnSpc>
              <a:buFont typeface="+mj-lt"/>
              <a:buAutoNum type="alphaLcParenR"/>
            </a:pPr>
            <a:r>
              <a:rPr lang="en-US" sz="2200" dirty="0" err="1" smtClean="0">
                <a:latin typeface="ApexNew-Medium" charset="0"/>
                <a:ea typeface="ヒラギノ角ゴ Pro W3" charset="0"/>
                <a:cs typeface="ヒラギノ角ゴ Pro W3" charset="0"/>
              </a:rPr>
              <a:t>Aplicații</a:t>
            </a:r>
            <a:r>
              <a:rPr lang="en-US" sz="2200" dirty="0" smtClean="0">
                <a:latin typeface="ApexNew-Medium" charset="0"/>
                <a:ea typeface="ヒラギノ角ゴ Pro W3" charset="0"/>
                <a:cs typeface="ヒラギノ角ゴ Pro W3" charset="0"/>
              </a:rPr>
              <a:t>, </a:t>
            </a:r>
            <a:r>
              <a:rPr lang="en-US" sz="2200" dirty="0" err="1" smtClean="0">
                <a:latin typeface="ApexNew-Medium" charset="0"/>
                <a:ea typeface="ヒラギノ角ゴ Pro W3" charset="0"/>
                <a:cs typeface="ヒラギノ角ゴ Pro W3" charset="0"/>
              </a:rPr>
              <a:t>exemple</a:t>
            </a:r>
            <a:r>
              <a:rPr lang="en-US" sz="2200" dirty="0" smtClean="0">
                <a:latin typeface="ApexNew-Medium" charset="0"/>
                <a:ea typeface="ヒラギノ角ゴ Pro W3" charset="0"/>
                <a:cs typeface="ヒラギノ角ゴ Pro W3" charset="0"/>
              </a:rPr>
              <a:t>.</a:t>
            </a:r>
          </a:p>
          <a:p>
            <a:pPr eaLnBrk="1" hangingPunct="1"/>
            <a:endParaRPr lang="en-US" dirty="0" smtClean="0">
              <a:latin typeface="ApexNew-Medium" charset="0"/>
              <a:ea typeface="ヒラギノ角ゴ Pro W3" charset="0"/>
              <a:cs typeface="ヒラギノ角ゴ Pro W3" charset="0"/>
            </a:endParaRPr>
          </a:p>
        </p:txBody>
      </p:sp>
      <p:pic>
        <p:nvPicPr>
          <p:cNvPr id="5" name="Picture 4" descr="nsidc.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4600" y="3297359"/>
            <a:ext cx="3403600" cy="51264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371600"/>
            <a:ext cx="2978012" cy="3810000"/>
          </a:xfrm>
          <a:prstGeom prst="rect">
            <a:avLst/>
          </a:prstGeom>
        </p:spPr>
      </p:pic>
      <p:pic>
        <p:nvPicPr>
          <p:cNvPr id="3" name="Picture 2" descr="ALBED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1371600"/>
            <a:ext cx="2978012" cy="3810000"/>
          </a:xfrm>
          <a:prstGeom prst="rect">
            <a:avLst/>
          </a:prstGeom>
        </p:spPr>
      </p:pic>
      <p:pic>
        <p:nvPicPr>
          <p:cNvPr id="4" name="Picture 3" descr="FSC.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00" y="1371600"/>
            <a:ext cx="2978012" cy="3810000"/>
          </a:xfrm>
          <a:prstGeom prst="rect">
            <a:avLst/>
          </a:prstGeom>
        </p:spPr>
      </p:pic>
    </p:spTree>
    <p:extLst>
      <p:ext uri="{BB962C8B-B14F-4D97-AF65-F5344CB8AC3E}">
        <p14:creationId xmlns:p14="http://schemas.microsoft.com/office/powerpoint/2010/main" val="2305180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7"/>
          <p:cNvSpPr>
            <a:spLocks noGrp="1"/>
          </p:cNvSpPr>
          <p:nvPr>
            <p:ph type="title"/>
          </p:nvPr>
        </p:nvSpPr>
        <p:spPr>
          <a:xfrm>
            <a:off x="914400" y="228600"/>
            <a:ext cx="7313613" cy="1263650"/>
          </a:xfrm>
        </p:spPr>
        <p:txBody>
          <a:bodyPr/>
          <a:lstStyle/>
          <a:p>
            <a:pPr eaLnBrk="1" hangingPunct="1"/>
            <a:r>
              <a:rPr lang="en-US" dirty="0" smtClean="0">
                <a:latin typeface="ApexNew-Medium" charset="0"/>
                <a:ea typeface="ヒラギノ角ゴ Pro W3" charset="0"/>
                <a:cs typeface="ヒラギノ角ゴ Pro W3" charset="0"/>
              </a:rPr>
              <a:t>Snow </a:t>
            </a:r>
            <a:r>
              <a:rPr lang="en-US" dirty="0" smtClean="0">
                <a:latin typeface="ApexNew-Medium" charset="0"/>
                <a:ea typeface="ヒラギノ角ゴ Pro W3" charset="0"/>
                <a:cs typeface="ヒラギノ角ゴ Pro W3" charset="0"/>
              </a:rPr>
              <a:t>movie II</a:t>
            </a:r>
            <a:endParaRPr lang="en-US" dirty="0">
              <a:latin typeface="ApexNew-Medium" charset="0"/>
              <a:ea typeface="ヒラギノ角ゴ Pro W3" charset="0"/>
              <a:cs typeface="ヒラギノ角ゴ Pro W3" charset="0"/>
            </a:endParaRPr>
          </a:p>
        </p:txBody>
      </p:sp>
      <p:pic>
        <p:nvPicPr>
          <p:cNvPr id="2" name="Picture 1" descr="europ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1981200"/>
            <a:ext cx="3304032" cy="3005328"/>
          </a:xfrm>
          <a:prstGeom prst="rect">
            <a:avLst/>
          </a:prstGeom>
        </p:spPr>
      </p:pic>
    </p:spTree>
    <p:extLst>
      <p:ext uri="{BB962C8B-B14F-4D97-AF65-F5344CB8AC3E}">
        <p14:creationId xmlns:p14="http://schemas.microsoft.com/office/powerpoint/2010/main" val="15305657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7"/>
          <p:cNvSpPr>
            <a:spLocks noGrp="1"/>
          </p:cNvSpPr>
          <p:nvPr>
            <p:ph type="title"/>
          </p:nvPr>
        </p:nvSpPr>
        <p:spPr>
          <a:xfrm>
            <a:off x="457200" y="152400"/>
            <a:ext cx="8382000" cy="609600"/>
          </a:xfrm>
        </p:spPr>
        <p:txBody>
          <a:bodyPr/>
          <a:lstStyle/>
          <a:p>
            <a:pPr eaLnBrk="1" hangingPunct="1"/>
            <a:r>
              <a:rPr lang="en-US" sz="2800" dirty="0" err="1" smtClean="0">
                <a:latin typeface="ApexNew-Medium" charset="0"/>
                <a:ea typeface="ヒラギノ角ゴ Pro W3" charset="0"/>
                <a:cs typeface="ヒラギノ角ゴ Pro W3" charset="0"/>
              </a:rPr>
              <a:t>Domenii</a:t>
            </a:r>
            <a:r>
              <a:rPr lang="en-US" sz="2800" dirty="0" smtClean="0">
                <a:latin typeface="ApexNew-Medium" charset="0"/>
                <a:ea typeface="ヒラギノ角ゴ Pro W3" charset="0"/>
                <a:cs typeface="ヒラギノ角ゴ Pro W3" charset="0"/>
              </a:rPr>
              <a:t> de </a:t>
            </a:r>
            <a:r>
              <a:rPr lang="en-US" sz="2800" dirty="0" err="1" smtClean="0">
                <a:latin typeface="ApexNew-Medium" charset="0"/>
                <a:ea typeface="ヒラギノ角ゴ Pro W3" charset="0"/>
                <a:cs typeface="ヒラギノ角ゴ Pro W3" charset="0"/>
              </a:rPr>
              <a:t>utilizare</a:t>
            </a:r>
            <a:r>
              <a:rPr lang="en-US" sz="2800" dirty="0" smtClean="0">
                <a:latin typeface="ApexNew-Medium" charset="0"/>
                <a:ea typeface="ヒラギノ角ゴ Pro W3" charset="0"/>
                <a:cs typeface="ヒラギノ角ゴ Pro W3" charset="0"/>
              </a:rPr>
              <a:t> I</a:t>
            </a:r>
            <a:endParaRPr lang="en-US" sz="1800" dirty="0">
              <a:latin typeface="ApexNew-Medium" charset="0"/>
              <a:ea typeface="ヒラギノ角ゴ Pro W3" charset="0"/>
              <a:cs typeface="ヒラギノ角ゴ Pro W3" charset="0"/>
            </a:endParaRPr>
          </a:p>
        </p:txBody>
      </p:sp>
      <p:sp>
        <p:nvSpPr>
          <p:cNvPr id="6" name="Content Placeholder 8"/>
          <p:cNvSpPr>
            <a:spLocks noGrp="1"/>
          </p:cNvSpPr>
          <p:nvPr>
            <p:ph idx="1"/>
          </p:nvPr>
        </p:nvSpPr>
        <p:spPr>
          <a:xfrm>
            <a:off x="685800" y="1600200"/>
            <a:ext cx="7772400" cy="990600"/>
          </a:xfrm>
        </p:spPr>
        <p:txBody>
          <a:bodyPr>
            <a:normAutofit/>
          </a:bodyPr>
          <a:lstStyle/>
          <a:p>
            <a:pPr algn="just"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Estimarea</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resurselor</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apă</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stocate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în</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stratul</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zăpadă</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în</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combinație</a:t>
            </a:r>
            <a:r>
              <a:rPr lang="en-US" sz="2000" dirty="0" smtClean="0">
                <a:latin typeface="ApexNew-Medium" charset="0"/>
                <a:ea typeface="ヒラギノ角ゴ Pro W3" charset="0"/>
                <a:cs typeface="ヒラギノ角ゴ Pro W3" charset="0"/>
              </a:rPr>
              <a:t> cu SIG, input </a:t>
            </a:r>
            <a:r>
              <a:rPr lang="en-US" sz="2000" dirty="0" err="1" smtClean="0">
                <a:latin typeface="ApexNew-Medium" charset="0"/>
                <a:ea typeface="ヒラギノ角ゴ Pro W3" charset="0"/>
                <a:cs typeface="ヒラギノ角ゴ Pro W3" charset="0"/>
              </a:rPr>
              <a:t>pentru</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modele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hidrologice</a:t>
            </a:r>
            <a:r>
              <a:rPr lang="en-US" sz="2000" dirty="0" smtClean="0">
                <a:latin typeface="ApexNew-Medium" charset="0"/>
                <a:ea typeface="ヒラギノ角ゴ Pro W3" charset="0"/>
                <a:cs typeface="ヒラギノ角ゴ Pro W3" charset="0"/>
              </a:rPr>
              <a:t>).</a:t>
            </a:r>
          </a:p>
        </p:txBody>
      </p:sp>
      <p:pic>
        <p:nvPicPr>
          <p:cNvPr id="4" name="Picture 3" descr="46sir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2971800"/>
            <a:ext cx="1946728" cy="2743200"/>
          </a:xfrm>
          <a:prstGeom prst="rect">
            <a:avLst/>
          </a:prstGeom>
        </p:spPr>
      </p:pic>
      <p:pic>
        <p:nvPicPr>
          <p:cNvPr id="7" name="Picture 6" descr="46ol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2971800"/>
            <a:ext cx="1936800" cy="2743200"/>
          </a:xfrm>
          <a:prstGeom prst="rect">
            <a:avLst/>
          </a:prstGeom>
        </p:spPr>
      </p:pic>
      <p:pic>
        <p:nvPicPr>
          <p:cNvPr id="8" name="Picture 7" descr="46bistrita.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1" y="2971800"/>
            <a:ext cx="1873272" cy="2743200"/>
          </a:xfrm>
          <a:prstGeom prst="rect">
            <a:avLst/>
          </a:prstGeom>
        </p:spPr>
      </p:pic>
      <p:pic>
        <p:nvPicPr>
          <p:cNvPr id="10" name="Picture 9" descr="46mure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0800" y="3429000"/>
            <a:ext cx="2595496" cy="1828800"/>
          </a:xfrm>
          <a:prstGeom prst="rect">
            <a:avLst/>
          </a:prstGeom>
        </p:spPr>
      </p:pic>
    </p:spTree>
    <p:extLst>
      <p:ext uri="{BB962C8B-B14F-4D97-AF65-F5344CB8AC3E}">
        <p14:creationId xmlns:p14="http://schemas.microsoft.com/office/powerpoint/2010/main" val="10167635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7"/>
          <p:cNvSpPr>
            <a:spLocks noGrp="1"/>
          </p:cNvSpPr>
          <p:nvPr>
            <p:ph type="title"/>
          </p:nvPr>
        </p:nvSpPr>
        <p:spPr>
          <a:xfrm>
            <a:off x="457200" y="152400"/>
            <a:ext cx="8382000" cy="609600"/>
          </a:xfrm>
        </p:spPr>
        <p:txBody>
          <a:bodyPr/>
          <a:lstStyle/>
          <a:p>
            <a:pPr eaLnBrk="1" hangingPunct="1"/>
            <a:r>
              <a:rPr lang="en-US" sz="2800" dirty="0" err="1" smtClean="0">
                <a:latin typeface="ApexNew-Medium" charset="0"/>
                <a:ea typeface="ヒラギノ角ゴ Pro W3" charset="0"/>
                <a:cs typeface="ヒラギノ角ゴ Pro W3" charset="0"/>
              </a:rPr>
              <a:t>Alte</a:t>
            </a:r>
            <a:r>
              <a:rPr lang="en-US" sz="2800" dirty="0" smtClean="0">
                <a:latin typeface="ApexNew-Medium" charset="0"/>
                <a:ea typeface="ヒラギノ角ゴ Pro W3" charset="0"/>
                <a:cs typeface="ヒラギノ角ゴ Pro W3" charset="0"/>
              </a:rPr>
              <a:t> </a:t>
            </a:r>
            <a:r>
              <a:rPr lang="en-US" sz="2800" dirty="0" err="1" smtClean="0">
                <a:latin typeface="ApexNew-Medium" charset="0"/>
                <a:ea typeface="ヒラギノ角ゴ Pro W3" charset="0"/>
                <a:cs typeface="ヒラギノ角ゴ Pro W3" charset="0"/>
              </a:rPr>
              <a:t>resurse</a:t>
            </a:r>
            <a:r>
              <a:rPr lang="en-US" sz="2800" dirty="0" smtClean="0">
                <a:latin typeface="ApexNew-Medium" charset="0"/>
                <a:ea typeface="ヒラギノ角ゴ Pro W3" charset="0"/>
                <a:cs typeface="ヒラギノ角ゴ Pro W3" charset="0"/>
              </a:rPr>
              <a:t> / </a:t>
            </a:r>
            <a:r>
              <a:rPr lang="en-US" sz="2800" dirty="0" err="1" smtClean="0">
                <a:latin typeface="ApexNew-Medium" charset="0"/>
                <a:ea typeface="ヒラギノ角ゴ Pro W3" charset="0"/>
                <a:cs typeface="ヒラギノ角ゴ Pro W3" charset="0"/>
              </a:rPr>
              <a:t>abordări</a:t>
            </a:r>
            <a:r>
              <a:rPr lang="en-US" sz="2800" dirty="0" smtClean="0">
                <a:latin typeface="ApexNew-Medium" charset="0"/>
                <a:ea typeface="ヒラギノ角ゴ Pro W3" charset="0"/>
                <a:cs typeface="ヒラギノ角ゴ Pro W3" charset="0"/>
              </a:rPr>
              <a:t>.</a:t>
            </a:r>
            <a:endParaRPr lang="en-US" sz="1800" dirty="0">
              <a:latin typeface="ApexNew-Medium" charset="0"/>
              <a:ea typeface="ヒラギノ角ゴ Pro W3" charset="0"/>
              <a:cs typeface="ヒラギノ角ゴ Pro W3" charset="0"/>
            </a:endParaRPr>
          </a:p>
        </p:txBody>
      </p:sp>
      <p:sp>
        <p:nvSpPr>
          <p:cNvPr id="6" name="Content Placeholder 8"/>
          <p:cNvSpPr>
            <a:spLocks noGrp="1"/>
          </p:cNvSpPr>
          <p:nvPr>
            <p:ph idx="1"/>
          </p:nvPr>
        </p:nvSpPr>
        <p:spPr>
          <a:xfrm>
            <a:off x="685800" y="1828800"/>
            <a:ext cx="7772400" cy="2514600"/>
          </a:xfrm>
        </p:spPr>
        <p:txBody>
          <a:bodyPr>
            <a:normAutofit/>
          </a:bodyPr>
          <a:lstStyle/>
          <a:p>
            <a:pPr algn="just" eaLnBrk="1" hangingPunct="1">
              <a:lnSpc>
                <a:spcPct val="130000"/>
              </a:lnSpc>
              <a:buFont typeface="Arial"/>
              <a:buChar char="•"/>
            </a:pPr>
            <a:r>
              <a:rPr lang="en-US" sz="2000" dirty="0">
                <a:latin typeface="Helvetica Neue"/>
                <a:ea typeface="Helvetica Neue"/>
                <a:cs typeface="Helvetica Neue"/>
              </a:rPr>
              <a:t>Advanced Microwave Scanning Radiometer - Earth Observing System (AMSR-E</a:t>
            </a:r>
            <a:r>
              <a:rPr lang="en-US" sz="2000" dirty="0" smtClean="0">
                <a:latin typeface="Helvetica Neue"/>
                <a:ea typeface="Helvetica Neue"/>
                <a:cs typeface="Helvetica Neue"/>
              </a:rPr>
              <a:t>).</a:t>
            </a:r>
          </a:p>
          <a:p>
            <a:pPr algn="just" eaLnBrk="1" hangingPunct="1">
              <a:lnSpc>
                <a:spcPct val="130000"/>
              </a:lnSpc>
              <a:buFont typeface="Arial"/>
              <a:buChar char="•"/>
            </a:pPr>
            <a:r>
              <a:rPr lang="en-US" sz="2000" dirty="0">
                <a:solidFill>
                  <a:srgbClr val="000000"/>
                </a:solidFill>
                <a:latin typeface="Helvetica Neue"/>
                <a:ea typeface="Helvetica Neue"/>
                <a:cs typeface="Helvetica Neue"/>
              </a:rPr>
              <a:t>AMSR-E/Aqua Daily L3 Global Snow Water Equivalent EASE-Grids</a:t>
            </a:r>
            <a:endParaRPr lang="en-US" sz="2000" dirty="0" smtClean="0">
              <a:solidFill>
                <a:srgbClr val="000000"/>
              </a:solidFill>
              <a:latin typeface="ApexNew-Medium" charset="0"/>
              <a:ea typeface="ヒラギノ角ゴ Pro W3" charset="0"/>
              <a:cs typeface="ヒラギノ角ゴ Pro W3" charset="0"/>
            </a:endParaRPr>
          </a:p>
        </p:txBody>
      </p:sp>
    </p:spTree>
    <p:extLst>
      <p:ext uri="{BB962C8B-B14F-4D97-AF65-F5344CB8AC3E}">
        <p14:creationId xmlns:p14="http://schemas.microsoft.com/office/powerpoint/2010/main" val="19730495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914400" y="2689225"/>
            <a:ext cx="7313613" cy="1263650"/>
          </a:xfrm>
        </p:spPr>
        <p:txBody>
          <a:bodyPr/>
          <a:lstStyle/>
          <a:p>
            <a:pPr eaLnBrk="1" hangingPunct="1"/>
            <a:r>
              <a:rPr lang="en-US" dirty="0" err="1" smtClean="0">
                <a:latin typeface="ApexNew-Medium" charset="0"/>
                <a:ea typeface="ヒラギノ角ゴ Pro W3" charset="0"/>
                <a:cs typeface="ヒラギノ角ゴ Pro W3" charset="0"/>
              </a:rPr>
              <a:t>Vă</a:t>
            </a:r>
            <a:r>
              <a:rPr lang="en-US" dirty="0" smtClean="0">
                <a:latin typeface="ApexNew-Medium" charset="0"/>
                <a:ea typeface="ヒラギノ角ゴ Pro W3" charset="0"/>
                <a:cs typeface="ヒラギノ角ゴ Pro W3" charset="0"/>
              </a:rPr>
              <a:t> </a:t>
            </a:r>
            <a:r>
              <a:rPr lang="en-US" dirty="0" err="1" smtClean="0">
                <a:latin typeface="ApexNew-Medium" charset="0"/>
                <a:ea typeface="ヒラギノ角ゴ Pro W3" charset="0"/>
                <a:cs typeface="ヒラギノ角ゴ Pro W3" charset="0"/>
              </a:rPr>
              <a:t>mulțumesc</a:t>
            </a:r>
            <a:r>
              <a:rPr lang="en-US" dirty="0" smtClean="0">
                <a:latin typeface="ApexNew-Medium" charset="0"/>
                <a:ea typeface="ヒラギノ角ゴ Pro W3" charset="0"/>
                <a:cs typeface="ヒラギノ角ゴ Pro W3" charset="0"/>
              </a:rPr>
              <a:t>.</a:t>
            </a:r>
            <a:endParaRPr lang="en-US" dirty="0">
              <a:latin typeface="ApexNew-Medium" charset="0"/>
              <a:ea typeface="ヒラギノ角ゴ Pro W3" charset="0"/>
              <a:cs typeface="ヒラギノ角ゴ Pro W3"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36447" y="76200"/>
            <a:ext cx="7313613" cy="685800"/>
          </a:xfrm>
        </p:spPr>
        <p:txBody>
          <a:bodyPr/>
          <a:lstStyle/>
          <a:p>
            <a:pPr eaLnBrk="1" hangingPunct="1"/>
            <a:r>
              <a:rPr lang="en-US" sz="3000" dirty="0" err="1" smtClean="0">
                <a:latin typeface="ApexNew-Medium" charset="0"/>
                <a:ea typeface="ヒラギノ角ゴ Pro W3" charset="0"/>
                <a:cs typeface="ヒラギノ角ゴ Pro W3" charset="0"/>
              </a:rPr>
              <a:t>Stratul</a:t>
            </a:r>
            <a:r>
              <a:rPr lang="en-US" sz="3000" dirty="0" smtClean="0">
                <a:latin typeface="ApexNew-Medium" charset="0"/>
                <a:ea typeface="ヒラギノ角ゴ Pro W3" charset="0"/>
                <a:cs typeface="ヒラギノ角ゴ Pro W3" charset="0"/>
              </a:rPr>
              <a:t> de </a:t>
            </a:r>
            <a:r>
              <a:rPr lang="en-US" sz="3000" dirty="0" err="1" smtClean="0">
                <a:latin typeface="ApexNew-Medium" charset="0"/>
                <a:ea typeface="ヒラギノ角ゴ Pro W3" charset="0"/>
                <a:cs typeface="ヒラギノ角ゴ Pro W3" charset="0"/>
              </a:rPr>
              <a:t>zăpadă</a:t>
            </a:r>
            <a:endParaRPr lang="en-US" sz="3000" dirty="0">
              <a:latin typeface="ApexNew-Medium" charset="0"/>
              <a:ea typeface="ヒラギノ角ゴ Pro W3" charset="0"/>
              <a:cs typeface="ヒラギノ角ゴ Pro W3" charset="0"/>
            </a:endParaRPr>
          </a:p>
        </p:txBody>
      </p:sp>
      <p:sp>
        <p:nvSpPr>
          <p:cNvPr id="9" name="Content Placeholder 8"/>
          <p:cNvSpPr>
            <a:spLocks noGrp="1"/>
          </p:cNvSpPr>
          <p:nvPr>
            <p:ph idx="1"/>
          </p:nvPr>
        </p:nvSpPr>
        <p:spPr>
          <a:xfrm>
            <a:off x="914400" y="1066800"/>
            <a:ext cx="7772400" cy="4724400"/>
          </a:xfrm>
        </p:spPr>
        <p:txBody>
          <a:bodyPr>
            <a:normAutofit fontScale="92500" lnSpcReduction="10000"/>
          </a:bodyPr>
          <a:lstStyle/>
          <a:p>
            <a:pPr eaLnBrk="1" hangingPunct="1">
              <a:lnSpc>
                <a:spcPct val="130000"/>
              </a:lnSpc>
              <a:buFont typeface="Arial"/>
              <a:buChar char="•"/>
            </a:pPr>
            <a:r>
              <a:rPr lang="en-US" sz="1800" dirty="0" err="1" smtClean="0">
                <a:latin typeface="ApexNew-Medium" charset="0"/>
                <a:ea typeface="ヒラギノ角ゴ Pro W3" charset="0"/>
                <a:cs typeface="ヒラギノ角ゴ Pro W3" charset="0"/>
              </a:rPr>
              <a:t>Stratul</a:t>
            </a:r>
            <a:r>
              <a:rPr lang="en-US" sz="1800" dirty="0" smtClean="0">
                <a:latin typeface="ApexNew-Medium" charset="0"/>
                <a:ea typeface="ヒラギノ角ゴ Pro W3" charset="0"/>
                <a:cs typeface="ヒラギノ角ゴ Pro W3" charset="0"/>
              </a:rPr>
              <a:t> de </a:t>
            </a:r>
            <a:r>
              <a:rPr lang="en-US" sz="1800" dirty="0" err="1" smtClean="0">
                <a:latin typeface="ApexNew-Medium" charset="0"/>
                <a:ea typeface="ヒラギノ角ゴ Pro W3" charset="0"/>
                <a:cs typeface="ヒラギノ角ゴ Pro W3" charset="0"/>
              </a:rPr>
              <a:t>zăpadă</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este</a:t>
            </a:r>
            <a:r>
              <a:rPr lang="en-US" sz="1800" dirty="0" smtClean="0">
                <a:latin typeface="ApexNew-Medium" charset="0"/>
                <a:ea typeface="ヒラギノ角ゴ Pro W3" charset="0"/>
                <a:cs typeface="ヒラギノ角ゴ Pro W3" charset="0"/>
              </a:rPr>
              <a:t> o </a:t>
            </a:r>
            <a:r>
              <a:rPr lang="en-US" sz="1800" dirty="0" err="1" smtClean="0">
                <a:latin typeface="ApexNew-Medium" charset="0"/>
                <a:ea typeface="ヒラギノ角ゴ Pro W3" charset="0"/>
                <a:cs typeface="ヒラギノ角ゴ Pro W3" charset="0"/>
              </a:rPr>
              <a:t>componentă</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importantă</a:t>
            </a:r>
            <a:r>
              <a:rPr lang="en-US" sz="1800" dirty="0" smtClean="0">
                <a:latin typeface="ApexNew-Medium" charset="0"/>
                <a:ea typeface="ヒラギノ角ゴ Pro W3" charset="0"/>
                <a:cs typeface="ヒラギノ角ゴ Pro W3" charset="0"/>
              </a:rPr>
              <a:t> a </a:t>
            </a:r>
            <a:r>
              <a:rPr lang="en-US" sz="1800" dirty="0" err="1" smtClean="0">
                <a:latin typeface="ApexNew-Medium" charset="0"/>
                <a:ea typeface="ヒラギノ角ゴ Pro W3" charset="0"/>
                <a:cs typeface="ヒラギノ角ゴ Pro W3" charset="0"/>
              </a:rPr>
              <a:t>climei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Terrei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avînd</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implicații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majore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în</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dinamica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umidității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solului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și</a:t>
            </a:r>
            <a:r>
              <a:rPr lang="en-US" sz="1800" dirty="0" smtClean="0">
                <a:latin typeface="ApexNew-Medium" charset="0"/>
                <a:ea typeface="ヒラギノ角ゴ Pro W3" charset="0"/>
                <a:cs typeface="ヒラギノ角ゴ Pro W3" charset="0"/>
              </a:rPr>
              <a:t> a </a:t>
            </a:r>
            <a:r>
              <a:rPr lang="en-US" sz="1800" dirty="0" err="1" smtClean="0">
                <a:latin typeface="ApexNew-Medium" charset="0"/>
                <a:ea typeface="ヒラギノ角ゴ Pro W3" charset="0"/>
                <a:cs typeface="ヒラギノ角ゴ Pro W3" charset="0"/>
              </a:rPr>
              <a:t>bilanțului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hidrologic</a:t>
            </a:r>
            <a:r>
              <a:rPr lang="en-US" sz="1800" dirty="0" smtClean="0">
                <a:latin typeface="ApexNew-Medium" charset="0"/>
                <a:ea typeface="ヒラギノ角ゴ Pro W3" charset="0"/>
                <a:cs typeface="ヒラギノ角ゴ Pro W3" charset="0"/>
              </a:rPr>
              <a:t>.</a:t>
            </a:r>
          </a:p>
          <a:p>
            <a:pPr eaLnBrk="1" hangingPunct="1">
              <a:lnSpc>
                <a:spcPct val="130000"/>
              </a:lnSpc>
              <a:buFont typeface="Arial"/>
              <a:buChar char="•"/>
            </a:pPr>
            <a:r>
              <a:rPr lang="en-US" sz="1800" dirty="0" smtClean="0">
                <a:latin typeface="ApexNew-Medium" charset="0"/>
                <a:ea typeface="ヒラギノ角ゴ Pro W3" charset="0"/>
                <a:cs typeface="ヒラギノ角ゴ Pro W3" charset="0"/>
              </a:rPr>
              <a:t>O </a:t>
            </a:r>
            <a:r>
              <a:rPr lang="en-US" sz="1800" dirty="0" err="1" smtClean="0">
                <a:latin typeface="ApexNew-Medium" charset="0"/>
                <a:ea typeface="ヒラギノ角ゴ Pro W3" charset="0"/>
                <a:cs typeface="ヒラギノ角ゴ Pro W3" charset="0"/>
              </a:rPr>
              <a:t>estimare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realistă</a:t>
            </a:r>
            <a:r>
              <a:rPr lang="en-US" sz="1800" dirty="0" smtClean="0">
                <a:latin typeface="ApexNew-Medium" charset="0"/>
                <a:ea typeface="ヒラギノ角ゴ Pro W3" charset="0"/>
                <a:cs typeface="ヒラギノ角ゴ Pro W3" charset="0"/>
              </a:rPr>
              <a:t> a </a:t>
            </a:r>
            <a:r>
              <a:rPr lang="en-US" sz="1800" dirty="0" err="1" smtClean="0">
                <a:latin typeface="ApexNew-Medium" charset="0"/>
                <a:ea typeface="ヒラギノ角ゴ Pro W3" charset="0"/>
                <a:cs typeface="ヒラギノ角ゴ Pro W3" charset="0"/>
              </a:rPr>
              <a:t>extinderii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stratului</a:t>
            </a:r>
            <a:r>
              <a:rPr lang="en-US" sz="1800" dirty="0" smtClean="0">
                <a:latin typeface="ApexNew-Medium" charset="0"/>
                <a:ea typeface="ヒラギノ角ゴ Pro W3" charset="0"/>
                <a:cs typeface="ヒラギノ角ゴ Pro W3" charset="0"/>
              </a:rPr>
              <a:t> de </a:t>
            </a:r>
            <a:r>
              <a:rPr lang="en-US" sz="1800" dirty="0" err="1" smtClean="0">
                <a:latin typeface="ApexNew-Medium" charset="0"/>
                <a:ea typeface="ヒラギノ角ゴ Pro W3" charset="0"/>
                <a:cs typeface="ヒラギノ角ゴ Pro W3" charset="0"/>
              </a:rPr>
              <a:t>zăpadă</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poate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contribui</a:t>
            </a:r>
            <a:r>
              <a:rPr lang="en-US" sz="1800" dirty="0" smtClean="0">
                <a:latin typeface="ApexNew-Medium" charset="0"/>
                <a:ea typeface="ヒラギノ角ゴ Pro W3" charset="0"/>
                <a:cs typeface="ヒラギノ角ゴ Pro W3" charset="0"/>
              </a:rPr>
              <a:t> la </a:t>
            </a:r>
            <a:r>
              <a:rPr lang="en-US" sz="1800" dirty="0" err="1" smtClean="0">
                <a:latin typeface="ApexNew-Medium" charset="0"/>
                <a:ea typeface="ヒラギノ角ゴ Pro W3" charset="0"/>
                <a:cs typeface="ヒラギノ角ゴ Pro W3" charset="0"/>
              </a:rPr>
              <a:t>planificarea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productiei</a:t>
            </a:r>
            <a:r>
              <a:rPr lang="en-US" sz="1800" dirty="0" smtClean="0">
                <a:latin typeface="ApexNew-Medium" charset="0"/>
                <a:ea typeface="ヒラギノ角ゴ Pro W3" charset="0"/>
                <a:cs typeface="ヒラギノ角ゴ Pro W3" charset="0"/>
              </a:rPr>
              <a:t> de </a:t>
            </a:r>
            <a:r>
              <a:rPr lang="en-US" sz="1800" dirty="0" err="1" smtClean="0">
                <a:latin typeface="ApexNew-Medium" charset="0"/>
                <a:ea typeface="ヒラギノ角ゴ Pro W3" charset="0"/>
                <a:cs typeface="ヒラギノ角ゴ Pro W3" charset="0"/>
              </a:rPr>
              <a:t>energie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hidro</a:t>
            </a:r>
            <a:r>
              <a:rPr lang="en-US" sz="1800" dirty="0" smtClean="0">
                <a:latin typeface="ApexNew-Medium" charset="0"/>
                <a:ea typeface="ヒラギノ角ゴ Pro W3" charset="0"/>
                <a:cs typeface="ヒラギノ角ゴ Pro W3" charset="0"/>
              </a:rPr>
              <a:t>-.), la </a:t>
            </a:r>
            <a:r>
              <a:rPr lang="en-US" sz="1800" dirty="0" err="1" smtClean="0">
                <a:latin typeface="ApexNew-Medium" charset="0"/>
                <a:ea typeface="ヒラギノ角ゴ Pro W3" charset="0"/>
                <a:cs typeface="ヒラギノ角ゴ Pro W3" charset="0"/>
              </a:rPr>
              <a:t>gestionarea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resurselor</a:t>
            </a:r>
            <a:r>
              <a:rPr lang="en-US" sz="1800" dirty="0" smtClean="0">
                <a:latin typeface="ApexNew-Medium" charset="0"/>
                <a:ea typeface="ヒラギノ角ゴ Pro W3" charset="0"/>
                <a:cs typeface="ヒラギノ角ゴ Pro W3" charset="0"/>
              </a:rPr>
              <a:t> de </a:t>
            </a:r>
            <a:r>
              <a:rPr lang="en-US" sz="1800" dirty="0" err="1" smtClean="0">
                <a:latin typeface="ApexNew-Medium" charset="0"/>
                <a:ea typeface="ヒラギノ角ゴ Pro W3" charset="0"/>
                <a:cs typeface="ヒラギノ角ゴ Pro W3" charset="0"/>
              </a:rPr>
              <a:t>apă</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dulce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sau</a:t>
            </a:r>
            <a:r>
              <a:rPr lang="en-US" sz="1800" dirty="0" smtClean="0">
                <a:latin typeface="ApexNew-Medium" charset="0"/>
                <a:ea typeface="ヒラギノ角ゴ Pro W3" charset="0"/>
                <a:cs typeface="ヒラギノ角ゴ Pro W3" charset="0"/>
              </a:rPr>
              <a:t> la </a:t>
            </a:r>
            <a:r>
              <a:rPr lang="en-US" sz="1800" dirty="0" err="1" smtClean="0">
                <a:latin typeface="ApexNew-Medium" charset="0"/>
                <a:ea typeface="ヒラギノ角ゴ Pro W3" charset="0"/>
                <a:cs typeface="ヒラギノ角ゴ Pro W3" charset="0"/>
              </a:rPr>
              <a:t>evitarea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unor</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catastrofe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cauzate</a:t>
            </a:r>
            <a:r>
              <a:rPr lang="en-US" sz="1800" dirty="0" smtClean="0">
                <a:latin typeface="ApexNew-Medium" charset="0"/>
                <a:ea typeface="ヒラギノ角ゴ Pro W3" charset="0"/>
                <a:cs typeface="ヒラギノ角ゴ Pro W3" charset="0"/>
              </a:rPr>
              <a:t> de </a:t>
            </a:r>
            <a:r>
              <a:rPr lang="en-US" sz="1800" dirty="0" err="1" smtClean="0">
                <a:latin typeface="ApexNew-Medium" charset="0"/>
                <a:ea typeface="ヒラギノ角ゴ Pro W3" charset="0"/>
                <a:cs typeface="ヒラギノ角ゴ Pro W3" charset="0"/>
              </a:rPr>
              <a:t>inundații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sau</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viituri</a:t>
            </a:r>
            <a:r>
              <a:rPr lang="en-US" sz="1800" dirty="0" smtClean="0">
                <a:latin typeface="ApexNew-Medium" charset="0"/>
                <a:ea typeface="ヒラギノ角ゴ Pro W3" charset="0"/>
                <a:cs typeface="ヒラギノ角ゴ Pro W3" charset="0"/>
              </a:rPr>
              <a:t>.</a:t>
            </a:r>
          </a:p>
          <a:p>
            <a:pPr eaLnBrk="1" hangingPunct="1">
              <a:lnSpc>
                <a:spcPct val="130000"/>
              </a:lnSpc>
              <a:buFont typeface="Arial"/>
              <a:buChar char="•"/>
            </a:pPr>
            <a:r>
              <a:rPr lang="en-US" sz="1800" dirty="0" err="1" smtClean="0">
                <a:latin typeface="ApexNew-Medium" charset="0"/>
                <a:ea typeface="ヒラギノ角ゴ Pro W3" charset="0"/>
                <a:cs typeface="ヒラギノ角ゴ Pro W3" charset="0"/>
              </a:rPr>
              <a:t>Absența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stratului</a:t>
            </a:r>
            <a:r>
              <a:rPr lang="en-US" sz="1800" dirty="0" smtClean="0">
                <a:latin typeface="ApexNew-Medium" charset="0"/>
                <a:ea typeface="ヒラギノ角ゴ Pro W3" charset="0"/>
                <a:cs typeface="ヒラギノ角ゴ Pro W3" charset="0"/>
              </a:rPr>
              <a:t> de </a:t>
            </a:r>
            <a:r>
              <a:rPr lang="en-US" sz="1800" dirty="0" err="1" smtClean="0">
                <a:latin typeface="ApexNew-Medium" charset="0"/>
                <a:ea typeface="ヒラギノ角ゴ Pro W3" charset="0"/>
                <a:cs typeface="ヒラギノ角ゴ Pro W3" charset="0"/>
              </a:rPr>
              <a:t>zăpadă</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poate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crea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pagube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pentru</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agricultură</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expunerea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culturilor</a:t>
            </a:r>
            <a:r>
              <a:rPr lang="en-US" sz="1800" dirty="0" smtClean="0">
                <a:latin typeface="ApexNew-Medium" charset="0"/>
                <a:ea typeface="ヒラギノ角ゴ Pro W3" charset="0"/>
                <a:cs typeface="ヒラギノ角ゴ Pro W3" charset="0"/>
              </a:rPr>
              <a:t> la </a:t>
            </a:r>
            <a:r>
              <a:rPr lang="en-US" sz="1800" dirty="0" err="1" smtClean="0">
                <a:latin typeface="ApexNew-Medium" charset="0"/>
                <a:ea typeface="ヒラギノ角ゴ Pro W3" charset="0"/>
                <a:cs typeface="ヒラギノ角ゴ Pro W3" charset="0"/>
              </a:rPr>
              <a:t>temperaturi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scăzute</a:t>
            </a:r>
            <a:r>
              <a:rPr lang="en-US" sz="1800" dirty="0" smtClean="0">
                <a:latin typeface="ApexNew-Medium" charset="0"/>
                <a:ea typeface="ヒラギノ角ゴ Pro W3" charset="0"/>
                <a:cs typeface="ヒラギノ角ゴ Pro W3" charset="0"/>
              </a:rPr>
              <a:t>, premise </a:t>
            </a:r>
            <a:r>
              <a:rPr lang="en-US" sz="1800" dirty="0" err="1" smtClean="0">
                <a:latin typeface="ApexNew-Medium" charset="0"/>
                <a:ea typeface="ヒラギノ角ゴ Pro W3" charset="0"/>
                <a:cs typeface="ヒラギノ角ゴ Pro W3" charset="0"/>
              </a:rPr>
              <a:t>pentru</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instalarea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fenomenului</a:t>
            </a:r>
            <a:r>
              <a:rPr lang="en-US" sz="1800" dirty="0" smtClean="0">
                <a:latin typeface="ApexNew-Medium" charset="0"/>
                <a:ea typeface="ヒラギノ角ゴ Pro W3" charset="0"/>
                <a:cs typeface="ヒラギノ角ゴ Pro W3" charset="0"/>
              </a:rPr>
              <a:t> de </a:t>
            </a:r>
            <a:r>
              <a:rPr lang="en-US" sz="1800" dirty="0" err="1" smtClean="0">
                <a:latin typeface="ApexNew-Medium" charset="0"/>
                <a:ea typeface="ヒラギノ角ゴ Pro W3" charset="0"/>
                <a:cs typeface="ヒラギノ角ゴ Pro W3" charset="0"/>
              </a:rPr>
              <a:t>secetă</a:t>
            </a:r>
            <a:r>
              <a:rPr lang="en-US" sz="1800" dirty="0" smtClean="0">
                <a:latin typeface="ApexNew-Medium" charset="0"/>
                <a:ea typeface="ヒラギノ角ゴ Pro W3" charset="0"/>
                <a:cs typeface="ヒラギノ角ゴ Pro W3" charset="0"/>
              </a:rPr>
              <a:t>).</a:t>
            </a:r>
          </a:p>
          <a:p>
            <a:pPr eaLnBrk="1" hangingPunct="1">
              <a:lnSpc>
                <a:spcPct val="130000"/>
              </a:lnSpc>
              <a:buFont typeface="Arial"/>
              <a:buChar char="•"/>
            </a:pPr>
            <a:r>
              <a:rPr lang="en-US" sz="1800" dirty="0" err="1" smtClean="0">
                <a:latin typeface="ApexNew-Medium" charset="0"/>
                <a:ea typeface="ヒラギノ角ゴ Pro W3" charset="0"/>
                <a:cs typeface="ヒラギノ角ゴ Pro W3" charset="0"/>
              </a:rPr>
              <a:t>Prezența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zăpezii</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este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sinonimă</a:t>
            </a:r>
            <a:r>
              <a:rPr lang="en-US" sz="1800" dirty="0" smtClean="0">
                <a:latin typeface="ApexNew-Medium" charset="0"/>
                <a:ea typeface="ヒラギノ角ゴ Pro W3" charset="0"/>
                <a:cs typeface="ヒラギノ角ゴ Pro W3" charset="0"/>
              </a:rPr>
              <a:t> cu </a:t>
            </a:r>
            <a:r>
              <a:rPr lang="en-US" sz="1800" dirty="0" err="1" smtClean="0">
                <a:latin typeface="ApexNew-Medium" charset="0"/>
                <a:ea typeface="ヒラギノ角ゴ Pro W3" charset="0"/>
                <a:cs typeface="ヒラギノ角ゴ Pro W3" charset="0"/>
              </a:rPr>
              <a:t>sporturile</a:t>
            </a:r>
            <a:r>
              <a:rPr lang="en-US" sz="1800" dirty="0" smtClean="0">
                <a:latin typeface="ApexNew-Medium" charset="0"/>
                <a:ea typeface="ヒラギノ角ゴ Pro W3" charset="0"/>
                <a:cs typeface="ヒラギノ角ゴ Pro W3" charset="0"/>
              </a:rPr>
              <a:t> de </a:t>
            </a:r>
            <a:r>
              <a:rPr lang="en-US" sz="1800" dirty="0" err="1" smtClean="0">
                <a:latin typeface="ApexNew-Medium" charset="0"/>
                <a:ea typeface="ヒラギノ角ゴ Pro W3" charset="0"/>
                <a:cs typeface="ヒラギノ角ゴ Pro W3" charset="0"/>
              </a:rPr>
              <a:t>iarnă</a:t>
            </a:r>
            <a:r>
              <a:rPr lang="en-US" sz="1800" dirty="0" smtClean="0">
                <a:latin typeface="ApexNew-Medium" charset="0"/>
                <a:ea typeface="ヒラギノ角ゴ Pro W3" charset="0"/>
                <a:cs typeface="ヒラギノ角ゴ Pro W3" charset="0"/>
              </a:rPr>
              <a:t>. </a:t>
            </a:r>
          </a:p>
          <a:p>
            <a:pPr eaLnBrk="1" hangingPunct="1">
              <a:lnSpc>
                <a:spcPct val="130000"/>
              </a:lnSpc>
              <a:buFont typeface="Arial"/>
              <a:buChar char="•"/>
            </a:pPr>
            <a:r>
              <a:rPr lang="en-US" sz="1800" dirty="0" smtClean="0">
                <a:latin typeface="ApexNew-Medium" charset="0"/>
                <a:ea typeface="ヒラギノ角ゴ Pro W3" charset="0"/>
                <a:cs typeface="ヒラギノ角ゴ Pro W3" charset="0"/>
              </a:rPr>
              <a:t>Cum </a:t>
            </a:r>
            <a:r>
              <a:rPr lang="en-US" sz="1800" dirty="0" err="1" smtClean="0">
                <a:latin typeface="ApexNew-Medium" charset="0"/>
                <a:ea typeface="ヒラギノ角ゴ Pro W3" charset="0"/>
                <a:cs typeface="ヒラギノ角ゴ Pro W3" charset="0"/>
              </a:rPr>
              <a:t>este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mai</a:t>
            </a:r>
            <a:r>
              <a:rPr lang="en-US" sz="1800" dirty="0" smtClean="0">
                <a:latin typeface="ApexNew-Medium" charset="0"/>
                <a:ea typeface="ヒラギノ角ゴ Pro W3" charset="0"/>
                <a:cs typeface="ヒラギノ角ゴ Pro W3" charset="0"/>
              </a:rPr>
              <a:t> bine a fi </a:t>
            </a:r>
            <a:r>
              <a:rPr lang="en-US" sz="1800" dirty="0" err="1" smtClean="0">
                <a:latin typeface="ApexNew-Medium" charset="0"/>
                <a:ea typeface="ヒラギノ角ゴ Pro W3" charset="0"/>
                <a:cs typeface="ヒラギノ角ゴ Pro W3" charset="0"/>
              </a:rPr>
              <a:t>gestionate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resursele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autorităților</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centrale</a:t>
            </a:r>
            <a:r>
              <a:rPr lang="en-US" sz="1800" dirty="0" smtClean="0">
                <a:latin typeface="ApexNew-Medium" charset="0"/>
                <a:ea typeface="ヒラギノ角ゴ Pro W3" charset="0"/>
                <a:cs typeface="ヒラギノ角ゴ Pro W3" charset="0"/>
              </a:rPr>
              <a:t> / locale </a:t>
            </a:r>
            <a:r>
              <a:rPr lang="en-US" sz="1800" dirty="0" err="1" smtClean="0">
                <a:latin typeface="ApexNew-Medium" charset="0"/>
                <a:ea typeface="ヒラギノ角ゴ Pro W3" charset="0"/>
                <a:cs typeface="ヒラギノ角ゴ Pro W3" charset="0"/>
              </a:rPr>
              <a:t>în</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cazul</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unor</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furtuni</a:t>
            </a:r>
            <a:r>
              <a:rPr lang="en-US" sz="1800" dirty="0" smtClean="0">
                <a:latin typeface="ApexNew-Medium" charset="0"/>
                <a:ea typeface="ヒラギノ角ゴ Pro W3" charset="0"/>
                <a:cs typeface="ヒラギノ角ゴ Pro W3" charset="0"/>
              </a:rPr>
              <a:t> de </a:t>
            </a:r>
            <a:r>
              <a:rPr lang="en-US" sz="1800" dirty="0" err="1" smtClean="0">
                <a:latin typeface="ApexNew-Medium" charset="0"/>
                <a:ea typeface="ヒラギノ角ゴ Pro W3" charset="0"/>
                <a:cs typeface="ヒラギノ角ゴ Pro W3" charset="0"/>
              </a:rPr>
              <a:t>zăpadă</a:t>
            </a:r>
            <a:r>
              <a:rPr lang="en-US" sz="1800" dirty="0" smtClean="0">
                <a:latin typeface="ApexNew-Medium" charset="0"/>
                <a:ea typeface="ヒラギノ角ゴ Pro W3" charset="0"/>
                <a:cs typeface="ヒラギノ角ゴ Pro W3" charset="0"/>
              </a:rPr>
              <a:t>?</a:t>
            </a:r>
          </a:p>
          <a:p>
            <a:pPr marL="0" indent="0" eaLnBrk="1" hangingPunct="1">
              <a:buNone/>
            </a:pPr>
            <a:endParaRPr lang="en-US" dirty="0" smtClean="0">
              <a:latin typeface="ApexNew-Medium" charset="0"/>
              <a:ea typeface="ヒラギノ角ゴ Pro W3" charset="0"/>
              <a:cs typeface="ヒラギノ角ゴ Pro W3" charset="0"/>
            </a:endParaRPr>
          </a:p>
        </p:txBody>
      </p:sp>
      <p:pic>
        <p:nvPicPr>
          <p:cNvPr id="2" name="Picture 1" descr="200235995-0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665" y="1143000"/>
            <a:ext cx="606656" cy="606656"/>
          </a:xfrm>
          <a:prstGeom prst="rect">
            <a:avLst/>
          </a:prstGeom>
        </p:spPr>
      </p:pic>
      <p:pic>
        <p:nvPicPr>
          <p:cNvPr id="3" name="Picture 2" descr="5743717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660" y="2209800"/>
            <a:ext cx="677587" cy="579734"/>
          </a:xfrm>
          <a:prstGeom prst="rect">
            <a:avLst/>
          </a:prstGeom>
        </p:spPr>
      </p:pic>
      <p:pic>
        <p:nvPicPr>
          <p:cNvPr id="4" name="Picture 3" descr="BU00592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795" y="4267200"/>
            <a:ext cx="513205" cy="555316"/>
          </a:xfrm>
          <a:prstGeom prst="rect">
            <a:avLst/>
          </a:prstGeom>
        </p:spPr>
      </p:pic>
      <p:pic>
        <p:nvPicPr>
          <p:cNvPr id="6" name="Picture 5" descr="BU00949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795" y="5334000"/>
            <a:ext cx="607060" cy="609600"/>
          </a:xfrm>
          <a:prstGeom prst="rect">
            <a:avLst/>
          </a:prstGeom>
        </p:spPr>
      </p:pic>
      <p:pic>
        <p:nvPicPr>
          <p:cNvPr id="7" name="Picture 6" descr="5743718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381000" y="3276600"/>
            <a:ext cx="364517" cy="549731"/>
          </a:xfrm>
          <a:prstGeom prst="rect">
            <a:avLst/>
          </a:prstGeom>
        </p:spPr>
      </p:pic>
    </p:spTree>
    <p:extLst>
      <p:ext uri="{BB962C8B-B14F-4D97-AF65-F5344CB8AC3E}">
        <p14:creationId xmlns:p14="http://schemas.microsoft.com/office/powerpoint/2010/main" val="1337839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36447" y="76200"/>
            <a:ext cx="7313613" cy="685800"/>
          </a:xfrm>
        </p:spPr>
        <p:txBody>
          <a:bodyPr/>
          <a:lstStyle/>
          <a:p>
            <a:pPr eaLnBrk="1" hangingPunct="1">
              <a:lnSpc>
                <a:spcPct val="100000"/>
              </a:lnSpc>
            </a:pPr>
            <a:r>
              <a:rPr lang="en-US" sz="2400" dirty="0" err="1">
                <a:latin typeface="ApexNew-Medium" charset="0"/>
                <a:ea typeface="ヒラギノ角ゴ Pro W3" charset="0"/>
                <a:cs typeface="ヒラギノ角ゴ Pro W3" charset="0"/>
              </a:rPr>
              <a:t>Determinarea</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unor</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proprietăți</a:t>
            </a:r>
            <a:r>
              <a:rPr lang="en-US" sz="2400" dirty="0">
                <a:latin typeface="ApexNew-Medium" charset="0"/>
                <a:ea typeface="ヒラギノ角ゴ Pro W3" charset="0"/>
                <a:cs typeface="ヒラギノ角ゴ Pro W3" charset="0"/>
              </a:rPr>
              <a:t> </a:t>
            </a:r>
            <a:r>
              <a:rPr lang="en-US" sz="2400" dirty="0" smtClean="0">
                <a:latin typeface="ApexNew-Medium" charset="0"/>
                <a:ea typeface="ヒラギノ角ゴ Pro W3" charset="0"/>
                <a:cs typeface="ヒラギノ角ゴ Pro W3" charset="0"/>
              </a:rPr>
              <a:t/>
            </a:r>
            <a:br>
              <a:rPr lang="en-US" sz="2400" dirty="0" smtClean="0">
                <a:latin typeface="ApexNew-Medium" charset="0"/>
                <a:ea typeface="ヒラギノ角ゴ Pro W3" charset="0"/>
                <a:cs typeface="ヒラギノ角ゴ Pro W3" charset="0"/>
              </a:rPr>
            </a:br>
            <a:r>
              <a:rPr lang="en-US" sz="2400" dirty="0" smtClean="0">
                <a:latin typeface="ApexNew-Medium" charset="0"/>
                <a:ea typeface="ヒラギノ角ゴ Pro W3" charset="0"/>
                <a:cs typeface="ヒラギノ角ゴ Pro W3" charset="0"/>
              </a:rPr>
              <a:t>ale </a:t>
            </a:r>
            <a:r>
              <a:rPr lang="en-US" sz="2400" dirty="0" err="1" smtClean="0">
                <a:latin typeface="ApexNew-Medium" charset="0"/>
                <a:ea typeface="ヒラギノ角ゴ Pro W3" charset="0"/>
                <a:cs typeface="ヒラギノ角ゴ Pro W3" charset="0"/>
              </a:rPr>
              <a:t>stratului</a:t>
            </a:r>
            <a:r>
              <a:rPr lang="en-US" sz="2400" dirty="0" smtClean="0">
                <a:latin typeface="ApexNew-Medium" charset="0"/>
                <a:ea typeface="ヒラギノ角ゴ Pro W3" charset="0"/>
                <a:cs typeface="ヒラギノ角ゴ Pro W3" charset="0"/>
              </a:rPr>
              <a:t> de </a:t>
            </a:r>
            <a:r>
              <a:rPr lang="en-US" sz="2400" dirty="0" err="1" smtClean="0">
                <a:latin typeface="ApexNew-Medium" charset="0"/>
                <a:ea typeface="ヒラギノ角ゴ Pro W3" charset="0"/>
                <a:cs typeface="ヒラギノ角ゴ Pro W3" charset="0"/>
              </a:rPr>
              <a:t>zăpadă</a:t>
            </a:r>
            <a:endParaRPr lang="en-US" sz="2400" dirty="0" smtClean="0">
              <a:latin typeface="ApexNew-Medium" charset="0"/>
              <a:ea typeface="ヒラギノ角ゴ Pro W3" charset="0"/>
              <a:cs typeface="ヒラギノ角ゴ Pro W3" charset="0"/>
            </a:endParaRPr>
          </a:p>
        </p:txBody>
      </p:sp>
      <p:sp>
        <p:nvSpPr>
          <p:cNvPr id="5" name="Content Placeholder 8"/>
          <p:cNvSpPr>
            <a:spLocks noGrp="1"/>
          </p:cNvSpPr>
          <p:nvPr>
            <p:ph idx="1"/>
          </p:nvPr>
        </p:nvSpPr>
        <p:spPr>
          <a:xfrm>
            <a:off x="914400" y="1600200"/>
            <a:ext cx="7772400" cy="3505200"/>
          </a:xfrm>
        </p:spPr>
        <p:txBody>
          <a:bodyPr>
            <a:normAutofit lnSpcReduction="10000"/>
          </a:bodyPr>
          <a:lstStyle/>
          <a:p>
            <a:pPr marL="0" indent="0" algn="just" eaLnBrk="1" hangingPunct="1">
              <a:lnSpc>
                <a:spcPct val="130000"/>
              </a:lnSpc>
              <a:buNone/>
            </a:pPr>
            <a:r>
              <a:rPr lang="en-US" sz="2000" dirty="0" err="1" smtClean="0">
                <a:latin typeface="ApexNew-Medium" charset="0"/>
                <a:ea typeface="ヒラギノ角ゴ Pro W3" charset="0"/>
                <a:cs typeface="ヒラギノ角ゴ Pro W3" charset="0"/>
              </a:rPr>
              <a:t>Abordări</a:t>
            </a:r>
            <a:r>
              <a:rPr lang="en-US" sz="2000" dirty="0" smtClean="0">
                <a:latin typeface="ApexNew-Medium" charset="0"/>
                <a:ea typeface="ヒラギノ角ゴ Pro W3" charset="0"/>
                <a:cs typeface="ヒラギノ角ゴ Pro W3" charset="0"/>
              </a:rPr>
              <a:t>:</a:t>
            </a:r>
          </a:p>
          <a:p>
            <a:pPr algn="just"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Colectare</a:t>
            </a:r>
            <a:r>
              <a:rPr lang="en-US" sz="2000" dirty="0" smtClean="0">
                <a:latin typeface="ApexNew-Medium" charset="0"/>
                <a:ea typeface="ヒラギノ角ゴ Pro W3" charset="0"/>
                <a:cs typeface="ヒラギノ角ゴ Pro W3" charset="0"/>
              </a:rPr>
              <a:t> </a:t>
            </a:r>
            <a:r>
              <a:rPr lang="en-US" sz="2000" dirty="0" smtClean="0">
                <a:latin typeface="ApexNew-Medium" charset="0"/>
                <a:ea typeface="ヒラギノ角ゴ Pro W3" charset="0"/>
                <a:cs typeface="ヒラギノ角ゴ Pro W3" charset="0"/>
              </a:rPr>
              <a:t>de </a:t>
            </a:r>
            <a:r>
              <a:rPr lang="en-US" sz="2000" dirty="0" err="1" smtClean="0">
                <a:latin typeface="ApexNew-Medium" charset="0"/>
                <a:ea typeface="ヒラギノ角ゴ Pro W3" charset="0"/>
                <a:cs typeface="ヒラギノ角ゴ Pro W3" charset="0"/>
              </a:rPr>
              <a:t>informații</a:t>
            </a:r>
            <a:r>
              <a:rPr lang="en-US" sz="2000" dirty="0" smtClean="0">
                <a:latin typeface="ApexNew-Medium" charset="0"/>
                <a:ea typeface="ヒラギノ角ゴ Pro W3" charset="0"/>
                <a:cs typeface="ヒラギノ角ゴ Pro W3" charset="0"/>
              </a:rPr>
              <a:t> din </a:t>
            </a:r>
            <a:r>
              <a:rPr lang="en-US" sz="2000" dirty="0" err="1" smtClean="0">
                <a:latin typeface="ApexNew-Medium" charset="0"/>
                <a:ea typeface="ヒラギノ角ゴ Pro W3" charset="0"/>
                <a:cs typeface="ヒラギノ角ゴ Pro W3" charset="0"/>
              </a:rPr>
              <a:t>teren</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în</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locații</a:t>
            </a:r>
            <a:r>
              <a:rPr lang="en-US" sz="2000" dirty="0" smtClean="0">
                <a:latin typeface="ApexNew-Medium" charset="0"/>
                <a:ea typeface="ヒラギノ角ゴ Pro W3" charset="0"/>
                <a:cs typeface="ヒラギノ角ゴ Pro W3" charset="0"/>
              </a:rPr>
              <a:t> fixe (</a:t>
            </a:r>
            <a:r>
              <a:rPr lang="en-US" sz="2000" dirty="0" err="1" smtClean="0">
                <a:latin typeface="ApexNew-Medium" charset="0"/>
                <a:ea typeface="ヒラギノ角ゴ Pro W3" charset="0"/>
                <a:cs typeface="ヒラギノ角ゴ Pro W3" charset="0"/>
              </a:rPr>
              <a:t>platformele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stațiilor</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meteorlogice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dispozitive</a:t>
            </a:r>
            <a:r>
              <a:rPr lang="en-US" sz="2000" dirty="0" smtClean="0">
                <a:latin typeface="ApexNew-Medium" charset="0"/>
                <a:ea typeface="ヒラギノ角ゴ Pro W3" charset="0"/>
                <a:cs typeface="ヒラギノ角ゴ Pro W3" charset="0"/>
              </a:rPr>
              <a:t> automate de </a:t>
            </a:r>
            <a:r>
              <a:rPr lang="en-US" sz="2000" dirty="0" err="1" smtClean="0">
                <a:latin typeface="ApexNew-Medium" charset="0"/>
                <a:ea typeface="ヒラギノ角ゴ Pro W3" charset="0"/>
                <a:cs typeface="ヒラギノ角ゴ Pro W3" charset="0"/>
              </a:rPr>
              <a:t>măsurare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și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transmisie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sau</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prin</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campanii</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măsurători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expediționare</a:t>
            </a:r>
            <a:r>
              <a:rPr lang="en-US" sz="2000" dirty="0" smtClean="0">
                <a:latin typeface="ApexNew-Medium" charset="0"/>
                <a:ea typeface="ヒラギノ角ゴ Pro W3" charset="0"/>
                <a:cs typeface="ヒラギノ角ゴ Pro W3" charset="0"/>
              </a:rPr>
              <a:t>.</a:t>
            </a:r>
          </a:p>
          <a:p>
            <a:pPr marL="0" indent="0" algn="just" eaLnBrk="1" hangingPunct="1">
              <a:lnSpc>
                <a:spcPct val="130000"/>
              </a:lnSpc>
              <a:buNone/>
            </a:pPr>
            <a:endParaRPr lang="en-US" sz="2000" dirty="0" smtClean="0">
              <a:latin typeface="ApexNew-Medium" charset="0"/>
              <a:ea typeface="ヒラギノ角ゴ Pro W3" charset="0"/>
              <a:cs typeface="ヒラギノ角ゴ Pro W3" charset="0"/>
            </a:endParaRPr>
          </a:p>
          <a:p>
            <a:pPr algn="just"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Utilizarea</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combinată</a:t>
            </a:r>
            <a:r>
              <a:rPr lang="en-US" sz="2000" dirty="0" smtClean="0">
                <a:latin typeface="ApexNew-Medium" charset="0"/>
                <a:ea typeface="ヒラギノ角ゴ Pro W3" charset="0"/>
                <a:cs typeface="ヒラギノ角ゴ Pro W3" charset="0"/>
              </a:rPr>
              <a:t> a </a:t>
            </a:r>
            <a:r>
              <a:rPr lang="en-US" sz="2000" dirty="0" err="1" smtClean="0">
                <a:latin typeface="ApexNew-Medium" charset="0"/>
                <a:ea typeface="ヒラギノ角ゴ Pro W3" charset="0"/>
                <a:cs typeface="ヒラギノ角ゴ Pro W3" charset="0"/>
              </a:rPr>
              <a:t>tehnicilor</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teledetecție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si</a:t>
            </a:r>
            <a:r>
              <a:rPr lang="en-US" sz="2000" dirty="0" smtClean="0">
                <a:latin typeface="ApexNew-Medium" charset="0"/>
                <a:ea typeface="ヒラギノ角ゴ Pro W3" charset="0"/>
                <a:cs typeface="ヒラギノ角ゴ Pro W3" charset="0"/>
              </a:rPr>
              <a:t> a </a:t>
            </a:r>
            <a:r>
              <a:rPr lang="en-US" sz="2000" dirty="0" err="1" smtClean="0">
                <a:latin typeface="ApexNew-Medium" charset="0"/>
                <a:ea typeface="ヒラギノ角ゴ Pro W3" charset="0"/>
                <a:cs typeface="ヒラギノ角ゴ Pro W3" charset="0"/>
              </a:rPr>
              <a:t>Sistemelor</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Informaționale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Geografice</a:t>
            </a:r>
            <a:r>
              <a:rPr lang="en-US" sz="2000" dirty="0" smtClean="0">
                <a:latin typeface="ApexNew-Medium" charset="0"/>
                <a:ea typeface="ヒラギノ角ゴ Pro W3" charset="0"/>
                <a:cs typeface="ヒラギノ角ゴ Pro W3" charset="0"/>
              </a:rPr>
              <a:t> (</a:t>
            </a:r>
            <a:r>
              <a:rPr lang="en-US" sz="2000" i="1" dirty="0" smtClean="0">
                <a:latin typeface="ApexNew-Medium" charset="0"/>
                <a:ea typeface="ヒラギノ角ゴ Pro W3" charset="0"/>
                <a:cs typeface="ヒラギノ角ゴ Pro W3" charset="0"/>
              </a:rPr>
              <a:t>GIS</a:t>
            </a:r>
            <a:r>
              <a:rPr lang="en-US" sz="2000" dirty="0" smtClean="0">
                <a:latin typeface="ApexNew-Medium" charset="0"/>
                <a:ea typeface="ヒラギノ角ゴ Pro W3" charset="0"/>
                <a:cs typeface="ヒラギノ角ゴ Pro W3" charset="0"/>
              </a:rPr>
              <a:t>).</a:t>
            </a:r>
          </a:p>
        </p:txBody>
      </p:sp>
      <p:pic>
        <p:nvPicPr>
          <p:cNvPr id="4" name="Picture 3" descr="stk19976boj.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57199" y="2667001"/>
            <a:ext cx="538493" cy="685800"/>
          </a:xfrm>
          <a:prstGeom prst="rect">
            <a:avLst/>
          </a:prstGeom>
        </p:spPr>
      </p:pic>
      <p:pic>
        <p:nvPicPr>
          <p:cNvPr id="6" name="Picture 5" descr="LS01948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4724400"/>
            <a:ext cx="773657" cy="533400"/>
          </a:xfrm>
          <a:prstGeom prst="rect">
            <a:avLst/>
          </a:prstGeom>
        </p:spPr>
      </p:pic>
    </p:spTree>
    <p:extLst>
      <p:ext uri="{BB962C8B-B14F-4D97-AF65-F5344CB8AC3E}">
        <p14:creationId xmlns:p14="http://schemas.microsoft.com/office/powerpoint/2010/main" val="304314851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36447" y="76200"/>
            <a:ext cx="7313613" cy="685800"/>
          </a:xfrm>
        </p:spPr>
        <p:txBody>
          <a:bodyPr/>
          <a:lstStyle/>
          <a:p>
            <a:pPr eaLnBrk="1" hangingPunct="1">
              <a:lnSpc>
                <a:spcPct val="100000"/>
              </a:lnSpc>
            </a:pPr>
            <a:r>
              <a:rPr lang="en-US" sz="2400" dirty="0" err="1">
                <a:latin typeface="ApexNew-Medium" charset="0"/>
                <a:ea typeface="ヒラギノ角ゴ Pro W3" charset="0"/>
                <a:cs typeface="ヒラギノ角ゴ Pro W3" charset="0"/>
              </a:rPr>
              <a:t>Determinarea</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unor</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proprietăți</a:t>
            </a:r>
            <a:r>
              <a:rPr lang="en-US" sz="2400" dirty="0">
                <a:latin typeface="ApexNew-Medium" charset="0"/>
                <a:ea typeface="ヒラギノ角ゴ Pro W3" charset="0"/>
                <a:cs typeface="ヒラギノ角ゴ Pro W3" charset="0"/>
              </a:rPr>
              <a:t> </a:t>
            </a:r>
            <a:r>
              <a:rPr lang="en-US" sz="2400" dirty="0" smtClean="0">
                <a:latin typeface="ApexNew-Medium" charset="0"/>
                <a:ea typeface="ヒラギノ角ゴ Pro W3" charset="0"/>
                <a:cs typeface="ヒラギノ角ゴ Pro W3" charset="0"/>
              </a:rPr>
              <a:t>ale </a:t>
            </a:r>
            <a:r>
              <a:rPr lang="en-US" sz="2400" dirty="0" err="1" smtClean="0">
                <a:latin typeface="ApexNew-Medium" charset="0"/>
                <a:ea typeface="ヒラギノ角ゴ Pro W3" charset="0"/>
                <a:cs typeface="ヒラギノ角ゴ Pro W3" charset="0"/>
              </a:rPr>
              <a:t>stratului</a:t>
            </a:r>
            <a:r>
              <a:rPr lang="en-US" sz="2400" dirty="0" smtClean="0">
                <a:latin typeface="ApexNew-Medium" charset="0"/>
                <a:ea typeface="ヒラギノ角ゴ Pro W3" charset="0"/>
                <a:cs typeface="ヒラギノ角ゴ Pro W3" charset="0"/>
              </a:rPr>
              <a:t> de </a:t>
            </a:r>
            <a:r>
              <a:rPr lang="en-US" sz="2400" dirty="0" err="1" smtClean="0">
                <a:latin typeface="ApexNew-Medium" charset="0"/>
                <a:ea typeface="ヒラギノ角ゴ Pro W3" charset="0"/>
                <a:cs typeface="ヒラギノ角ゴ Pro W3" charset="0"/>
              </a:rPr>
              <a:t>zăpadă</a:t>
            </a:r>
            <a:r>
              <a:rPr lang="en-US" sz="2400" dirty="0" smtClean="0">
                <a:latin typeface="ApexNew-Medium" charset="0"/>
                <a:ea typeface="ヒラギノ角ゴ Pro W3" charset="0"/>
                <a:cs typeface="ヒラギノ角ゴ Pro W3" charset="0"/>
              </a:rPr>
              <a:t> </a:t>
            </a:r>
            <a:r>
              <a:rPr lang="en-US" sz="2400" dirty="0" err="1" smtClean="0">
                <a:latin typeface="ApexNew-Medium" charset="0"/>
                <a:ea typeface="ヒラギノ角ゴ Pro W3" charset="0"/>
                <a:cs typeface="ヒラギノ角ゴ Pro W3" charset="0"/>
              </a:rPr>
              <a:t>prin</a:t>
            </a:r>
            <a:r>
              <a:rPr lang="en-US" sz="2400" dirty="0" smtClean="0">
                <a:latin typeface="ApexNew-Medium" charset="0"/>
                <a:ea typeface="ヒラギノ角ゴ Pro W3" charset="0"/>
                <a:cs typeface="ヒラギノ角ゴ Pro W3" charset="0"/>
              </a:rPr>
              <a:t> </a:t>
            </a:r>
            <a:r>
              <a:rPr lang="en-US" sz="2400" dirty="0" err="1" smtClean="0">
                <a:latin typeface="ApexNew-Medium" charset="0"/>
                <a:ea typeface="ヒラギノ角ゴ Pro W3" charset="0"/>
                <a:cs typeface="ヒラギノ角ゴ Pro W3" charset="0"/>
              </a:rPr>
              <a:t>colectarea</a:t>
            </a:r>
            <a:r>
              <a:rPr lang="en-US" sz="2400" dirty="0" smtClean="0">
                <a:latin typeface="ApexNew-Medium" charset="0"/>
                <a:ea typeface="ヒラギノ角ゴ Pro W3" charset="0"/>
                <a:cs typeface="ヒラギノ角ゴ Pro W3" charset="0"/>
              </a:rPr>
              <a:t> de </a:t>
            </a:r>
            <a:r>
              <a:rPr lang="en-US" sz="2400" dirty="0" err="1" smtClean="0">
                <a:latin typeface="ApexNew-Medium" charset="0"/>
                <a:ea typeface="ヒラギノ角ゴ Pro W3" charset="0"/>
                <a:cs typeface="ヒラギノ角ゴ Pro W3" charset="0"/>
              </a:rPr>
              <a:t>informații</a:t>
            </a:r>
            <a:r>
              <a:rPr lang="en-US" sz="2400" dirty="0" smtClean="0">
                <a:latin typeface="ApexNew-Medium" charset="0"/>
                <a:ea typeface="ヒラギノ角ゴ Pro W3" charset="0"/>
                <a:cs typeface="ヒラギノ角ゴ Pro W3" charset="0"/>
              </a:rPr>
              <a:t> din </a:t>
            </a:r>
            <a:r>
              <a:rPr lang="en-US" sz="2400" dirty="0" err="1" smtClean="0">
                <a:latin typeface="ApexNew-Medium" charset="0"/>
                <a:ea typeface="ヒラギノ角ゴ Pro W3" charset="0"/>
                <a:cs typeface="ヒラギノ角ゴ Pro W3" charset="0"/>
              </a:rPr>
              <a:t>teren</a:t>
            </a:r>
            <a:endParaRPr lang="en-US" sz="2400" dirty="0" smtClean="0">
              <a:latin typeface="ApexNew-Medium" charset="0"/>
              <a:ea typeface="ヒラギノ角ゴ Pro W3" charset="0"/>
              <a:cs typeface="ヒラギノ角ゴ Pro W3" charset="0"/>
            </a:endParaRPr>
          </a:p>
        </p:txBody>
      </p:sp>
      <p:sp>
        <p:nvSpPr>
          <p:cNvPr id="9" name="Content Placeholder 8"/>
          <p:cNvSpPr>
            <a:spLocks noGrp="1"/>
          </p:cNvSpPr>
          <p:nvPr>
            <p:ph idx="1"/>
          </p:nvPr>
        </p:nvSpPr>
        <p:spPr>
          <a:xfrm>
            <a:off x="228600" y="1905000"/>
            <a:ext cx="3886200" cy="2286000"/>
          </a:xfrm>
        </p:spPr>
        <p:txBody>
          <a:bodyPr>
            <a:normAutofit fontScale="70000" lnSpcReduction="20000"/>
          </a:bodyPr>
          <a:lstStyle/>
          <a:p>
            <a:pPr algn="just"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Obținerea</a:t>
            </a:r>
            <a:r>
              <a:rPr lang="en-US" sz="2000" dirty="0" smtClean="0">
                <a:latin typeface="ApexNew-Medium" charset="0"/>
                <a:ea typeface="ヒラギノ角ゴ Pro W3" charset="0"/>
                <a:cs typeface="ヒラギノ角ゴ Pro W3" charset="0"/>
              </a:rPr>
              <a:t> de date </a:t>
            </a:r>
            <a:r>
              <a:rPr lang="en-US" sz="2000" i="1" dirty="0" smtClean="0">
                <a:latin typeface="ApexNew-Medium" charset="0"/>
                <a:ea typeface="ヒラギノ角ゴ Pro W3" charset="0"/>
                <a:cs typeface="ヒラギノ角ゴ Pro W3" charset="0"/>
              </a:rPr>
              <a:t>real - </a:t>
            </a:r>
            <a:r>
              <a:rPr lang="en-US" sz="2000" i="1" dirty="0" err="1" smtClean="0">
                <a:latin typeface="ApexNew-Medium" charset="0"/>
                <a:ea typeface="ヒラギノ角ゴ Pro W3" charset="0"/>
                <a:cs typeface="ヒラギノ角ゴ Pro W3" charset="0"/>
              </a:rPr>
              <a:t>măsurate</a:t>
            </a:r>
            <a:r>
              <a:rPr lang="en-US" sz="2000" dirty="0" smtClean="0">
                <a:latin typeface="ApexNew-Medium" charset="0"/>
                <a:ea typeface="ヒラギノ角ゴ Pro W3" charset="0"/>
                <a:cs typeface="ヒラギノ角ゴ Pro W3" charset="0"/>
              </a:rPr>
              <a:t>.</a:t>
            </a:r>
          </a:p>
          <a:p>
            <a:pPr algn="just"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Rezoluții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spațiale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și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temporale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variabile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ajustabile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în</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funcție</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zona</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interes</a:t>
            </a:r>
            <a:r>
              <a:rPr lang="en-US" sz="2000" dirty="0" smtClean="0">
                <a:latin typeface="ApexNew-Medium" charset="0"/>
                <a:ea typeface="ヒラギノ角ゴ Pro W3" charset="0"/>
                <a:cs typeface="ヒラギノ角ゴ Pro W3" charset="0"/>
              </a:rPr>
              <a:t>).</a:t>
            </a:r>
            <a:endParaRPr lang="en-US" sz="2000" dirty="0">
              <a:latin typeface="ApexNew-Medium" charset="0"/>
              <a:ea typeface="ヒラギノ角ゴ Pro W3" charset="0"/>
              <a:cs typeface="ヒラギノ角ゴ Pro W3" charset="0"/>
            </a:endParaRPr>
          </a:p>
          <a:p>
            <a:pPr algn="just"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Posibilitatea</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folosirii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unei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varietăți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largi</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instrumente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si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tehnici</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măsurare</a:t>
            </a:r>
            <a:r>
              <a:rPr lang="en-US" sz="2000" dirty="0">
                <a:latin typeface="ApexNew-Medium" charset="0"/>
                <a:ea typeface="ヒラギノ角ゴ Pro W3" charset="0"/>
                <a:cs typeface="ヒラギノ角ゴ Pro W3" charset="0"/>
              </a:rPr>
              <a:t>.</a:t>
            </a:r>
            <a:endParaRPr lang="en-US" sz="2000" dirty="0" smtClean="0">
              <a:latin typeface="ApexNew-Medium" charset="0"/>
              <a:ea typeface="ヒラギノ角ゴ Pro W3" charset="0"/>
              <a:cs typeface="ヒラギノ角ゴ Pro W3" charset="0"/>
            </a:endParaRPr>
          </a:p>
        </p:txBody>
      </p:sp>
      <p:sp>
        <p:nvSpPr>
          <p:cNvPr id="4" name="Content Placeholder 8"/>
          <p:cNvSpPr txBox="1">
            <a:spLocks/>
          </p:cNvSpPr>
          <p:nvPr/>
        </p:nvSpPr>
        <p:spPr>
          <a:xfrm>
            <a:off x="4572000" y="1905000"/>
            <a:ext cx="3886200" cy="1600200"/>
          </a:xfrm>
          <a:prstGeom prst="rect">
            <a:avLst/>
          </a:prstGeom>
          <a:effectLst/>
        </p:spPr>
        <p:txBody>
          <a:bodyPr vert="horz" wrap="square" lIns="91440" tIns="45720" rIns="91440" bIns="45720" numCol="1" anchor="t" anchorCtr="0" compatLnSpc="1">
            <a:prstTxWarp prst="textNoShape">
              <a:avLst/>
            </a:prstTxWarp>
            <a:normAutofit fontScale="70000" lnSpcReduction="20000"/>
            <a:sp3d extrusionH="6350">
              <a:extrusionClr>
                <a:schemeClr val="bg1"/>
              </a:extrusionClr>
            </a:sp3d>
          </a:bodyPr>
          <a:lstStyle>
            <a:lvl1pPr marL="342900" indent="-342900" algn="l" rtl="0" eaLnBrk="0" fontAlgn="base" hangingPunct="0">
              <a:spcBef>
                <a:spcPts val="2000"/>
              </a:spcBef>
              <a:spcAft>
                <a:spcPct val="0"/>
              </a:spcAft>
              <a:buSzPct val="80000"/>
              <a:buFont typeface="Wingdings" charset="0"/>
              <a:buChar char="l"/>
              <a:defRPr sz="2400" kern="1200">
                <a:solidFill>
                  <a:schemeClr val="tx1"/>
                </a:solidFill>
                <a:latin typeface="ApexNew-Medium"/>
                <a:ea typeface="ヒラギノ角ゴ Pro W3" charset="-128"/>
                <a:cs typeface="ヒラギノ角ゴ Pro W3" charset="-128"/>
              </a:defRPr>
            </a:lvl1pPr>
            <a:lvl2pPr marL="685800" indent="-336550" algn="l" rtl="0" eaLnBrk="0" fontAlgn="base" hangingPunct="0">
              <a:spcBef>
                <a:spcPct val="20000"/>
              </a:spcBef>
              <a:spcAft>
                <a:spcPct val="0"/>
              </a:spcAft>
              <a:buSzPct val="80000"/>
              <a:buFont typeface="Wingdings" charset="0"/>
              <a:buChar char="l"/>
              <a:defRPr sz="2200" kern="1200">
                <a:solidFill>
                  <a:schemeClr val="tx1"/>
                </a:solidFill>
                <a:latin typeface="ApexNew-Medium"/>
                <a:ea typeface="ヒラギノ角ゴ Pro W3" charset="-128"/>
                <a:cs typeface="ヒラギノ角ゴ Pro W3" charset="0"/>
              </a:defRPr>
            </a:lvl2pPr>
            <a:lvl3pPr marL="10350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3pPr>
            <a:lvl4pPr marL="1371600" indent="-3365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4pPr>
            <a:lvl5pPr marL="17208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eaLnBrk="1" hangingPunct="1">
              <a:lnSpc>
                <a:spcPct val="130000"/>
              </a:lnSpc>
              <a:buFont typeface="Arial"/>
              <a:buChar char="•"/>
            </a:pPr>
            <a:r>
              <a:rPr lang="en-US" sz="2000" dirty="0" smtClean="0">
                <a:latin typeface="ApexNew-Medium" charset="0"/>
                <a:ea typeface="ヒラギノ角ゴ Pro W3" charset="0"/>
                <a:cs typeface="ヒラギノ角ゴ Pro W3" charset="0"/>
              </a:rPr>
              <a:t>Este </a:t>
            </a:r>
            <a:r>
              <a:rPr lang="en-US" sz="2000" dirty="0" err="1" smtClean="0">
                <a:latin typeface="ApexNew-Medium" charset="0"/>
                <a:ea typeface="ヒラギノ角ゴ Pro W3" charset="0"/>
                <a:cs typeface="ヒラギノ角ゴ Pro W3" charset="0"/>
              </a:rPr>
              <a:t>dificilă</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realizarea</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unor</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campanii</a:t>
            </a:r>
            <a:r>
              <a:rPr lang="en-US" sz="2000" dirty="0" smtClean="0">
                <a:latin typeface="ApexNew-Medium" charset="0"/>
                <a:ea typeface="ヒラギノ角ゴ Pro W3" charset="0"/>
                <a:cs typeface="ヒラギノ角ゴ Pro W3" charset="0"/>
              </a:rPr>
              <a:t> ample de </a:t>
            </a:r>
            <a:r>
              <a:rPr lang="en-US" sz="2000" dirty="0" err="1" smtClean="0">
                <a:latin typeface="ApexNew-Medium" charset="0"/>
                <a:ea typeface="ヒラギノ角ゴ Pro W3" charset="0"/>
                <a:cs typeface="ヒラギノ角ゴ Pro W3" charset="0"/>
              </a:rPr>
              <a:t>măsurare</a:t>
            </a:r>
            <a:r>
              <a:rPr lang="en-US" sz="2000" dirty="0" smtClean="0">
                <a:latin typeface="ApexNew-Medium" charset="0"/>
                <a:ea typeface="ヒラギノ角ゴ Pro W3" charset="0"/>
                <a:cs typeface="ヒラギノ角ゴ Pro W3" charset="0"/>
              </a:rPr>
              <a:t>.</a:t>
            </a:r>
          </a:p>
          <a:p>
            <a:pPr algn="just"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Condiții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meteorologice</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vitrege</a:t>
            </a:r>
            <a:r>
              <a:rPr lang="en-US" sz="2000" dirty="0" smtClean="0">
                <a:latin typeface="ApexNew-Medium" charset="0"/>
                <a:ea typeface="ヒラギノ角ゴ Pro W3" charset="0"/>
                <a:cs typeface="ヒラギノ角ゴ Pro W3" charset="0"/>
              </a:rPr>
              <a:t>.</a:t>
            </a:r>
          </a:p>
          <a:p>
            <a:pPr algn="just"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Erori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necontrolabile</a:t>
            </a:r>
            <a:r>
              <a:rPr lang="en-US" sz="2000" dirty="0" smtClean="0">
                <a:latin typeface="ApexNew-Medium" charset="0"/>
                <a:ea typeface="ヒラギノ角ゴ Pro W3" charset="0"/>
                <a:cs typeface="ヒラギノ角ゴ Pro W3" charset="0"/>
              </a:rPr>
              <a:t> de </a:t>
            </a:r>
            <a:r>
              <a:rPr lang="en-US" sz="2000" dirty="0" err="1" smtClean="0">
                <a:latin typeface="ApexNew-Medium" charset="0"/>
                <a:ea typeface="ヒラギノ角ゴ Pro W3" charset="0"/>
                <a:cs typeface="ヒラギノ角ゴ Pro W3" charset="0"/>
              </a:rPr>
              <a:t>măsurare</a:t>
            </a:r>
            <a:r>
              <a:rPr lang="en-US" sz="2000" dirty="0" smtClean="0">
                <a:latin typeface="ApexNew-Medium" charset="0"/>
                <a:ea typeface="ヒラギノ角ゴ Pro W3" charset="0"/>
                <a:cs typeface="ヒラギノ角ゴ Pro W3" charset="0"/>
              </a:rPr>
              <a:t>.</a:t>
            </a:r>
          </a:p>
          <a:p>
            <a:pPr marL="0" indent="0" algn="just" eaLnBrk="1" hangingPunct="1">
              <a:lnSpc>
                <a:spcPct val="130000"/>
              </a:lnSpc>
              <a:buNone/>
            </a:pPr>
            <a:endParaRPr lang="en-US" sz="2000" dirty="0" smtClean="0">
              <a:latin typeface="ApexNew-Medium" charset="0"/>
              <a:ea typeface="ヒラギノ角ゴ Pro W3" charset="0"/>
              <a:cs typeface="ヒラギノ角ゴ Pro W3" charset="0"/>
            </a:endParaRPr>
          </a:p>
        </p:txBody>
      </p:sp>
      <p:pic>
        <p:nvPicPr>
          <p:cNvPr id="3" name="Picture 2" descr="AA02741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4600" y="1021706"/>
            <a:ext cx="560574" cy="756294"/>
          </a:xfrm>
          <a:prstGeom prst="rect">
            <a:avLst/>
          </a:prstGeom>
        </p:spPr>
      </p:pic>
      <p:pic>
        <p:nvPicPr>
          <p:cNvPr id="5" name="Picture 4" descr="LS0034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69090" y="1013239"/>
            <a:ext cx="373419" cy="764761"/>
          </a:xfrm>
          <a:prstGeom prst="rect">
            <a:avLst/>
          </a:prstGeom>
        </p:spPr>
      </p:pic>
      <p:grpSp>
        <p:nvGrpSpPr>
          <p:cNvPr id="12" name="Group 11"/>
          <p:cNvGrpSpPr/>
          <p:nvPr/>
        </p:nvGrpSpPr>
        <p:grpSpPr>
          <a:xfrm>
            <a:off x="228600" y="3733800"/>
            <a:ext cx="8705850" cy="2159000"/>
            <a:chOff x="152400" y="3733800"/>
            <a:chExt cx="8705850" cy="2159000"/>
          </a:xfrm>
        </p:grpSpPr>
        <p:pic>
          <p:nvPicPr>
            <p:cNvPr id="7" name="Picture 6" descr="DSC0035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6533" y="3733800"/>
              <a:ext cx="2844800" cy="2133600"/>
            </a:xfrm>
            <a:prstGeom prst="rect">
              <a:avLst/>
            </a:prstGeom>
          </p:spPr>
        </p:pic>
        <p:pic>
          <p:nvPicPr>
            <p:cNvPr id="10" name="Picture 9" descr="IMG_211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9000" y="3733800"/>
              <a:ext cx="1619250" cy="2159000"/>
            </a:xfrm>
            <a:prstGeom prst="rect">
              <a:avLst/>
            </a:prstGeom>
          </p:spPr>
        </p:pic>
        <p:pic>
          <p:nvPicPr>
            <p:cNvPr id="6" name="Picture 5" descr="DSC00376.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55800" y="3733800"/>
              <a:ext cx="2844800" cy="2133600"/>
            </a:xfrm>
            <a:prstGeom prst="rect">
              <a:avLst/>
            </a:prstGeom>
          </p:spPr>
        </p:pic>
        <p:pic>
          <p:nvPicPr>
            <p:cNvPr id="11" name="Picture 10" descr="PICTURE_160.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400" y="3733800"/>
              <a:ext cx="2167523" cy="2133600"/>
            </a:xfrm>
            <a:prstGeom prst="rect">
              <a:avLst/>
            </a:prstGeom>
          </p:spPr>
        </p:pic>
      </p:grpSp>
    </p:spTree>
    <p:extLst>
      <p:ext uri="{BB962C8B-B14F-4D97-AF65-F5344CB8AC3E}">
        <p14:creationId xmlns:p14="http://schemas.microsoft.com/office/powerpoint/2010/main" val="23280380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40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par>
                          <p:cTn id="13" fill="hold">
                            <p:stCondLst>
                              <p:cond delay="500"/>
                            </p:stCondLst>
                            <p:childTnLst>
                              <p:par>
                                <p:cTn id="14" presetID="9" presetClass="entr" presetSubtype="0" fill="hold" nodeType="afterEffect">
                                  <p:stCondLst>
                                    <p:cond delay="400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dissolve">
                                      <p:cBhvr>
                                        <p:cTn id="2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36447" y="76200"/>
            <a:ext cx="7313613" cy="685800"/>
          </a:xfrm>
        </p:spPr>
        <p:txBody>
          <a:bodyPr/>
          <a:lstStyle/>
          <a:p>
            <a:pPr eaLnBrk="1" hangingPunct="1">
              <a:lnSpc>
                <a:spcPct val="100000"/>
              </a:lnSpc>
            </a:pPr>
            <a:r>
              <a:rPr lang="en-US" sz="2400" dirty="0" err="1">
                <a:latin typeface="ApexNew-Medium" charset="0"/>
                <a:ea typeface="ヒラギノ角ゴ Pro W3" charset="0"/>
                <a:cs typeface="ヒラギノ角ゴ Pro W3" charset="0"/>
              </a:rPr>
              <a:t>Determinarea</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unor</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proprietăți</a:t>
            </a:r>
            <a:r>
              <a:rPr lang="en-US" sz="2400" dirty="0">
                <a:latin typeface="ApexNew-Medium" charset="0"/>
                <a:ea typeface="ヒラギノ角ゴ Pro W3" charset="0"/>
                <a:cs typeface="ヒラギノ角ゴ Pro W3" charset="0"/>
              </a:rPr>
              <a:t> </a:t>
            </a:r>
            <a:r>
              <a:rPr lang="en-US" sz="2400" dirty="0" smtClean="0">
                <a:latin typeface="ApexNew-Medium" charset="0"/>
                <a:ea typeface="ヒラギノ角ゴ Pro W3" charset="0"/>
                <a:cs typeface="ヒラギノ角ゴ Pro W3" charset="0"/>
              </a:rPr>
              <a:t>ale </a:t>
            </a:r>
            <a:r>
              <a:rPr lang="en-US" sz="2400" dirty="0" err="1" smtClean="0">
                <a:latin typeface="ApexNew-Medium" charset="0"/>
                <a:ea typeface="ヒラギノ角ゴ Pro W3" charset="0"/>
                <a:cs typeface="ヒラギノ角ゴ Pro W3" charset="0"/>
              </a:rPr>
              <a:t>stratului</a:t>
            </a:r>
            <a:r>
              <a:rPr lang="en-US" sz="2400" dirty="0" smtClean="0">
                <a:latin typeface="ApexNew-Medium" charset="0"/>
                <a:ea typeface="ヒラギノ角ゴ Pro W3" charset="0"/>
                <a:cs typeface="ヒラギノ角ゴ Pro W3" charset="0"/>
              </a:rPr>
              <a:t> de </a:t>
            </a:r>
            <a:r>
              <a:rPr lang="en-US" sz="2400" dirty="0" err="1" smtClean="0">
                <a:latin typeface="ApexNew-Medium" charset="0"/>
                <a:ea typeface="ヒラギノ角ゴ Pro W3" charset="0"/>
                <a:cs typeface="ヒラギノ角ゴ Pro W3" charset="0"/>
              </a:rPr>
              <a:t>zăpadă</a:t>
            </a:r>
            <a:r>
              <a:rPr lang="en-US" sz="2400" dirty="0" smtClean="0">
                <a:latin typeface="ApexNew-Medium" charset="0"/>
                <a:ea typeface="ヒラギノ角ゴ Pro W3" charset="0"/>
                <a:cs typeface="ヒラギノ角ゴ Pro W3" charset="0"/>
              </a:rPr>
              <a:t> </a:t>
            </a:r>
            <a:r>
              <a:rPr lang="en-US" sz="2400" dirty="0" err="1" smtClean="0">
                <a:latin typeface="ApexNew-Medium" charset="0"/>
                <a:ea typeface="ヒラギノ角ゴ Pro W3" charset="0"/>
                <a:cs typeface="ヒラギノ角ゴ Pro W3" charset="0"/>
              </a:rPr>
              <a:t>folosind</a:t>
            </a:r>
            <a:r>
              <a:rPr lang="en-US" sz="2400" dirty="0" smtClean="0">
                <a:latin typeface="ApexNew-Medium" charset="0"/>
                <a:ea typeface="ヒラギノ角ゴ Pro W3" charset="0"/>
                <a:cs typeface="ヒラギノ角ゴ Pro W3" charset="0"/>
              </a:rPr>
              <a:t> </a:t>
            </a:r>
            <a:r>
              <a:rPr lang="en-US" sz="2400" dirty="0" err="1" smtClean="0">
                <a:latin typeface="ApexNew-Medium" charset="0"/>
                <a:ea typeface="ヒラギノ角ゴ Pro W3" charset="0"/>
                <a:cs typeface="ヒラギノ角ゴ Pro W3" charset="0"/>
              </a:rPr>
              <a:t>tehnici</a:t>
            </a:r>
            <a:r>
              <a:rPr lang="en-US" sz="2400" dirty="0" smtClean="0">
                <a:latin typeface="ApexNew-Medium" charset="0"/>
                <a:ea typeface="ヒラギノ角ゴ Pro W3" charset="0"/>
                <a:cs typeface="ヒラギノ角ゴ Pro W3" charset="0"/>
              </a:rPr>
              <a:t> de </a:t>
            </a:r>
            <a:r>
              <a:rPr lang="en-US" sz="2400" dirty="0" err="1" smtClean="0">
                <a:latin typeface="ApexNew-Medium" charset="0"/>
                <a:ea typeface="ヒラギノ角ゴ Pro W3" charset="0"/>
                <a:cs typeface="ヒラギノ角ゴ Pro W3" charset="0"/>
              </a:rPr>
              <a:t>teledetecție</a:t>
            </a:r>
            <a:r>
              <a:rPr lang="en-US" sz="2400" dirty="0" smtClean="0">
                <a:latin typeface="ApexNew-Medium" charset="0"/>
                <a:ea typeface="ヒラギノ角ゴ Pro W3" charset="0"/>
                <a:cs typeface="ヒラギノ角ゴ Pro W3" charset="0"/>
              </a:rPr>
              <a:t> (I)</a:t>
            </a:r>
          </a:p>
        </p:txBody>
      </p:sp>
      <p:sp>
        <p:nvSpPr>
          <p:cNvPr id="9" name="Content Placeholder 8"/>
          <p:cNvSpPr>
            <a:spLocks noGrp="1"/>
          </p:cNvSpPr>
          <p:nvPr>
            <p:ph idx="1"/>
          </p:nvPr>
        </p:nvSpPr>
        <p:spPr>
          <a:xfrm>
            <a:off x="152400" y="1295400"/>
            <a:ext cx="3886200" cy="2286000"/>
          </a:xfrm>
        </p:spPr>
        <p:txBody>
          <a:bodyPr>
            <a:normAutofit/>
          </a:bodyPr>
          <a:lstStyle/>
          <a:p>
            <a:pPr algn="ctr"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Zboruri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aeriene</a:t>
            </a:r>
            <a:endParaRPr lang="en-US" sz="2000" dirty="0" smtClean="0">
              <a:latin typeface="ApexNew-Medium" charset="0"/>
              <a:ea typeface="ヒラギノ角ゴ Pro W3" charset="0"/>
              <a:cs typeface="ヒラギノ角ゴ Pro W3" charset="0"/>
            </a:endParaRPr>
          </a:p>
        </p:txBody>
      </p:sp>
      <p:sp>
        <p:nvSpPr>
          <p:cNvPr id="4" name="Content Placeholder 8"/>
          <p:cNvSpPr txBox="1">
            <a:spLocks/>
          </p:cNvSpPr>
          <p:nvPr/>
        </p:nvSpPr>
        <p:spPr>
          <a:xfrm>
            <a:off x="5181600" y="1295400"/>
            <a:ext cx="3886200" cy="1600200"/>
          </a:xfrm>
          <a:prstGeom prst="rect">
            <a:avLst/>
          </a:prstGeom>
          <a:effectLst/>
        </p:spPr>
        <p:txBody>
          <a:bodyPr vert="horz" wrap="square" lIns="91440" tIns="45720" rIns="91440" bIns="45720" numCol="1" anchor="t" anchorCtr="0" compatLnSpc="1">
            <a:prstTxWarp prst="textNoShape">
              <a:avLst/>
            </a:prstTxWarp>
            <a:normAutofit/>
            <a:sp3d extrusionH="6350">
              <a:extrusionClr>
                <a:schemeClr val="bg1"/>
              </a:extrusionClr>
            </a:sp3d>
          </a:bodyPr>
          <a:lstStyle>
            <a:lvl1pPr marL="342900" indent="-342900" algn="l" rtl="0" eaLnBrk="0" fontAlgn="base" hangingPunct="0">
              <a:spcBef>
                <a:spcPts val="2000"/>
              </a:spcBef>
              <a:spcAft>
                <a:spcPct val="0"/>
              </a:spcAft>
              <a:buSzPct val="80000"/>
              <a:buFont typeface="Wingdings" charset="0"/>
              <a:buChar char="l"/>
              <a:defRPr sz="2400" kern="1200">
                <a:solidFill>
                  <a:schemeClr val="tx1"/>
                </a:solidFill>
                <a:latin typeface="ApexNew-Medium"/>
                <a:ea typeface="ヒラギノ角ゴ Pro W3" charset="-128"/>
                <a:cs typeface="ヒラギノ角ゴ Pro W3" charset="-128"/>
              </a:defRPr>
            </a:lvl1pPr>
            <a:lvl2pPr marL="685800" indent="-336550" algn="l" rtl="0" eaLnBrk="0" fontAlgn="base" hangingPunct="0">
              <a:spcBef>
                <a:spcPct val="20000"/>
              </a:spcBef>
              <a:spcAft>
                <a:spcPct val="0"/>
              </a:spcAft>
              <a:buSzPct val="80000"/>
              <a:buFont typeface="Wingdings" charset="0"/>
              <a:buChar char="l"/>
              <a:defRPr sz="2200" kern="1200">
                <a:solidFill>
                  <a:schemeClr val="tx1"/>
                </a:solidFill>
                <a:latin typeface="ApexNew-Medium"/>
                <a:ea typeface="ヒラギノ角ゴ Pro W3" charset="-128"/>
                <a:cs typeface="ヒラギノ角ゴ Pro W3" charset="0"/>
              </a:defRPr>
            </a:lvl2pPr>
            <a:lvl3pPr marL="10350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3pPr>
            <a:lvl4pPr marL="1371600" indent="-3365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4pPr>
            <a:lvl5pPr marL="17208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eaLnBrk="1" hangingPunct="1">
              <a:lnSpc>
                <a:spcPct val="130000"/>
              </a:lnSpc>
              <a:buFont typeface="Arial"/>
              <a:buChar char="•"/>
            </a:pPr>
            <a:r>
              <a:rPr lang="en-US" sz="2000" dirty="0" err="1" smtClean="0">
                <a:latin typeface="ApexNew-Medium" charset="0"/>
                <a:ea typeface="ヒラギノ角ゴ Pro W3" charset="0"/>
                <a:cs typeface="ヒラギノ角ゴ Pro W3" charset="0"/>
              </a:rPr>
              <a:t>Imagini</a:t>
            </a:r>
            <a:r>
              <a:rPr lang="en-US" sz="2000" dirty="0" smtClean="0">
                <a:latin typeface="ApexNew-Medium" charset="0"/>
                <a:ea typeface="ヒラギノ角ゴ Pro W3" charset="0"/>
                <a:cs typeface="ヒラギノ角ゴ Pro W3" charset="0"/>
              </a:rPr>
              <a:t> </a:t>
            </a:r>
            <a:r>
              <a:rPr lang="en-US" sz="2000" dirty="0" err="1" smtClean="0">
                <a:latin typeface="ApexNew-Medium" charset="0"/>
                <a:ea typeface="ヒラギノ角ゴ Pro W3" charset="0"/>
                <a:cs typeface="ヒラギノ角ゴ Pro W3" charset="0"/>
              </a:rPr>
              <a:t>satelitare</a:t>
            </a:r>
            <a:endParaRPr lang="en-US" sz="2000" dirty="0" smtClean="0">
              <a:latin typeface="ApexNew-Medium" charset="0"/>
              <a:ea typeface="ヒラギノ角ゴ Pro W3" charset="0"/>
              <a:cs typeface="ヒラギノ角ゴ Pro W3" charset="0"/>
            </a:endParaRPr>
          </a:p>
        </p:txBody>
      </p:sp>
      <p:pic>
        <p:nvPicPr>
          <p:cNvPr id="2" name="Picture 1" descr="v_re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822996"/>
            <a:ext cx="3962400" cy="4063008"/>
          </a:xfrm>
          <a:prstGeom prst="rect">
            <a:avLst/>
          </a:prstGeom>
        </p:spPr>
      </p:pic>
      <p:pic>
        <p:nvPicPr>
          <p:cNvPr id="13" name="Picture 12" descr="crop_fagaras_as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5880" y="1822996"/>
            <a:ext cx="4685720" cy="4063008"/>
          </a:xfrm>
          <a:prstGeom prst="rect">
            <a:avLst/>
          </a:prstGeom>
        </p:spPr>
      </p:pic>
      <p:pic>
        <p:nvPicPr>
          <p:cNvPr id="14" name="Picture 13" descr="aster_mar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1822996"/>
            <a:ext cx="4506629" cy="4063008"/>
          </a:xfrm>
          <a:prstGeom prst="rect">
            <a:avLst/>
          </a:prstGeom>
        </p:spPr>
      </p:pic>
      <p:sp>
        <p:nvSpPr>
          <p:cNvPr id="15" name="TextBox 14"/>
          <p:cNvSpPr txBox="1"/>
          <p:nvPr/>
        </p:nvSpPr>
        <p:spPr>
          <a:xfrm>
            <a:off x="3625504" y="1110734"/>
            <a:ext cx="1428546" cy="369332"/>
          </a:xfrm>
          <a:prstGeom prst="rect">
            <a:avLst/>
          </a:prstGeom>
          <a:noFill/>
        </p:spPr>
        <p:txBody>
          <a:bodyPr wrap="none" rtlCol="0">
            <a:spAutoFit/>
          </a:bodyPr>
          <a:lstStyle/>
          <a:p>
            <a:r>
              <a:rPr lang="en-US" b="1" dirty="0" err="1" smtClean="0">
                <a:solidFill>
                  <a:srgbClr val="FF0000"/>
                </a:solidFill>
              </a:rPr>
              <a:t>Rezolutie</a:t>
            </a:r>
            <a:r>
              <a:rPr lang="en-US"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32121237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20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36447" y="76200"/>
            <a:ext cx="7313613" cy="685800"/>
          </a:xfrm>
        </p:spPr>
        <p:txBody>
          <a:bodyPr/>
          <a:lstStyle/>
          <a:p>
            <a:pPr eaLnBrk="1" hangingPunct="1">
              <a:lnSpc>
                <a:spcPct val="100000"/>
              </a:lnSpc>
            </a:pPr>
            <a:r>
              <a:rPr lang="en-US" sz="2400" dirty="0" err="1">
                <a:latin typeface="ApexNew-Medium" charset="0"/>
                <a:ea typeface="ヒラギノ角ゴ Pro W3" charset="0"/>
                <a:cs typeface="ヒラギノ角ゴ Pro W3" charset="0"/>
              </a:rPr>
              <a:t>Determinarea</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unor</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proprietăți</a:t>
            </a:r>
            <a:r>
              <a:rPr lang="en-US" sz="2400" dirty="0">
                <a:latin typeface="ApexNew-Medium" charset="0"/>
                <a:ea typeface="ヒラギノ角ゴ Pro W3" charset="0"/>
                <a:cs typeface="ヒラギノ角ゴ Pro W3" charset="0"/>
              </a:rPr>
              <a:t> </a:t>
            </a:r>
            <a:r>
              <a:rPr lang="en-US" sz="2400" dirty="0" smtClean="0">
                <a:latin typeface="ApexNew-Medium" charset="0"/>
                <a:ea typeface="ヒラギノ角ゴ Pro W3" charset="0"/>
                <a:cs typeface="ヒラギノ角ゴ Pro W3" charset="0"/>
              </a:rPr>
              <a:t>ale </a:t>
            </a:r>
            <a:r>
              <a:rPr lang="en-US" sz="2400" dirty="0" err="1" smtClean="0">
                <a:latin typeface="ApexNew-Medium" charset="0"/>
                <a:ea typeface="ヒラギノ角ゴ Pro W3" charset="0"/>
                <a:cs typeface="ヒラギノ角ゴ Pro W3" charset="0"/>
              </a:rPr>
              <a:t>stratului</a:t>
            </a:r>
            <a:r>
              <a:rPr lang="en-US" sz="2400" dirty="0" smtClean="0">
                <a:latin typeface="ApexNew-Medium" charset="0"/>
                <a:ea typeface="ヒラギノ角ゴ Pro W3" charset="0"/>
                <a:cs typeface="ヒラギノ角ゴ Pro W3" charset="0"/>
              </a:rPr>
              <a:t> de </a:t>
            </a:r>
            <a:r>
              <a:rPr lang="en-US" sz="2400" dirty="0" err="1" smtClean="0">
                <a:latin typeface="ApexNew-Medium" charset="0"/>
                <a:ea typeface="ヒラギノ角ゴ Pro W3" charset="0"/>
                <a:cs typeface="ヒラギノ角ゴ Pro W3" charset="0"/>
              </a:rPr>
              <a:t>zăpadă</a:t>
            </a:r>
            <a:r>
              <a:rPr lang="en-US" sz="2400" dirty="0" smtClean="0">
                <a:latin typeface="ApexNew-Medium" charset="0"/>
                <a:ea typeface="ヒラギノ角ゴ Pro W3" charset="0"/>
                <a:cs typeface="ヒラギノ角ゴ Pro W3" charset="0"/>
              </a:rPr>
              <a:t> </a:t>
            </a:r>
            <a:r>
              <a:rPr lang="en-US" sz="2400" dirty="0" err="1" smtClean="0">
                <a:latin typeface="ApexNew-Medium" charset="0"/>
                <a:ea typeface="ヒラギノ角ゴ Pro W3" charset="0"/>
                <a:cs typeface="ヒラギノ角ゴ Pro W3" charset="0"/>
              </a:rPr>
              <a:t>folosind</a:t>
            </a:r>
            <a:r>
              <a:rPr lang="en-US" sz="2400" dirty="0" smtClean="0">
                <a:latin typeface="ApexNew-Medium" charset="0"/>
                <a:ea typeface="ヒラギノ角ゴ Pro W3" charset="0"/>
                <a:cs typeface="ヒラギノ角ゴ Pro W3" charset="0"/>
              </a:rPr>
              <a:t> </a:t>
            </a:r>
            <a:r>
              <a:rPr lang="en-US" sz="2400" dirty="0" err="1" smtClean="0">
                <a:latin typeface="ApexNew-Medium" charset="0"/>
                <a:ea typeface="ヒラギノ角ゴ Pro W3" charset="0"/>
                <a:cs typeface="ヒラギノ角ゴ Pro W3" charset="0"/>
              </a:rPr>
              <a:t>tehnici</a:t>
            </a:r>
            <a:r>
              <a:rPr lang="en-US" sz="2400" dirty="0" smtClean="0">
                <a:latin typeface="ApexNew-Medium" charset="0"/>
                <a:ea typeface="ヒラギノ角ゴ Pro W3" charset="0"/>
                <a:cs typeface="ヒラギノ角ゴ Pro W3" charset="0"/>
              </a:rPr>
              <a:t> de </a:t>
            </a:r>
            <a:r>
              <a:rPr lang="en-US" sz="2400" dirty="0" err="1" smtClean="0">
                <a:latin typeface="ApexNew-Medium" charset="0"/>
                <a:ea typeface="ヒラギノ角ゴ Pro W3" charset="0"/>
                <a:cs typeface="ヒラギノ角ゴ Pro W3" charset="0"/>
              </a:rPr>
              <a:t>teledetecție</a:t>
            </a:r>
            <a:r>
              <a:rPr lang="en-US" sz="2400" dirty="0" smtClean="0">
                <a:latin typeface="ApexNew-Medium" charset="0"/>
                <a:ea typeface="ヒラギノ角ゴ Pro W3" charset="0"/>
                <a:cs typeface="ヒラギノ角ゴ Pro W3" charset="0"/>
              </a:rPr>
              <a:t> (II)</a:t>
            </a:r>
          </a:p>
        </p:txBody>
      </p:sp>
      <p:sp>
        <p:nvSpPr>
          <p:cNvPr id="9" name="Content Placeholder 8"/>
          <p:cNvSpPr>
            <a:spLocks noGrp="1"/>
          </p:cNvSpPr>
          <p:nvPr>
            <p:ph idx="1"/>
          </p:nvPr>
        </p:nvSpPr>
        <p:spPr>
          <a:xfrm>
            <a:off x="914400" y="1219200"/>
            <a:ext cx="7772400" cy="2286000"/>
          </a:xfrm>
        </p:spPr>
        <p:txBody>
          <a:bodyPr>
            <a:normAutofit/>
          </a:bodyPr>
          <a:lstStyle/>
          <a:p>
            <a:pPr algn="just" eaLnBrk="1" hangingPunct="1">
              <a:lnSpc>
                <a:spcPct val="130000"/>
              </a:lnSpc>
              <a:buFont typeface="Arial"/>
              <a:buChar char="•"/>
            </a:pPr>
            <a:r>
              <a:rPr lang="en-US" sz="1600" dirty="0" err="1" smtClean="0">
                <a:latin typeface="ApexNew-Medium" charset="0"/>
                <a:ea typeface="ヒラギノ角ゴ Pro W3" charset="0"/>
                <a:cs typeface="ヒラギノ角ゴ Pro W3" charset="0"/>
              </a:rPr>
              <a:t>Stratul</a:t>
            </a:r>
            <a:r>
              <a:rPr lang="en-US" sz="1600" dirty="0" smtClean="0">
                <a:latin typeface="ApexNew-Medium" charset="0"/>
                <a:ea typeface="ヒラギノ角ゴ Pro W3" charset="0"/>
                <a:cs typeface="ヒラギノ角ゴ Pro W3" charset="0"/>
              </a:rPr>
              <a:t> de </a:t>
            </a:r>
            <a:r>
              <a:rPr lang="en-US" sz="1600" dirty="0" err="1" smtClean="0">
                <a:latin typeface="ApexNew-Medium" charset="0"/>
                <a:ea typeface="ヒラギノ角ゴ Pro W3" charset="0"/>
                <a:cs typeface="ヒラギノ角ゴ Pro W3" charset="0"/>
              </a:rPr>
              <a:t>zăpadă</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poate</a:t>
            </a:r>
            <a:r>
              <a:rPr lang="en-US" sz="1600" dirty="0" smtClean="0">
                <a:latin typeface="ApexNew-Medium" charset="0"/>
                <a:ea typeface="ヒラギノ角ゴ Pro W3" charset="0"/>
                <a:cs typeface="ヒラギノ角ゴ Pro W3" charset="0"/>
              </a:rPr>
              <a:t> fi </a:t>
            </a:r>
            <a:r>
              <a:rPr lang="en-US" sz="1600" dirty="0" err="1" smtClean="0">
                <a:latin typeface="ApexNew-Medium" charset="0"/>
                <a:ea typeface="ヒラギノ角ゴ Pro W3" charset="0"/>
                <a:cs typeface="ヒラギノ角ゴ Pro W3" charset="0"/>
              </a:rPr>
              <a:t>caracterizat</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prin</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extindere</a:t>
            </a:r>
            <a:r>
              <a:rPr lang="en-US" sz="1600" dirty="0" smtClean="0">
                <a:latin typeface="ApexNew-Medium" charset="0"/>
                <a:ea typeface="ヒラギノ角ゴ Pro W3" charset="0"/>
                <a:cs typeface="ヒラギノ角ゴ Pro W3" charset="0"/>
              </a:rPr>
              <a:t> (</a:t>
            </a:r>
            <a:r>
              <a:rPr lang="en-US" sz="1600" i="1" dirty="0" smtClean="0">
                <a:latin typeface="ApexNew-Medium" charset="0"/>
                <a:ea typeface="ヒラギノ角ゴ Pro W3" charset="0"/>
                <a:cs typeface="ヒラギノ角ゴ Pro W3" charset="0"/>
              </a:rPr>
              <a:t>snow cover extent – SCE</a:t>
            </a:r>
            <a:r>
              <a:rPr lang="en-US" sz="1600" dirty="0" smtClean="0">
                <a:latin typeface="ApexNew-Medium" charset="0"/>
                <a:ea typeface="ヒラギノ角ゴ Pro W3" charset="0"/>
                <a:cs typeface="ヒラギノ角ゴ Pro W3" charset="0"/>
              </a:rPr>
              <a:t>), albedo, </a:t>
            </a:r>
            <a:r>
              <a:rPr lang="en-US" sz="1600" dirty="0" err="1" smtClean="0">
                <a:latin typeface="ApexNew-Medium" charset="0"/>
                <a:ea typeface="ヒラギノ角ゴ Pro W3" charset="0"/>
                <a:cs typeface="ヒラギノ角ゴ Pro W3" charset="0"/>
              </a:rPr>
              <a:t>adâncime</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densitate</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conținut</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în</a:t>
            </a:r>
            <a:r>
              <a:rPr lang="en-US" sz="1600" dirty="0" smtClean="0">
                <a:latin typeface="ApexNew-Medium" charset="0"/>
                <a:ea typeface="ヒラギノ角ゴ Pro W3" charset="0"/>
                <a:cs typeface="ヒラギノ角ゴ Pro W3" charset="0"/>
              </a:rPr>
              <a:t> </a:t>
            </a:r>
            <a:r>
              <a:rPr lang="en-US" sz="1600" dirty="0" err="1" smtClean="0">
                <a:latin typeface="ApexNew-Medium" charset="0"/>
                <a:ea typeface="ヒラギノ角ゴ Pro W3" charset="0"/>
                <a:cs typeface="ヒラギノ角ゴ Pro W3" charset="0"/>
              </a:rPr>
              <a:t>apă</a:t>
            </a:r>
            <a:r>
              <a:rPr lang="en-US" sz="1600" dirty="0" smtClean="0">
                <a:latin typeface="ApexNew-Medium" charset="0"/>
                <a:ea typeface="ヒラギノ角ゴ Pro W3" charset="0"/>
                <a:cs typeface="ヒラギノ角ゴ Pro W3" charset="0"/>
              </a:rPr>
              <a:t> (</a:t>
            </a:r>
            <a:r>
              <a:rPr lang="en-US" sz="1600" i="1" dirty="0" smtClean="0">
                <a:latin typeface="ApexNew-Medium" charset="0"/>
                <a:ea typeface="ヒラギノ角ゴ Pro W3" charset="0"/>
                <a:cs typeface="ヒラギノ角ゴ Pro W3" charset="0"/>
              </a:rPr>
              <a:t>snow water equivalent – SWE). </a:t>
            </a:r>
          </a:p>
          <a:p>
            <a:pPr algn="just" eaLnBrk="1" hangingPunct="1">
              <a:lnSpc>
                <a:spcPct val="130000"/>
              </a:lnSpc>
              <a:buFont typeface="Arial"/>
              <a:buChar char="•"/>
            </a:pPr>
            <a:r>
              <a:rPr lang="en-US" sz="1600" i="1" dirty="0" err="1" smtClean="0">
                <a:latin typeface="ApexNew-Medium" charset="0"/>
                <a:ea typeface="ヒラギノ角ゴ Pro W3" charset="0"/>
                <a:cs typeface="ヒラギノ角ゴ Pro W3" charset="0"/>
              </a:rPr>
              <a:t>Alte</a:t>
            </a:r>
            <a:r>
              <a:rPr lang="en-US" sz="1600" i="1" dirty="0" smtClean="0">
                <a:latin typeface="ApexNew-Medium" charset="0"/>
                <a:ea typeface="ヒラギノ角ゴ Pro W3" charset="0"/>
                <a:cs typeface="ヒラギノ角ゴ Pro W3" charset="0"/>
              </a:rPr>
              <a:t> </a:t>
            </a:r>
            <a:r>
              <a:rPr lang="en-US" sz="1600" i="1" dirty="0" err="1" smtClean="0">
                <a:latin typeface="ApexNew-Medium" charset="0"/>
                <a:ea typeface="ヒラギノ角ゴ Pro W3" charset="0"/>
                <a:cs typeface="ヒラギノ角ゴ Pro W3" charset="0"/>
              </a:rPr>
              <a:t>informații</a:t>
            </a:r>
            <a:r>
              <a:rPr lang="en-US" sz="1600" i="1" dirty="0" smtClean="0">
                <a:latin typeface="ApexNew-Medium" charset="0"/>
                <a:ea typeface="ヒラギノ角ゴ Pro W3" charset="0"/>
                <a:cs typeface="ヒラギノ角ゴ Pro W3" charset="0"/>
              </a:rPr>
              <a:t> utile: </a:t>
            </a:r>
            <a:r>
              <a:rPr lang="en-US" sz="1600" i="1" dirty="0" err="1" smtClean="0">
                <a:latin typeface="ApexNew-Medium" charset="0"/>
                <a:ea typeface="ヒラギノ角ゴ Pro W3" charset="0"/>
                <a:cs typeface="ヒラギノ角ゴ Pro W3" charset="0"/>
              </a:rPr>
              <a:t>morfometrie</a:t>
            </a:r>
            <a:r>
              <a:rPr lang="en-US" sz="1600" i="1" dirty="0" smtClean="0">
                <a:latin typeface="ApexNew-Medium" charset="0"/>
                <a:ea typeface="ヒラギノ角ゴ Pro W3" charset="0"/>
                <a:cs typeface="ヒラギノ角ゴ Pro W3" charset="0"/>
              </a:rPr>
              <a:t> (</a:t>
            </a:r>
            <a:r>
              <a:rPr lang="en-US" sz="1600" i="1" dirty="0" err="1" smtClean="0">
                <a:latin typeface="ApexNew-Medium" charset="0"/>
                <a:ea typeface="ヒラギノ角ゴ Pro W3" charset="0"/>
                <a:cs typeface="ヒラギノ角ゴ Pro W3" charset="0"/>
              </a:rPr>
              <a:t>altitudine</a:t>
            </a:r>
            <a:r>
              <a:rPr lang="en-US" sz="1600" i="1" dirty="0" smtClean="0">
                <a:latin typeface="ApexNew-Medium" charset="0"/>
                <a:ea typeface="ヒラギノ角ゴ Pro W3" charset="0"/>
                <a:cs typeface="ヒラギノ角ゴ Pro W3" charset="0"/>
              </a:rPr>
              <a:t>, </a:t>
            </a:r>
            <a:r>
              <a:rPr lang="en-US" sz="1600" i="1" dirty="0" err="1" smtClean="0">
                <a:latin typeface="ApexNew-Medium" charset="0"/>
                <a:ea typeface="ヒラギノ角ゴ Pro W3" charset="0"/>
                <a:cs typeface="ヒラギノ角ゴ Pro W3" charset="0"/>
              </a:rPr>
              <a:t>pantă</a:t>
            </a:r>
            <a:r>
              <a:rPr lang="en-US" sz="1600" i="1" dirty="0" smtClean="0">
                <a:latin typeface="ApexNew-Medium" charset="0"/>
                <a:ea typeface="ヒラギノ角ゴ Pro W3" charset="0"/>
                <a:cs typeface="ヒラギノ角ゴ Pro W3" charset="0"/>
              </a:rPr>
              <a:t>, </a:t>
            </a:r>
            <a:r>
              <a:rPr lang="en-US" sz="1600" i="1" dirty="0" err="1" smtClean="0">
                <a:latin typeface="ApexNew-Medium" charset="0"/>
                <a:ea typeface="ヒラギノ角ゴ Pro W3" charset="0"/>
                <a:cs typeface="ヒラギノ角ゴ Pro W3" charset="0"/>
              </a:rPr>
              <a:t>orientarea</a:t>
            </a:r>
            <a:r>
              <a:rPr lang="en-US" sz="1600" i="1" dirty="0" smtClean="0">
                <a:latin typeface="ApexNew-Medium" charset="0"/>
                <a:ea typeface="ヒラギノ角ゴ Pro W3" charset="0"/>
                <a:cs typeface="ヒラギノ角ゴ Pro W3" charset="0"/>
              </a:rPr>
              <a:t> </a:t>
            </a:r>
            <a:r>
              <a:rPr lang="en-US" sz="1600" i="1" dirty="0" err="1" smtClean="0">
                <a:latin typeface="ApexNew-Medium" charset="0"/>
                <a:ea typeface="ヒラギノ角ゴ Pro W3" charset="0"/>
                <a:cs typeface="ヒラギノ角ゴ Pro W3" charset="0"/>
              </a:rPr>
              <a:t>versanților</a:t>
            </a:r>
            <a:r>
              <a:rPr lang="en-US" sz="1600" i="1" dirty="0" smtClean="0">
                <a:latin typeface="ApexNew-Medium" charset="0"/>
                <a:ea typeface="ヒラギノ角ゴ Pro W3" charset="0"/>
                <a:cs typeface="ヒラギノ角ゴ Pro W3" charset="0"/>
              </a:rPr>
              <a:t>, </a:t>
            </a:r>
            <a:r>
              <a:rPr lang="en-US" sz="1600" i="1" dirty="0" err="1" smtClean="0">
                <a:latin typeface="ApexNew-Medium" charset="0"/>
                <a:ea typeface="ヒラギノ角ゴ Pro W3" charset="0"/>
                <a:cs typeface="ヒラギノ角ゴ Pro W3" charset="0"/>
              </a:rPr>
              <a:t>curbură</a:t>
            </a:r>
            <a:r>
              <a:rPr lang="en-US" sz="1600" i="1" dirty="0">
                <a:latin typeface="ApexNew-Medium" charset="0"/>
                <a:ea typeface="ヒラギノ角ゴ Pro W3" charset="0"/>
                <a:cs typeface="ヒラギノ角ゴ Pro W3" charset="0"/>
              </a:rPr>
              <a:t> </a:t>
            </a:r>
            <a:r>
              <a:rPr lang="en-US" sz="1600" i="1" dirty="0" smtClean="0">
                <a:latin typeface="ApexNew-Medium" charset="0"/>
                <a:ea typeface="ヒラギノ角ゴ Pro W3" charset="0"/>
                <a:cs typeface="ヒラギノ角ゴ Pro W3" charset="0"/>
              </a:rPr>
              <a:t>etc.), </a:t>
            </a:r>
            <a:r>
              <a:rPr lang="en-US" sz="1600" i="1" dirty="0" err="1" smtClean="0">
                <a:latin typeface="ApexNew-Medium" charset="0"/>
                <a:ea typeface="ヒラギノ角ゴ Pro W3" charset="0"/>
                <a:cs typeface="ヒラギノ角ゴ Pro W3" charset="0"/>
              </a:rPr>
              <a:t>modul</a:t>
            </a:r>
            <a:r>
              <a:rPr lang="en-US" sz="1600" i="1" dirty="0" smtClean="0">
                <a:latin typeface="ApexNew-Medium" charset="0"/>
                <a:ea typeface="ヒラギノ角ゴ Pro W3" charset="0"/>
                <a:cs typeface="ヒラギノ角ゴ Pro W3" charset="0"/>
              </a:rPr>
              <a:t> de </a:t>
            </a:r>
            <a:r>
              <a:rPr lang="en-US" sz="1600" i="1" dirty="0" err="1" smtClean="0">
                <a:latin typeface="ApexNew-Medium" charset="0"/>
                <a:ea typeface="ヒラギノ角ゴ Pro W3" charset="0"/>
                <a:cs typeface="ヒラギノ角ゴ Pro W3" charset="0"/>
              </a:rPr>
              <a:t>utilizare</a:t>
            </a:r>
            <a:r>
              <a:rPr lang="en-US" sz="1600" i="1" dirty="0" smtClean="0">
                <a:latin typeface="ApexNew-Medium" charset="0"/>
                <a:ea typeface="ヒラギノ角ゴ Pro W3" charset="0"/>
                <a:cs typeface="ヒラギノ角ゴ Pro W3" charset="0"/>
              </a:rPr>
              <a:t> al </a:t>
            </a:r>
            <a:r>
              <a:rPr lang="en-US" sz="1600" i="1" dirty="0" err="1" smtClean="0">
                <a:latin typeface="ApexNew-Medium" charset="0"/>
                <a:ea typeface="ヒラギノ角ゴ Pro W3" charset="0"/>
                <a:cs typeface="ヒラギノ角ゴ Pro W3" charset="0"/>
              </a:rPr>
              <a:t>terenului</a:t>
            </a:r>
            <a:r>
              <a:rPr lang="en-US" sz="1600" i="1" dirty="0" smtClean="0">
                <a:latin typeface="ApexNew-Medium" charset="0"/>
                <a:ea typeface="ヒラギノ角ゴ Pro W3" charset="0"/>
                <a:cs typeface="ヒラギノ角ゴ Pro W3" charset="0"/>
              </a:rPr>
              <a:t> (</a:t>
            </a:r>
            <a:r>
              <a:rPr lang="en-US" sz="1600" i="1" dirty="0" err="1" smtClean="0">
                <a:latin typeface="ApexNew-Medium" charset="0"/>
                <a:ea typeface="ヒラギノ角ゴ Pro W3" charset="0"/>
                <a:cs typeface="ヒラギノ角ゴ Pro W3" charset="0"/>
              </a:rPr>
              <a:t>acoperirea</a:t>
            </a:r>
            <a:r>
              <a:rPr lang="en-US" sz="1600" i="1" dirty="0" smtClean="0">
                <a:latin typeface="ApexNew-Medium" charset="0"/>
                <a:ea typeface="ヒラギノ角ゴ Pro W3" charset="0"/>
                <a:cs typeface="ヒラギノ角ゴ Pro W3" charset="0"/>
              </a:rPr>
              <a:t> cu </a:t>
            </a:r>
            <a:r>
              <a:rPr lang="en-US" sz="1600" i="1" dirty="0" err="1" smtClean="0">
                <a:latin typeface="ApexNew-Medium" charset="0"/>
                <a:ea typeface="ヒラギノ角ゴ Pro W3" charset="0"/>
                <a:cs typeface="ヒラギノ角ゴ Pro W3" charset="0"/>
              </a:rPr>
              <a:t>pădure</a:t>
            </a:r>
            <a:r>
              <a:rPr lang="en-US" sz="1600" i="1" dirty="0" smtClean="0">
                <a:latin typeface="ApexNew-Medium" charset="0"/>
                <a:ea typeface="ヒラギノ角ゴ Pro W3" charset="0"/>
                <a:cs typeface="ヒラギノ角ゴ Pro W3" charset="0"/>
              </a:rPr>
              <a:t>), </a:t>
            </a:r>
            <a:r>
              <a:rPr lang="en-US" sz="1600" i="1" dirty="0" err="1" smtClean="0">
                <a:latin typeface="ApexNew-Medium" charset="0"/>
                <a:ea typeface="ヒラギノ角ゴ Pro W3" charset="0"/>
                <a:cs typeface="ヒラギノ角ゴ Pro W3" charset="0"/>
              </a:rPr>
              <a:t>observații</a:t>
            </a:r>
            <a:r>
              <a:rPr lang="en-US" sz="1600" i="1" dirty="0" smtClean="0">
                <a:latin typeface="ApexNew-Medium" charset="0"/>
                <a:ea typeface="ヒラギノ角ゴ Pro W3" charset="0"/>
                <a:cs typeface="ヒラギノ角ゴ Pro W3" charset="0"/>
              </a:rPr>
              <a:t> din </a:t>
            </a:r>
            <a:r>
              <a:rPr lang="en-US" sz="1600" i="1" dirty="0" err="1" smtClean="0">
                <a:latin typeface="ApexNew-Medium" charset="0"/>
                <a:ea typeface="ヒラギノ角ゴ Pro W3" charset="0"/>
                <a:cs typeface="ヒラギノ角ゴ Pro W3" charset="0"/>
              </a:rPr>
              <a:t>teren</a:t>
            </a:r>
            <a:r>
              <a:rPr lang="en-US" sz="1600" i="1" dirty="0" smtClean="0">
                <a:latin typeface="ApexNew-Medium" charset="0"/>
                <a:ea typeface="ヒラギノ角ゴ Pro W3" charset="0"/>
                <a:cs typeface="ヒラギノ角ゴ Pro W3" charset="0"/>
              </a:rPr>
              <a:t>.</a:t>
            </a:r>
            <a:endParaRPr lang="en-US" sz="1600" dirty="0" smtClean="0">
              <a:latin typeface="ApexNew-Medium" charset="0"/>
              <a:ea typeface="ヒラギノ角ゴ Pro W3" charset="0"/>
              <a:cs typeface="ヒラギノ角ゴ Pro W3" charset="0"/>
            </a:endParaRPr>
          </a:p>
        </p:txBody>
      </p:sp>
      <p:grpSp>
        <p:nvGrpSpPr>
          <p:cNvPr id="19" name="Group 18"/>
          <p:cNvGrpSpPr/>
          <p:nvPr/>
        </p:nvGrpSpPr>
        <p:grpSpPr>
          <a:xfrm>
            <a:off x="685800" y="3276600"/>
            <a:ext cx="8077200" cy="2590800"/>
            <a:chOff x="685800" y="3429000"/>
            <a:chExt cx="8077200" cy="2590800"/>
          </a:xfrm>
        </p:grpSpPr>
        <p:sp>
          <p:nvSpPr>
            <p:cNvPr id="10" name="Content Placeholder 8"/>
            <p:cNvSpPr txBox="1">
              <a:spLocks/>
            </p:cNvSpPr>
            <p:nvPr/>
          </p:nvSpPr>
          <p:spPr>
            <a:xfrm>
              <a:off x="914400" y="3429000"/>
              <a:ext cx="7772400" cy="2590800"/>
            </a:xfrm>
            <a:prstGeom prst="rect">
              <a:avLst/>
            </a:prstGeom>
            <a:effectLst/>
          </p:spPr>
          <p:txBody>
            <a:bodyPr vert="horz" wrap="square" lIns="91440" tIns="45720" rIns="91440" bIns="45720" numCol="1" anchor="t" anchorCtr="0" compatLnSpc="1">
              <a:prstTxWarp prst="textNoShape">
                <a:avLst/>
              </a:prstTxWarp>
              <a:normAutofit fontScale="85000" lnSpcReduction="10000"/>
              <a:sp3d extrusionH="6350">
                <a:extrusionClr>
                  <a:schemeClr val="bg1"/>
                </a:extrusionClr>
              </a:sp3d>
            </a:bodyPr>
            <a:lstStyle>
              <a:lvl1pPr marL="342900" indent="-342900" algn="l" rtl="0" eaLnBrk="0" fontAlgn="base" hangingPunct="0">
                <a:spcBef>
                  <a:spcPts val="2000"/>
                </a:spcBef>
                <a:spcAft>
                  <a:spcPct val="0"/>
                </a:spcAft>
                <a:buSzPct val="80000"/>
                <a:buFont typeface="Wingdings" charset="0"/>
                <a:buChar char="l"/>
                <a:defRPr sz="2400" kern="1200">
                  <a:solidFill>
                    <a:schemeClr val="tx1"/>
                  </a:solidFill>
                  <a:latin typeface="ApexNew-Medium"/>
                  <a:ea typeface="ヒラギノ角ゴ Pro W3" charset="-128"/>
                  <a:cs typeface="ヒラギノ角ゴ Pro W3" charset="-128"/>
                </a:defRPr>
              </a:lvl1pPr>
              <a:lvl2pPr marL="685800" indent="-336550" algn="l" rtl="0" eaLnBrk="0" fontAlgn="base" hangingPunct="0">
                <a:spcBef>
                  <a:spcPct val="20000"/>
                </a:spcBef>
                <a:spcAft>
                  <a:spcPct val="0"/>
                </a:spcAft>
                <a:buSzPct val="80000"/>
                <a:buFont typeface="Wingdings" charset="0"/>
                <a:buChar char="l"/>
                <a:defRPr sz="2200" kern="1200">
                  <a:solidFill>
                    <a:schemeClr val="tx1"/>
                  </a:solidFill>
                  <a:latin typeface="ApexNew-Medium"/>
                  <a:ea typeface="ヒラギノ角ゴ Pro W3" charset="-128"/>
                  <a:cs typeface="ヒラギノ角ゴ Pro W3" charset="0"/>
                </a:defRPr>
              </a:lvl2pPr>
              <a:lvl3pPr marL="10350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3pPr>
              <a:lvl4pPr marL="1371600" indent="-3365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4pPr>
              <a:lvl5pPr marL="1720850" indent="-349250" algn="l" rtl="0" eaLnBrk="0" fontAlgn="base" hangingPunct="0">
                <a:spcBef>
                  <a:spcPct val="20000"/>
                </a:spcBef>
                <a:spcAft>
                  <a:spcPct val="0"/>
                </a:spcAft>
                <a:buSzPct val="80000"/>
                <a:buFont typeface="Wingdings" charset="0"/>
                <a:buChar char="l"/>
                <a:defRPr sz="2000" kern="1200">
                  <a:solidFill>
                    <a:schemeClr val="tx1"/>
                  </a:solidFill>
                  <a:latin typeface="ApexNew-Medium"/>
                  <a:ea typeface="ヒラギノ角ゴ Pro W3" charset="-128"/>
                  <a:cs typeface="ヒラギノ角ゴ Pro W3"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30000"/>
                </a:lnSpc>
                <a:buFont typeface="Arial"/>
                <a:buChar char="•"/>
              </a:pPr>
              <a:r>
                <a:rPr lang="en-US" sz="1800" i="0" dirty="0" smtClean="0">
                  <a:solidFill>
                    <a:srgbClr val="000000"/>
                  </a:solidFill>
                </a:rPr>
                <a:t> </a:t>
              </a:r>
              <a:r>
                <a:rPr lang="en-US" sz="1800" dirty="0" smtClean="0">
                  <a:solidFill>
                    <a:srgbClr val="000000"/>
                  </a:solidFill>
                </a:rPr>
                <a:t>“Remote sensing is the small- or large-scale acquisition of information of an object or phenomenon, by the use of either recording or real-time sensing device(s) that are wireless, or not in physical or intimate contact with the object (such as by way of aircraft, spacecraft, satellite, buoy, or ship).” *</a:t>
              </a:r>
            </a:p>
            <a:p>
              <a:pPr algn="just">
                <a:lnSpc>
                  <a:spcPct val="130000"/>
                </a:lnSpc>
                <a:buFont typeface="Arial"/>
                <a:buChar char="•"/>
              </a:pPr>
              <a:r>
                <a:rPr lang="en-US" sz="1800" dirty="0" smtClean="0">
                  <a:solidFill>
                    <a:srgbClr val="000000"/>
                  </a:solidFill>
                </a:rPr>
                <a:t>“Remote Sensing is the science and art of acquiring information (spectral, spatial, temporal) about material objects, area, or phenomenon, without coming into physical contact with the objects, or area, or phenomenon under investigation.” **</a:t>
              </a:r>
            </a:p>
          </p:txBody>
        </p:sp>
        <p:sp>
          <p:nvSpPr>
            <p:cNvPr id="11" name="Text Box 6"/>
            <p:cNvSpPr txBox="1">
              <a:spLocks noChangeArrowheads="1"/>
            </p:cNvSpPr>
            <p:nvPr/>
          </p:nvSpPr>
          <p:spPr bwMode="auto">
            <a:xfrm>
              <a:off x="685800" y="5715000"/>
              <a:ext cx="807720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pPr>
              <a:r>
                <a:rPr lang="en-US" sz="900" i="0" dirty="0">
                  <a:latin typeface="ApexNew-Medium" charset="0"/>
                </a:rPr>
                <a:t>* http://en.wikipedia.org/wiki/</a:t>
              </a:r>
              <a:r>
                <a:rPr lang="en-US" sz="900" i="0" dirty="0" smtClean="0">
                  <a:latin typeface="ApexNew-Medium" charset="0"/>
                </a:rPr>
                <a:t>Remote_sensing</a:t>
              </a:r>
              <a:r>
                <a:rPr lang="en-US" sz="900" dirty="0" smtClean="0">
                  <a:latin typeface="ApexNew-Medium" charset="0"/>
                </a:rPr>
                <a:t>   </a:t>
              </a:r>
              <a:r>
                <a:rPr lang="en-US" sz="900" i="0" dirty="0" smtClean="0">
                  <a:latin typeface="ApexNew-Medium" charset="0"/>
                </a:rPr>
                <a:t>*</a:t>
              </a:r>
              <a:r>
                <a:rPr lang="en-US" sz="900" i="0" dirty="0">
                  <a:latin typeface="ApexNew-Medium" charset="0"/>
                </a:rPr>
                <a:t>* http://</a:t>
              </a:r>
              <a:r>
                <a:rPr lang="en-US" sz="900" i="0" dirty="0" err="1">
                  <a:latin typeface="ApexNew-Medium" charset="0"/>
                </a:rPr>
                <a:t>www.gisdevelopment.net</a:t>
              </a:r>
              <a:r>
                <a:rPr lang="en-US" sz="900" i="0" dirty="0">
                  <a:latin typeface="ApexNew-Medium" charset="0"/>
                </a:rPr>
                <a:t>/tutorials/tuman008.htm</a:t>
              </a:r>
            </a:p>
          </p:txBody>
        </p:sp>
      </p:grpSp>
      <p:grpSp>
        <p:nvGrpSpPr>
          <p:cNvPr id="5" name="Group 4"/>
          <p:cNvGrpSpPr/>
          <p:nvPr/>
        </p:nvGrpSpPr>
        <p:grpSpPr>
          <a:xfrm>
            <a:off x="4038600" y="457200"/>
            <a:ext cx="3276600" cy="381000"/>
            <a:chOff x="4114800" y="457200"/>
            <a:chExt cx="3276600" cy="381000"/>
          </a:xfrm>
        </p:grpSpPr>
        <p:sp>
          <p:nvSpPr>
            <p:cNvPr id="12" name="Line 9"/>
            <p:cNvSpPr>
              <a:spLocks noChangeShapeType="1"/>
            </p:cNvSpPr>
            <p:nvPr/>
          </p:nvSpPr>
          <p:spPr bwMode="auto">
            <a:xfrm>
              <a:off x="4114800" y="457200"/>
              <a:ext cx="1676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smtClean="0"/>
            </a:p>
            <a:p>
              <a:endParaRPr lang="en-US" dirty="0" smtClean="0"/>
            </a:p>
          </p:txBody>
        </p:sp>
        <p:sp>
          <p:nvSpPr>
            <p:cNvPr id="13" name="Line 9"/>
            <p:cNvSpPr>
              <a:spLocks noChangeShapeType="1"/>
            </p:cNvSpPr>
            <p:nvPr/>
          </p:nvSpPr>
          <p:spPr bwMode="auto">
            <a:xfrm>
              <a:off x="5486400" y="838200"/>
              <a:ext cx="19050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smtClean="0"/>
            </a:p>
            <a:p>
              <a:endParaRPr lang="en-US" dirty="0" smtClean="0"/>
            </a:p>
          </p:txBody>
        </p:sp>
      </p:grpSp>
      <p:grpSp>
        <p:nvGrpSpPr>
          <p:cNvPr id="18" name="Group 17"/>
          <p:cNvGrpSpPr/>
          <p:nvPr/>
        </p:nvGrpSpPr>
        <p:grpSpPr>
          <a:xfrm>
            <a:off x="1371600" y="3581400"/>
            <a:ext cx="7315200" cy="1676400"/>
            <a:chOff x="1371600" y="3733800"/>
            <a:chExt cx="7315200" cy="1676400"/>
          </a:xfrm>
        </p:grpSpPr>
        <p:sp>
          <p:nvSpPr>
            <p:cNvPr id="14" name="Line 7"/>
            <p:cNvSpPr>
              <a:spLocks noChangeShapeType="1"/>
            </p:cNvSpPr>
            <p:nvPr/>
          </p:nvSpPr>
          <p:spPr bwMode="auto">
            <a:xfrm>
              <a:off x="3429000" y="3733800"/>
              <a:ext cx="3886200" cy="0"/>
            </a:xfrm>
            <a:prstGeom prst="line">
              <a:avLst/>
            </a:prstGeom>
            <a:noFill/>
            <a:ln w="222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smtClean="0"/>
            </a:p>
            <a:p>
              <a:endParaRPr lang="en-US" dirty="0" smtClean="0"/>
            </a:p>
          </p:txBody>
        </p:sp>
        <p:sp>
          <p:nvSpPr>
            <p:cNvPr id="15" name="Line 7"/>
            <p:cNvSpPr>
              <a:spLocks noChangeShapeType="1"/>
            </p:cNvSpPr>
            <p:nvPr/>
          </p:nvSpPr>
          <p:spPr bwMode="auto">
            <a:xfrm>
              <a:off x="2455333" y="4343400"/>
              <a:ext cx="4326467" cy="0"/>
            </a:xfrm>
            <a:prstGeom prst="line">
              <a:avLst/>
            </a:prstGeom>
            <a:noFill/>
            <a:ln w="222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smtClean="0"/>
            </a:p>
            <a:p>
              <a:endParaRPr lang="en-US" dirty="0" smtClean="0"/>
            </a:p>
          </p:txBody>
        </p:sp>
        <p:sp>
          <p:nvSpPr>
            <p:cNvPr id="16" name="Line 7"/>
            <p:cNvSpPr>
              <a:spLocks noChangeShapeType="1"/>
            </p:cNvSpPr>
            <p:nvPr/>
          </p:nvSpPr>
          <p:spPr bwMode="auto">
            <a:xfrm>
              <a:off x="6096000" y="5105400"/>
              <a:ext cx="2590800" cy="0"/>
            </a:xfrm>
            <a:prstGeom prst="line">
              <a:avLst/>
            </a:prstGeom>
            <a:noFill/>
            <a:ln w="222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smtClean="0"/>
            </a:p>
            <a:p>
              <a:endParaRPr lang="en-US" dirty="0" smtClean="0"/>
            </a:p>
          </p:txBody>
        </p:sp>
        <p:sp>
          <p:nvSpPr>
            <p:cNvPr id="17" name="Line 7"/>
            <p:cNvSpPr>
              <a:spLocks noChangeShapeType="1"/>
            </p:cNvSpPr>
            <p:nvPr/>
          </p:nvSpPr>
          <p:spPr bwMode="auto">
            <a:xfrm>
              <a:off x="1371600" y="5410200"/>
              <a:ext cx="762000" cy="0"/>
            </a:xfrm>
            <a:prstGeom prst="line">
              <a:avLst/>
            </a:prstGeom>
            <a:noFill/>
            <a:ln w="222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smtClean="0"/>
            </a:p>
            <a:p>
              <a:endParaRPr lang="en-US" dirty="0" smtClean="0"/>
            </a:p>
          </p:txBody>
        </p:sp>
      </p:grpSp>
      <p:pic>
        <p:nvPicPr>
          <p:cNvPr id="21" name="Picture 8" descr="MC90043392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647" y="419100"/>
            <a:ext cx="685800"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23432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dissolve">
                                      <p:cBhvr>
                                        <p:cTn id="12" dur="4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dissolve">
                                      <p:cBhvr>
                                        <p:cTn id="17" dur="4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dissolve">
                                      <p:cBhvr>
                                        <p:cTn id="22" dur="500"/>
                                        <p:tgtEl>
                                          <p:spTgt spid="19"/>
                                        </p:tgtEl>
                                      </p:cBhvr>
                                    </p:animEffect>
                                  </p:childTnLst>
                                </p:cTn>
                              </p:par>
                            </p:childTnLst>
                          </p:cTn>
                        </p:par>
                        <p:par>
                          <p:cTn id="23" fill="hold">
                            <p:stCondLst>
                              <p:cond delay="500"/>
                            </p:stCondLst>
                            <p:childTnLst>
                              <p:par>
                                <p:cTn id="24" presetID="9" presetClass="entr" presetSubtype="0" fill="hold" nodeType="afterEffect">
                                  <p:stCondLst>
                                    <p:cond delay="300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36447" y="76200"/>
            <a:ext cx="7313613" cy="685800"/>
          </a:xfrm>
        </p:spPr>
        <p:txBody>
          <a:bodyPr/>
          <a:lstStyle/>
          <a:p>
            <a:pPr eaLnBrk="1" hangingPunct="1">
              <a:lnSpc>
                <a:spcPct val="100000"/>
              </a:lnSpc>
            </a:pPr>
            <a:r>
              <a:rPr lang="en-US" sz="2400" dirty="0" err="1">
                <a:latin typeface="ApexNew-Medium" charset="0"/>
                <a:ea typeface="ヒラギノ角ゴ Pro W3" charset="0"/>
                <a:cs typeface="ヒラギノ角ゴ Pro W3" charset="0"/>
              </a:rPr>
              <a:t>Determinarea</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unor</a:t>
            </a:r>
            <a:r>
              <a:rPr lang="en-US" sz="2400" dirty="0">
                <a:latin typeface="ApexNew-Medium" charset="0"/>
                <a:ea typeface="ヒラギノ角ゴ Pro W3" charset="0"/>
                <a:cs typeface="ヒラギノ角ゴ Pro W3" charset="0"/>
              </a:rPr>
              <a:t> </a:t>
            </a:r>
            <a:r>
              <a:rPr lang="en-US" sz="2400" dirty="0" err="1">
                <a:latin typeface="ApexNew-Medium" charset="0"/>
                <a:ea typeface="ヒラギノ角ゴ Pro W3" charset="0"/>
                <a:cs typeface="ヒラギノ角ゴ Pro W3" charset="0"/>
              </a:rPr>
              <a:t>proprietăți</a:t>
            </a:r>
            <a:r>
              <a:rPr lang="en-US" sz="2400" dirty="0">
                <a:latin typeface="ApexNew-Medium" charset="0"/>
                <a:ea typeface="ヒラギノ角ゴ Pro W3" charset="0"/>
                <a:cs typeface="ヒラギノ角ゴ Pro W3" charset="0"/>
              </a:rPr>
              <a:t> </a:t>
            </a:r>
            <a:r>
              <a:rPr lang="en-US" sz="2400" dirty="0" smtClean="0">
                <a:latin typeface="ApexNew-Medium" charset="0"/>
                <a:ea typeface="ヒラギノ角ゴ Pro W3" charset="0"/>
                <a:cs typeface="ヒラギノ角ゴ Pro W3" charset="0"/>
              </a:rPr>
              <a:t>ale </a:t>
            </a:r>
            <a:r>
              <a:rPr lang="en-US" sz="2400" dirty="0" err="1" smtClean="0">
                <a:latin typeface="ApexNew-Medium" charset="0"/>
                <a:ea typeface="ヒラギノ角ゴ Pro W3" charset="0"/>
                <a:cs typeface="ヒラギノ角ゴ Pro W3" charset="0"/>
              </a:rPr>
              <a:t>stratului</a:t>
            </a:r>
            <a:r>
              <a:rPr lang="en-US" sz="2400" dirty="0" smtClean="0">
                <a:latin typeface="ApexNew-Medium" charset="0"/>
                <a:ea typeface="ヒラギノ角ゴ Pro W3" charset="0"/>
                <a:cs typeface="ヒラギノ角ゴ Pro W3" charset="0"/>
              </a:rPr>
              <a:t> de </a:t>
            </a:r>
            <a:r>
              <a:rPr lang="en-US" sz="2400" dirty="0" err="1" smtClean="0">
                <a:latin typeface="ApexNew-Medium" charset="0"/>
                <a:ea typeface="ヒラギノ角ゴ Pro W3" charset="0"/>
                <a:cs typeface="ヒラギノ角ゴ Pro W3" charset="0"/>
              </a:rPr>
              <a:t>zăpadă</a:t>
            </a:r>
            <a:r>
              <a:rPr lang="en-US" sz="2400" dirty="0" smtClean="0">
                <a:latin typeface="ApexNew-Medium" charset="0"/>
                <a:ea typeface="ヒラギノ角ゴ Pro W3" charset="0"/>
                <a:cs typeface="ヒラギノ角ゴ Pro W3" charset="0"/>
              </a:rPr>
              <a:t> </a:t>
            </a:r>
            <a:r>
              <a:rPr lang="en-US" sz="2400" dirty="0" err="1" smtClean="0">
                <a:latin typeface="ApexNew-Medium" charset="0"/>
                <a:ea typeface="ヒラギノ角ゴ Pro W3" charset="0"/>
                <a:cs typeface="ヒラギノ角ゴ Pro W3" charset="0"/>
              </a:rPr>
              <a:t>folosind</a:t>
            </a:r>
            <a:r>
              <a:rPr lang="en-US" sz="2400" dirty="0" smtClean="0">
                <a:latin typeface="ApexNew-Medium" charset="0"/>
                <a:ea typeface="ヒラギノ角ゴ Pro W3" charset="0"/>
                <a:cs typeface="ヒラギノ角ゴ Pro W3" charset="0"/>
              </a:rPr>
              <a:t> </a:t>
            </a:r>
            <a:r>
              <a:rPr lang="en-US" sz="2400" dirty="0" err="1" smtClean="0">
                <a:latin typeface="ApexNew-Medium" charset="0"/>
                <a:ea typeface="ヒラギノ角ゴ Pro W3" charset="0"/>
                <a:cs typeface="ヒラギノ角ゴ Pro W3" charset="0"/>
              </a:rPr>
              <a:t>tehnici</a:t>
            </a:r>
            <a:r>
              <a:rPr lang="en-US" sz="2400" dirty="0" smtClean="0">
                <a:latin typeface="ApexNew-Medium" charset="0"/>
                <a:ea typeface="ヒラギノ角ゴ Pro W3" charset="0"/>
                <a:cs typeface="ヒラギノ角ゴ Pro W3" charset="0"/>
              </a:rPr>
              <a:t> de </a:t>
            </a:r>
            <a:r>
              <a:rPr lang="en-US" sz="2400" dirty="0" err="1" smtClean="0">
                <a:latin typeface="ApexNew-Medium" charset="0"/>
                <a:ea typeface="ヒラギノ角ゴ Pro W3" charset="0"/>
                <a:cs typeface="ヒラギノ角ゴ Pro W3" charset="0"/>
              </a:rPr>
              <a:t>teledetecție</a:t>
            </a:r>
            <a:r>
              <a:rPr lang="en-US" sz="2400" dirty="0" smtClean="0">
                <a:latin typeface="ApexNew-Medium" charset="0"/>
                <a:ea typeface="ヒラギノ角ゴ Pro W3" charset="0"/>
                <a:cs typeface="ヒラギノ角ゴ Pro W3" charset="0"/>
              </a:rPr>
              <a:t> (III)</a:t>
            </a:r>
          </a:p>
        </p:txBody>
      </p:sp>
      <p:sp>
        <p:nvSpPr>
          <p:cNvPr id="9" name="Content Placeholder 8"/>
          <p:cNvSpPr>
            <a:spLocks noGrp="1"/>
          </p:cNvSpPr>
          <p:nvPr>
            <p:ph idx="1"/>
          </p:nvPr>
        </p:nvSpPr>
        <p:spPr>
          <a:xfrm>
            <a:off x="914400" y="1219200"/>
            <a:ext cx="7772400" cy="4038600"/>
          </a:xfrm>
        </p:spPr>
        <p:txBody>
          <a:bodyPr>
            <a:normAutofit/>
          </a:bodyPr>
          <a:lstStyle/>
          <a:p>
            <a:pPr algn="just" eaLnBrk="1" hangingPunct="1">
              <a:lnSpc>
                <a:spcPct val="130000"/>
              </a:lnSpc>
              <a:buFont typeface="Arial"/>
              <a:buChar char="•"/>
            </a:pPr>
            <a:r>
              <a:rPr lang="en-US" sz="1800" i="0" dirty="0" err="1" smtClean="0">
                <a:solidFill>
                  <a:srgbClr val="000000"/>
                </a:solidFill>
                <a:latin typeface="ApexNew-Medium" charset="0"/>
              </a:rPr>
              <a:t>Una</a:t>
            </a:r>
            <a:r>
              <a:rPr lang="en-US" sz="1800" i="0" dirty="0" smtClean="0">
                <a:solidFill>
                  <a:srgbClr val="000000"/>
                </a:solidFill>
                <a:latin typeface="ApexNew-Medium" charset="0"/>
              </a:rPr>
              <a:t> din </a:t>
            </a:r>
            <a:r>
              <a:rPr lang="en-US" sz="1800" i="0" dirty="0" err="1" smtClean="0">
                <a:solidFill>
                  <a:srgbClr val="000000"/>
                </a:solidFill>
                <a:latin typeface="ApexNew-Medium" charset="0"/>
              </a:rPr>
              <a:t>principalele</a:t>
            </a:r>
            <a:r>
              <a:rPr lang="en-US" sz="1800" i="0" dirty="0" smtClean="0">
                <a:solidFill>
                  <a:srgbClr val="000000"/>
                </a:solidFill>
                <a:latin typeface="ApexNew-Medium" charset="0"/>
              </a:rPr>
              <a:t> </a:t>
            </a:r>
            <a:r>
              <a:rPr lang="en-US" sz="1800" i="0" dirty="0" err="1" smtClean="0">
                <a:solidFill>
                  <a:srgbClr val="000000"/>
                </a:solidFill>
                <a:latin typeface="ApexNew-Medium" charset="0"/>
              </a:rPr>
              <a:t>caracteristici</a:t>
            </a:r>
            <a:r>
              <a:rPr lang="en-US" sz="1800" i="0" dirty="0" smtClean="0">
                <a:solidFill>
                  <a:srgbClr val="000000"/>
                </a:solidFill>
                <a:latin typeface="ApexNew-Medium" charset="0"/>
              </a:rPr>
              <a:t> ale </a:t>
            </a:r>
            <a:r>
              <a:rPr lang="en-US" sz="1800" i="0" dirty="0" err="1" smtClean="0">
                <a:solidFill>
                  <a:srgbClr val="000000"/>
                </a:solidFill>
                <a:latin typeface="ApexNew-Medium" charset="0"/>
              </a:rPr>
              <a:t>unui</a:t>
            </a:r>
            <a:r>
              <a:rPr lang="en-US" sz="1800" i="0" dirty="0" smtClean="0">
                <a:solidFill>
                  <a:srgbClr val="000000"/>
                </a:solidFill>
                <a:latin typeface="ApexNew-Medium" charset="0"/>
              </a:rPr>
              <a:t> </a:t>
            </a:r>
            <a:r>
              <a:rPr lang="en-US" sz="1800" i="0" dirty="0" err="1" smtClean="0">
                <a:solidFill>
                  <a:srgbClr val="000000"/>
                </a:solidFill>
                <a:latin typeface="ApexNew-Medium" charset="0"/>
              </a:rPr>
              <a:t>senzor</a:t>
            </a:r>
            <a:r>
              <a:rPr lang="en-US" sz="1800" i="0" dirty="0" smtClean="0">
                <a:solidFill>
                  <a:srgbClr val="000000"/>
                </a:solidFill>
                <a:latin typeface="ApexNew-Medium" charset="0"/>
              </a:rPr>
              <a:t> </a:t>
            </a:r>
            <a:r>
              <a:rPr lang="en-US" sz="1800" i="0" dirty="0" err="1" smtClean="0">
                <a:solidFill>
                  <a:srgbClr val="000000"/>
                </a:solidFill>
                <a:latin typeface="ApexNew-Medium" charset="0"/>
              </a:rPr>
              <a:t>aflat</a:t>
            </a:r>
            <a:r>
              <a:rPr lang="en-US" sz="1800" i="0" dirty="0" smtClean="0">
                <a:solidFill>
                  <a:srgbClr val="000000"/>
                </a:solidFill>
                <a:latin typeface="ApexNew-Medium" charset="0"/>
              </a:rPr>
              <a:t> la </a:t>
            </a:r>
            <a:r>
              <a:rPr lang="en-US" sz="1800" i="0" dirty="0" err="1" smtClean="0">
                <a:solidFill>
                  <a:srgbClr val="000000"/>
                </a:solidFill>
                <a:latin typeface="ApexNew-Medium" charset="0"/>
              </a:rPr>
              <a:t>bordul</a:t>
            </a:r>
            <a:r>
              <a:rPr lang="en-US" sz="1800" i="0" dirty="0" smtClean="0">
                <a:solidFill>
                  <a:srgbClr val="000000"/>
                </a:solidFill>
                <a:latin typeface="ApexNew-Medium" charset="0"/>
              </a:rPr>
              <a:t> </a:t>
            </a:r>
            <a:r>
              <a:rPr lang="en-US" sz="1800" i="0" dirty="0" err="1" smtClean="0">
                <a:solidFill>
                  <a:srgbClr val="000000"/>
                </a:solidFill>
                <a:latin typeface="ApexNew-Medium" charset="0"/>
              </a:rPr>
              <a:t>unei</a:t>
            </a:r>
            <a:r>
              <a:rPr lang="en-US" sz="1800" i="0" dirty="0" smtClean="0">
                <a:solidFill>
                  <a:srgbClr val="000000"/>
                </a:solidFill>
                <a:latin typeface="ApexNew-Medium" charset="0"/>
              </a:rPr>
              <a:t> </a:t>
            </a:r>
            <a:r>
              <a:rPr lang="en-US" sz="1800" i="0" dirty="0" err="1" smtClean="0">
                <a:solidFill>
                  <a:srgbClr val="000000"/>
                </a:solidFill>
                <a:latin typeface="ApexNew-Medium" charset="0"/>
              </a:rPr>
              <a:t>platforme</a:t>
            </a:r>
            <a:r>
              <a:rPr lang="en-US" sz="1800" i="0" dirty="0" smtClean="0">
                <a:solidFill>
                  <a:srgbClr val="000000"/>
                </a:solidFill>
                <a:latin typeface="ApexNew-Medium" charset="0"/>
              </a:rPr>
              <a:t> </a:t>
            </a:r>
            <a:r>
              <a:rPr lang="en-US" sz="1800" i="0" dirty="0" err="1" smtClean="0">
                <a:solidFill>
                  <a:srgbClr val="000000"/>
                </a:solidFill>
                <a:latin typeface="ApexNew-Medium" charset="0"/>
              </a:rPr>
              <a:t>este</a:t>
            </a:r>
            <a:r>
              <a:rPr lang="en-US" sz="1800" i="0" dirty="0" smtClean="0">
                <a:solidFill>
                  <a:srgbClr val="000000"/>
                </a:solidFill>
                <a:latin typeface="ApexNew-Medium" charset="0"/>
              </a:rPr>
              <a:t> </a:t>
            </a:r>
            <a:r>
              <a:rPr lang="en-US" sz="1800" b="1" dirty="0" err="1" smtClean="0">
                <a:solidFill>
                  <a:srgbClr val="000000"/>
                </a:solidFill>
                <a:latin typeface="ApexNew-Medium" charset="0"/>
              </a:rPr>
              <a:t>rezolutia</a:t>
            </a:r>
            <a:r>
              <a:rPr lang="en-US" sz="1800" i="1" dirty="0" smtClean="0">
                <a:latin typeface="ApexNew-Medium" charset="0"/>
                <a:ea typeface="ヒラギノ角ゴ Pro W3" charset="0"/>
                <a:cs typeface="ヒラギノ角ゴ Pro W3" charset="0"/>
              </a:rPr>
              <a:t>. </a:t>
            </a:r>
          </a:p>
          <a:p>
            <a:pPr marL="0" indent="0" algn="just" eaLnBrk="1" hangingPunct="1">
              <a:lnSpc>
                <a:spcPct val="130000"/>
              </a:lnSpc>
              <a:buNone/>
            </a:pPr>
            <a:endParaRPr lang="en-US" sz="1800" i="1" dirty="0" smtClean="0">
              <a:latin typeface="ApexNew-Medium" charset="0"/>
              <a:ea typeface="ヒラギノ角ゴ Pro W3" charset="0"/>
              <a:cs typeface="ヒラギノ角ゴ Pro W3" charset="0"/>
            </a:endParaRPr>
          </a:p>
          <a:p>
            <a:pPr>
              <a:buFont typeface="Arial"/>
              <a:buChar char="•"/>
            </a:pPr>
            <a:r>
              <a:rPr lang="en-US" sz="1600" i="0" dirty="0" err="1" smtClean="0">
                <a:solidFill>
                  <a:srgbClr val="000000"/>
                </a:solidFill>
                <a:latin typeface="ApexNew-Medium" charset="0"/>
              </a:rPr>
              <a:t>Rezolutie</a:t>
            </a:r>
            <a:r>
              <a:rPr lang="en-US" sz="1600" i="0" dirty="0" smtClean="0">
                <a:solidFill>
                  <a:srgbClr val="000000"/>
                </a:solidFill>
                <a:latin typeface="ApexNew-Medium" charset="0"/>
              </a:rPr>
              <a:t> </a:t>
            </a:r>
            <a:r>
              <a:rPr lang="en-US" sz="1600" i="0" dirty="0" err="1" smtClean="0">
                <a:solidFill>
                  <a:srgbClr val="000000"/>
                </a:solidFill>
                <a:latin typeface="ApexNew-Medium" charset="0"/>
              </a:rPr>
              <a:t>spatiala</a:t>
            </a:r>
            <a:r>
              <a:rPr lang="en-US" sz="1600" i="0" dirty="0" smtClean="0">
                <a:solidFill>
                  <a:srgbClr val="000000"/>
                </a:solidFill>
                <a:latin typeface="ApexNew-Medium" charset="0"/>
              </a:rPr>
              <a:t>.</a:t>
            </a:r>
          </a:p>
          <a:p>
            <a:pPr>
              <a:buFont typeface="Arial"/>
              <a:buChar char="•"/>
            </a:pPr>
            <a:r>
              <a:rPr lang="en-US" sz="1600" i="0" dirty="0" smtClean="0">
                <a:solidFill>
                  <a:srgbClr val="000000"/>
                </a:solidFill>
                <a:latin typeface="ApexNew-Medium" charset="0"/>
              </a:rPr>
              <a:t> </a:t>
            </a:r>
            <a:r>
              <a:rPr lang="en-US" sz="1600" i="0" dirty="0" err="1" smtClean="0">
                <a:solidFill>
                  <a:srgbClr val="000000"/>
                </a:solidFill>
                <a:latin typeface="ApexNew-Medium" charset="0"/>
              </a:rPr>
              <a:t>Rezolutie</a:t>
            </a:r>
            <a:r>
              <a:rPr lang="en-US" sz="1600" i="0" dirty="0" smtClean="0">
                <a:solidFill>
                  <a:srgbClr val="000000"/>
                </a:solidFill>
                <a:latin typeface="ApexNew-Medium" charset="0"/>
              </a:rPr>
              <a:t> </a:t>
            </a:r>
            <a:r>
              <a:rPr lang="en-US" sz="1600" i="0" dirty="0" err="1" smtClean="0">
                <a:solidFill>
                  <a:srgbClr val="000000"/>
                </a:solidFill>
                <a:latin typeface="ApexNew-Medium" charset="0"/>
              </a:rPr>
              <a:t>spectrala</a:t>
            </a:r>
            <a:r>
              <a:rPr lang="en-US" sz="1600" i="0" dirty="0" smtClean="0">
                <a:solidFill>
                  <a:srgbClr val="000000"/>
                </a:solidFill>
                <a:latin typeface="ApexNew-Medium" charset="0"/>
              </a:rPr>
              <a:t>.</a:t>
            </a:r>
          </a:p>
          <a:p>
            <a:pPr>
              <a:buFont typeface="Arial"/>
              <a:buChar char="•"/>
            </a:pPr>
            <a:r>
              <a:rPr lang="en-US" sz="1600" i="0" dirty="0" smtClean="0">
                <a:solidFill>
                  <a:srgbClr val="000000"/>
                </a:solidFill>
                <a:latin typeface="ApexNew-Medium" charset="0"/>
              </a:rPr>
              <a:t> </a:t>
            </a:r>
            <a:r>
              <a:rPr lang="en-US" sz="1600" i="0" dirty="0" err="1" smtClean="0">
                <a:solidFill>
                  <a:srgbClr val="000000"/>
                </a:solidFill>
                <a:latin typeface="ApexNew-Medium" charset="0"/>
              </a:rPr>
              <a:t>Rezolutie</a:t>
            </a:r>
            <a:r>
              <a:rPr lang="en-US" sz="1600" i="0" dirty="0" smtClean="0">
                <a:solidFill>
                  <a:srgbClr val="000000"/>
                </a:solidFill>
                <a:latin typeface="ApexNew-Medium" charset="0"/>
              </a:rPr>
              <a:t> </a:t>
            </a:r>
            <a:r>
              <a:rPr lang="en-US" sz="1600" i="0" dirty="0" err="1" smtClean="0">
                <a:solidFill>
                  <a:srgbClr val="000000"/>
                </a:solidFill>
                <a:latin typeface="ApexNew-Medium" charset="0"/>
              </a:rPr>
              <a:t>temporala</a:t>
            </a:r>
            <a:r>
              <a:rPr lang="en-US" sz="1600" i="0" dirty="0" smtClean="0">
                <a:solidFill>
                  <a:srgbClr val="000000"/>
                </a:solidFill>
                <a:latin typeface="ApexNew-Medium" charset="0"/>
              </a:rPr>
              <a:t>.</a:t>
            </a:r>
          </a:p>
          <a:p>
            <a:pPr>
              <a:buFont typeface="Arial"/>
              <a:buChar char="•"/>
            </a:pPr>
            <a:r>
              <a:rPr lang="en-US" sz="1600" i="0" dirty="0" smtClean="0">
                <a:solidFill>
                  <a:srgbClr val="000000"/>
                </a:solidFill>
                <a:latin typeface="ApexNew-Medium" charset="0"/>
              </a:rPr>
              <a:t> </a:t>
            </a:r>
            <a:r>
              <a:rPr lang="en-US" sz="1600" i="0" dirty="0" err="1" smtClean="0">
                <a:solidFill>
                  <a:srgbClr val="000000"/>
                </a:solidFill>
                <a:latin typeface="ApexNew-Medium" charset="0"/>
              </a:rPr>
              <a:t>Rezolutie</a:t>
            </a:r>
            <a:r>
              <a:rPr lang="en-US" sz="1600" i="0" dirty="0" smtClean="0">
                <a:solidFill>
                  <a:srgbClr val="000000"/>
                </a:solidFill>
                <a:latin typeface="ApexNew-Medium" charset="0"/>
              </a:rPr>
              <a:t> </a:t>
            </a:r>
            <a:r>
              <a:rPr lang="en-US" sz="1600" i="0" dirty="0" err="1" smtClean="0">
                <a:solidFill>
                  <a:srgbClr val="000000"/>
                </a:solidFill>
                <a:latin typeface="ApexNew-Medium" charset="0"/>
              </a:rPr>
              <a:t>radiometrica</a:t>
            </a:r>
            <a:r>
              <a:rPr lang="en-US" sz="1600" i="0" dirty="0" smtClean="0">
                <a:solidFill>
                  <a:srgbClr val="000000"/>
                </a:solidFill>
                <a:latin typeface="ApexNew-Medium" charset="0"/>
              </a:rPr>
              <a:t>.</a:t>
            </a:r>
          </a:p>
          <a:p>
            <a:pPr>
              <a:buFont typeface="Arial"/>
              <a:buChar char="•"/>
            </a:pPr>
            <a:r>
              <a:rPr lang="en-US" sz="1600" i="0" dirty="0" smtClean="0">
                <a:solidFill>
                  <a:srgbClr val="000000"/>
                </a:solidFill>
                <a:latin typeface="ApexNew-Medium" charset="0"/>
              </a:rPr>
              <a:t> IFOV (Instantaneous Field of View).</a:t>
            </a:r>
            <a:endParaRPr lang="en-US" sz="1600" dirty="0">
              <a:solidFill>
                <a:srgbClr val="000000"/>
              </a:solidFill>
              <a:latin typeface="ApexNew-Medium" charset="0"/>
            </a:endParaRPr>
          </a:p>
        </p:txBody>
      </p:sp>
      <p:pic>
        <p:nvPicPr>
          <p:cNvPr id="20" name="Picture 4" descr="MC90038382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759" y="381000"/>
            <a:ext cx="674082" cy="620713"/>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685800" y="1981200"/>
            <a:ext cx="8136467" cy="3812232"/>
            <a:chOff x="685800" y="1981200"/>
            <a:chExt cx="8136467" cy="3812232"/>
          </a:xfrm>
        </p:grpSpPr>
        <p:sp>
          <p:nvSpPr>
            <p:cNvPr id="11" name="Text Box 6"/>
            <p:cNvSpPr txBox="1">
              <a:spLocks noChangeArrowheads="1"/>
            </p:cNvSpPr>
            <p:nvPr/>
          </p:nvSpPr>
          <p:spPr bwMode="auto">
            <a:xfrm>
              <a:off x="685800" y="5562600"/>
              <a:ext cx="807720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r>
                <a:rPr lang="en-US" sz="900" i="0" dirty="0" smtClean="0">
                  <a:latin typeface="ApexNew-Medium" charset="0"/>
                </a:rPr>
                <a:t>* http://</a:t>
              </a:r>
              <a:r>
                <a:rPr lang="en-US" sz="900" i="0" dirty="0" err="1" smtClean="0">
                  <a:latin typeface="ApexNew-Medium" charset="0"/>
                </a:rPr>
                <a:t>www.satimagingcorp.com</a:t>
              </a:r>
              <a:r>
                <a:rPr lang="en-US" sz="900" i="0" dirty="0" smtClean="0">
                  <a:latin typeface="ApexNew-Medium" charset="0"/>
                </a:rPr>
                <a:t>/characterization-of-satellite-remote-sensing-</a:t>
              </a:r>
              <a:r>
                <a:rPr lang="en-US" sz="900" i="0" dirty="0" err="1" smtClean="0">
                  <a:latin typeface="ApexNew-Medium" charset="0"/>
                </a:rPr>
                <a:t>systems.html</a:t>
              </a:r>
              <a:endParaRPr lang="en-US" sz="900" i="0" dirty="0">
                <a:latin typeface="ApexNew-Medium" charset="0"/>
              </a:endParaRPr>
            </a:p>
          </p:txBody>
        </p:sp>
        <p:pic>
          <p:nvPicPr>
            <p:cNvPr id="22"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981200"/>
              <a:ext cx="4097867" cy="3130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Tree>
    <p:extLst>
      <p:ext uri="{BB962C8B-B14F-4D97-AF65-F5344CB8AC3E}">
        <p14:creationId xmlns:p14="http://schemas.microsoft.com/office/powerpoint/2010/main" val="43300519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1" y="76200"/>
            <a:ext cx="8077199" cy="685800"/>
          </a:xfrm>
        </p:spPr>
        <p:txBody>
          <a:bodyPr/>
          <a:lstStyle/>
          <a:p>
            <a:pPr eaLnBrk="1" hangingPunct="1"/>
            <a:r>
              <a:rPr lang="en-US" sz="3000" dirty="0" smtClean="0">
                <a:latin typeface="ApexNew-Medium" charset="0"/>
                <a:ea typeface="ヒラギノ角ゴ Pro W3" charset="0"/>
                <a:cs typeface="ヒラギノ角ゴ Pro W3" charset="0"/>
              </a:rPr>
              <a:t>NSIDC </a:t>
            </a:r>
            <a:r>
              <a:rPr lang="en-US" sz="2000" dirty="0" smtClean="0">
                <a:latin typeface="ApexNew-Medium" charset="0"/>
                <a:ea typeface="ヒラギノ角ゴ Pro W3" charset="0"/>
                <a:cs typeface="ヒラギノ角ゴ Pro W3" charset="0"/>
              </a:rPr>
              <a:t>–</a:t>
            </a:r>
            <a:r>
              <a:rPr lang="en-US" sz="3000" dirty="0" smtClean="0">
                <a:latin typeface="ApexNew-Medium" charset="0"/>
                <a:ea typeface="ヒラギノ角ゴ Pro W3" charset="0"/>
                <a:cs typeface="ヒラギノ角ゴ Pro W3" charset="0"/>
              </a:rPr>
              <a:t> </a:t>
            </a:r>
            <a:r>
              <a:rPr lang="en-US" sz="2200" dirty="0" smtClean="0">
                <a:latin typeface="ApexNew-Medium" charset="0"/>
                <a:ea typeface="ヒラギノ角ゴ Pro W3" charset="0"/>
                <a:cs typeface="ヒラギノ角ゴ Pro W3" charset="0"/>
              </a:rPr>
              <a:t>National Snow and Ice Data Center (</a:t>
            </a:r>
            <a:r>
              <a:rPr lang="en-US" sz="2200" dirty="0" err="1" smtClean="0">
                <a:latin typeface="ApexNew-Medium" charset="0"/>
                <a:ea typeface="ヒラギノ角ゴ Pro W3" charset="0"/>
                <a:cs typeface="ヒラギノ角ゴ Pro W3" charset="0"/>
              </a:rPr>
              <a:t>nsidc.org</a:t>
            </a:r>
            <a:r>
              <a:rPr lang="en-US" sz="2200" dirty="0" smtClean="0">
                <a:latin typeface="ApexNew-Medium" charset="0"/>
                <a:ea typeface="ヒラギノ角ゴ Pro W3" charset="0"/>
                <a:cs typeface="ヒラギノ角ゴ Pro W3" charset="0"/>
              </a:rPr>
              <a:t>) </a:t>
            </a:r>
            <a:r>
              <a:rPr lang="en-US" sz="1800" dirty="0" smtClean="0">
                <a:latin typeface="ApexNew-Medium" charset="0"/>
                <a:ea typeface="ヒラギノ角ゴ Pro W3" charset="0"/>
                <a:cs typeface="ヒラギノ角ゴ Pro W3" charset="0"/>
              </a:rPr>
              <a:t>I</a:t>
            </a:r>
            <a:endParaRPr lang="en-US" sz="1800" dirty="0">
              <a:latin typeface="ApexNew-Medium" charset="0"/>
              <a:ea typeface="ヒラギノ角ゴ Pro W3" charset="0"/>
              <a:cs typeface="ヒラギノ角ゴ Pro W3" charset="0"/>
            </a:endParaRPr>
          </a:p>
        </p:txBody>
      </p:sp>
      <p:sp>
        <p:nvSpPr>
          <p:cNvPr id="9" name="Content Placeholder 8"/>
          <p:cNvSpPr>
            <a:spLocks noGrp="1"/>
          </p:cNvSpPr>
          <p:nvPr>
            <p:ph idx="1"/>
          </p:nvPr>
        </p:nvSpPr>
        <p:spPr>
          <a:xfrm>
            <a:off x="685800" y="2286000"/>
            <a:ext cx="7772400" cy="4724400"/>
          </a:xfrm>
        </p:spPr>
        <p:txBody>
          <a:bodyPr>
            <a:normAutofit/>
          </a:bodyPr>
          <a:lstStyle/>
          <a:p>
            <a:pPr eaLnBrk="1" hangingPunct="1">
              <a:lnSpc>
                <a:spcPct val="130000"/>
              </a:lnSpc>
              <a:buFont typeface="Arial"/>
              <a:buChar char="•"/>
            </a:pPr>
            <a:r>
              <a:rPr lang="en-US" sz="1800" dirty="0" smtClean="0">
                <a:latin typeface="ApexNew-Medium" charset="0"/>
                <a:ea typeface="ヒラギノ角ゴ Pro W3" charset="0"/>
                <a:cs typeface="ヒラギノ角ゴ Pro W3" charset="0"/>
              </a:rPr>
              <a:t>NSIDC </a:t>
            </a:r>
            <a:r>
              <a:rPr lang="en-US" sz="1800" dirty="0" err="1" smtClean="0">
                <a:latin typeface="ApexNew-Medium" charset="0"/>
                <a:ea typeface="ヒラギノ角ゴ Pro W3" charset="0"/>
                <a:cs typeface="ヒラギノ角ゴ Pro W3" charset="0"/>
              </a:rPr>
              <a:t>reprezintă</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una</a:t>
            </a:r>
            <a:r>
              <a:rPr lang="en-US" sz="1800" dirty="0" smtClean="0">
                <a:latin typeface="ApexNew-Medium" charset="0"/>
                <a:ea typeface="ヒラギノ角ゴ Pro W3" charset="0"/>
                <a:cs typeface="ヒラギノ角ゴ Pro W3" charset="0"/>
              </a:rPr>
              <a:t> din </a:t>
            </a:r>
            <a:r>
              <a:rPr lang="en-US" sz="1800" dirty="0" err="1" smtClean="0">
                <a:latin typeface="ApexNew-Medium" charset="0"/>
                <a:ea typeface="ヒラギノ角ゴ Pro W3" charset="0"/>
                <a:cs typeface="ヒラギノ角ゴ Pro W3" charset="0"/>
              </a:rPr>
              <a:t>cele</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mai</a:t>
            </a:r>
            <a:r>
              <a:rPr lang="en-US" sz="1800" dirty="0" smtClean="0">
                <a:latin typeface="ApexNew-Medium" charset="0"/>
                <a:ea typeface="ヒラギノ角ゴ Pro W3" charset="0"/>
                <a:cs typeface="ヒラギノ角ゴ Pro W3" charset="0"/>
              </a:rPr>
              <a:t> comprehensive </a:t>
            </a:r>
            <a:r>
              <a:rPr lang="en-US" sz="1800" dirty="0" err="1" smtClean="0">
                <a:latin typeface="ApexNew-Medium" charset="0"/>
                <a:ea typeface="ヒラギノ角ゴ Pro W3" charset="0"/>
                <a:cs typeface="ヒラギノ角ゴ Pro W3" charset="0"/>
              </a:rPr>
              <a:t>surse</a:t>
            </a:r>
            <a:r>
              <a:rPr lang="en-US" sz="1800" dirty="0" smtClean="0">
                <a:latin typeface="ApexNew-Medium" charset="0"/>
                <a:ea typeface="ヒラギノ角ゴ Pro W3" charset="0"/>
                <a:cs typeface="ヒラギノ角ゴ Pro W3" charset="0"/>
              </a:rPr>
              <a:t> de date online </a:t>
            </a:r>
            <a:r>
              <a:rPr lang="en-US" sz="1800" dirty="0" err="1" smtClean="0">
                <a:latin typeface="ApexNew-Medium" charset="0"/>
                <a:ea typeface="ヒラギノ角ゴ Pro W3" charset="0"/>
                <a:cs typeface="ヒラギノ角ゴ Pro W3" charset="0"/>
              </a:rPr>
              <a:t>privind</a:t>
            </a:r>
            <a:r>
              <a:rPr lang="en-US" sz="1800" dirty="0" smtClean="0">
                <a:latin typeface="ApexNew-Medium" charset="0"/>
                <a:ea typeface="ヒラギノ角ゴ Pro W3" charset="0"/>
                <a:cs typeface="ヒラギノ角ゴ Pro W3" charset="0"/>
              </a:rPr>
              <a:t> </a:t>
            </a:r>
            <a:r>
              <a:rPr lang="en-US" sz="1800" i="1" dirty="0" err="1" smtClean="0">
                <a:latin typeface="ApexNew-Medium" charset="0"/>
                <a:ea typeface="ヒラギノ角ゴ Pro W3" charset="0"/>
                <a:cs typeface="ヒラギノ角ゴ Pro W3" charset="0"/>
              </a:rPr>
              <a:t>criosfera</a:t>
            </a:r>
            <a:r>
              <a:rPr lang="en-US" sz="1800" dirty="0" smtClean="0">
                <a:latin typeface="ApexNew-Medium" charset="0"/>
                <a:ea typeface="ヒラギノ角ゴ Pro W3" charset="0"/>
                <a:cs typeface="ヒラギノ角ゴ Pro W3" charset="0"/>
              </a:rPr>
              <a:t>.</a:t>
            </a:r>
          </a:p>
          <a:p>
            <a:pPr eaLnBrk="1" hangingPunct="1">
              <a:lnSpc>
                <a:spcPct val="130000"/>
              </a:lnSpc>
              <a:buFont typeface="Arial"/>
              <a:buChar char="•"/>
            </a:pPr>
            <a:r>
              <a:rPr lang="en-US" sz="1800" dirty="0">
                <a:latin typeface="Helvetica Neue"/>
                <a:ea typeface="Helvetica Neue"/>
                <a:cs typeface="Helvetica Neue"/>
              </a:rPr>
              <a:t>NSIDC </a:t>
            </a:r>
            <a:r>
              <a:rPr lang="en-US" sz="1800" dirty="0" smtClean="0">
                <a:latin typeface="Helvetica Neue"/>
                <a:ea typeface="Helvetica Neue"/>
                <a:cs typeface="Helvetica Neue"/>
              </a:rPr>
              <a:t>face parte din Cooperative </a:t>
            </a:r>
            <a:r>
              <a:rPr lang="en-US" sz="1800" dirty="0">
                <a:latin typeface="Helvetica Neue"/>
                <a:ea typeface="Helvetica Neue"/>
                <a:cs typeface="Helvetica Neue"/>
              </a:rPr>
              <a:t>Institute for Research in Environmental Sciences (CIRES) </a:t>
            </a:r>
            <a:r>
              <a:rPr lang="en-US" sz="1800" dirty="0" err="1" smtClean="0">
                <a:latin typeface="Helvetica Neue"/>
                <a:ea typeface="Helvetica Neue"/>
                <a:cs typeface="Helvetica Neue"/>
              </a:rPr>
              <a:t>activând</a:t>
            </a:r>
            <a:r>
              <a:rPr lang="en-US" sz="1800" dirty="0" smtClean="0">
                <a:latin typeface="Helvetica Neue"/>
                <a:ea typeface="Helvetica Neue"/>
                <a:cs typeface="Helvetica Neue"/>
              </a:rPr>
              <a:t> </a:t>
            </a:r>
            <a:r>
              <a:rPr lang="en-US" sz="1800" dirty="0" err="1" smtClean="0">
                <a:latin typeface="Helvetica Neue"/>
                <a:ea typeface="Helvetica Neue"/>
                <a:cs typeface="Helvetica Neue"/>
              </a:rPr>
              <a:t>în</a:t>
            </a:r>
            <a:r>
              <a:rPr lang="en-US" sz="1800" dirty="0" smtClean="0">
                <a:latin typeface="Helvetica Neue"/>
                <a:ea typeface="Helvetica Neue"/>
                <a:cs typeface="Helvetica Neue"/>
              </a:rPr>
              <a:t> </a:t>
            </a:r>
            <a:r>
              <a:rPr lang="en-US" sz="1800" dirty="0" err="1" smtClean="0">
                <a:latin typeface="Helvetica Neue"/>
                <a:ea typeface="Helvetica Neue"/>
                <a:cs typeface="Helvetica Neue"/>
              </a:rPr>
              <a:t>cadrul</a:t>
            </a:r>
            <a:r>
              <a:rPr lang="en-US" sz="1800" dirty="0" smtClean="0">
                <a:latin typeface="Helvetica Neue"/>
                <a:ea typeface="Helvetica Neue"/>
                <a:cs typeface="Helvetica Neue"/>
              </a:rPr>
              <a:t> University </a:t>
            </a:r>
            <a:r>
              <a:rPr lang="en-US" sz="1800" dirty="0">
                <a:latin typeface="Helvetica Neue"/>
                <a:ea typeface="Helvetica Neue"/>
                <a:cs typeface="Helvetica Neue"/>
              </a:rPr>
              <a:t>of </a:t>
            </a:r>
            <a:r>
              <a:rPr lang="en-US" sz="1800" dirty="0" smtClean="0">
                <a:latin typeface="Helvetica Neue"/>
                <a:ea typeface="Helvetica Neue"/>
                <a:cs typeface="Helvetica Neue"/>
              </a:rPr>
              <a:t>Colorado, Boulder</a:t>
            </a:r>
            <a:r>
              <a:rPr lang="en-US" sz="1800" dirty="0">
                <a:latin typeface="Helvetica Neue"/>
                <a:ea typeface="Helvetica Neue"/>
                <a:cs typeface="Helvetica Neue"/>
              </a:rPr>
              <a:t>.</a:t>
            </a:r>
            <a:endParaRPr lang="en-US" sz="1800" dirty="0" smtClean="0">
              <a:latin typeface="ApexNew-Medium" charset="0"/>
              <a:ea typeface="ヒラギノ角ゴ Pro W3" charset="0"/>
              <a:cs typeface="ヒラギノ角ゴ Pro W3" charset="0"/>
            </a:endParaRPr>
          </a:p>
          <a:p>
            <a:pPr eaLnBrk="1" hangingPunct="1">
              <a:lnSpc>
                <a:spcPct val="130000"/>
              </a:lnSpc>
              <a:buFont typeface="Arial"/>
              <a:buChar char="•"/>
            </a:pPr>
            <a:r>
              <a:rPr lang="en-US" sz="1800" dirty="0" err="1" smtClean="0">
                <a:latin typeface="ApexNew-Medium" charset="0"/>
                <a:ea typeface="ヒラギノ角ゴ Pro W3" charset="0"/>
                <a:cs typeface="ヒラギノ角ゴ Pro W3" charset="0"/>
              </a:rPr>
              <a:t>Activitatea</a:t>
            </a:r>
            <a:r>
              <a:rPr lang="en-US" sz="1800" dirty="0" smtClean="0">
                <a:latin typeface="ApexNew-Medium" charset="0"/>
                <a:ea typeface="ヒラギノ角ゴ Pro W3" charset="0"/>
                <a:cs typeface="ヒラギノ角ゴ Pro W3" charset="0"/>
              </a:rPr>
              <a:t> </a:t>
            </a:r>
            <a:r>
              <a:rPr lang="en-US" sz="1800" dirty="0" err="1" smtClean="0">
                <a:latin typeface="ApexNew-Medium" charset="0"/>
                <a:ea typeface="ヒラギノ角ゴ Pro W3" charset="0"/>
                <a:cs typeface="ヒラギノ角ゴ Pro W3" charset="0"/>
              </a:rPr>
              <a:t>științifică</a:t>
            </a:r>
            <a:r>
              <a:rPr lang="en-US" sz="1800" dirty="0" smtClean="0">
                <a:latin typeface="ApexNew-Medium" charset="0"/>
                <a:ea typeface="ヒラギノ角ゴ Pro W3" charset="0"/>
                <a:cs typeface="ヒラギノ角ゴ Pro W3" charset="0"/>
              </a:rPr>
              <a:t> a </a:t>
            </a:r>
            <a:r>
              <a:rPr lang="en-US" sz="1800" dirty="0" smtClean="0"/>
              <a:t>NSIDC </a:t>
            </a:r>
            <a:r>
              <a:rPr lang="en-US" sz="1800" dirty="0" err="1" smtClean="0"/>
              <a:t>este</a:t>
            </a:r>
            <a:r>
              <a:rPr lang="en-US" sz="1800" dirty="0" smtClean="0"/>
              <a:t> </a:t>
            </a:r>
            <a:r>
              <a:rPr lang="en-US" sz="1800" dirty="0" err="1" smtClean="0"/>
              <a:t>susținută</a:t>
            </a:r>
            <a:r>
              <a:rPr lang="en-US" sz="1800" dirty="0" smtClean="0"/>
              <a:t> de </a:t>
            </a:r>
            <a:r>
              <a:rPr lang="en-US" sz="1800" dirty="0"/>
              <a:t>NASA, the National Science Foundation (NSF), the National Oceanic and Atmospheric Administration (NOAA</a:t>
            </a:r>
            <a:r>
              <a:rPr lang="en-US" sz="1800" dirty="0" smtClean="0"/>
              <a:t>) </a:t>
            </a:r>
            <a:r>
              <a:rPr lang="en-US" sz="1800" dirty="0" err="1" smtClean="0"/>
              <a:t>prin</a:t>
            </a:r>
            <a:r>
              <a:rPr lang="en-US" sz="1800" dirty="0" smtClean="0"/>
              <a:t> </a:t>
            </a:r>
            <a:r>
              <a:rPr lang="en-US" sz="1800" dirty="0" err="1" smtClean="0"/>
              <a:t>granturi</a:t>
            </a:r>
            <a:r>
              <a:rPr lang="en-US" sz="1800" dirty="0" smtClean="0"/>
              <a:t> </a:t>
            </a:r>
            <a:r>
              <a:rPr lang="en-US" sz="1800" dirty="0" err="1" smtClean="0"/>
              <a:t>si</a:t>
            </a:r>
            <a:r>
              <a:rPr lang="en-US" sz="1800" dirty="0" smtClean="0"/>
              <a:t> </a:t>
            </a:r>
            <a:r>
              <a:rPr lang="en-US" sz="1800" dirty="0" err="1" smtClean="0"/>
              <a:t>contracte</a:t>
            </a:r>
            <a:r>
              <a:rPr lang="en-US" sz="1800" dirty="0" smtClean="0">
                <a:latin typeface="ApexNew-Medium" charset="0"/>
                <a:ea typeface="ヒラギノ角ゴ Pro W3" charset="0"/>
                <a:cs typeface="ヒラギノ角ゴ Pro W3" charset="0"/>
              </a:rPr>
              <a:t>.</a:t>
            </a:r>
          </a:p>
          <a:p>
            <a:pPr marL="0" indent="0" eaLnBrk="1" hangingPunct="1">
              <a:buNone/>
            </a:pPr>
            <a:endParaRPr lang="en-US" dirty="0" smtClean="0">
              <a:latin typeface="ApexNew-Medium" charset="0"/>
              <a:ea typeface="ヒラギノ角ゴ Pro W3" charset="0"/>
              <a:cs typeface="ヒラギノ角ゴ Pro W3" charset="0"/>
            </a:endParaRPr>
          </a:p>
        </p:txBody>
      </p:sp>
      <p:pic>
        <p:nvPicPr>
          <p:cNvPr id="10" name="Picture 9" descr="nsidc.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1066800"/>
            <a:ext cx="5143500" cy="774700"/>
          </a:xfrm>
          <a:prstGeom prst="rect">
            <a:avLst/>
          </a:prstGeom>
        </p:spPr>
      </p:pic>
    </p:spTree>
    <p:extLst>
      <p:ext uri="{BB962C8B-B14F-4D97-AF65-F5344CB8AC3E}">
        <p14:creationId xmlns:p14="http://schemas.microsoft.com/office/powerpoint/2010/main" val="8094557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plateASRC">
  <a:themeElements>
    <a:clrScheme name="Metal">
      <a:dk1>
        <a:sysClr val="windowText" lastClr="000000"/>
      </a:dk1>
      <a:lt1>
        <a:sysClr val="window" lastClr="FFFFFF"/>
      </a:lt1>
      <a:dk2>
        <a:srgbClr val="32363B"/>
      </a:dk2>
      <a:lt2>
        <a:srgbClr val="CACFD3"/>
      </a:lt2>
      <a:accent1>
        <a:srgbClr val="6283AD"/>
      </a:accent1>
      <a:accent2>
        <a:srgbClr val="324966"/>
      </a:accent2>
      <a:accent3>
        <a:srgbClr val="5B9EA4"/>
      </a:accent3>
      <a:accent4>
        <a:srgbClr val="1D5B57"/>
      </a:accent4>
      <a:accent5>
        <a:srgbClr val="1B4430"/>
      </a:accent5>
      <a:accent6>
        <a:srgbClr val="2F3C35"/>
      </a:accent6>
      <a:hlink>
        <a:srgbClr val="ED7307"/>
      </a:hlink>
      <a:folHlink>
        <a:srgbClr val="6D6F71"/>
      </a:folHlink>
    </a:clrScheme>
    <a:fontScheme name="Studio">
      <a:majorFont>
        <a:latin typeface="Corbel"/>
        <a:ea typeface=""/>
        <a:cs typeface=""/>
        <a:font script="Jpan" typeface="ＭＳ Ｐゴシック"/>
      </a:majorFont>
      <a:minorFont>
        <a:latin typeface="Corbel"/>
        <a:ea typeface=""/>
        <a:cs typeface=""/>
        <a:font script="Jpan" typeface="ＭＳ Ｐゴシック"/>
      </a:minorFont>
    </a:fontScheme>
    <a:fmtScheme name="Studio">
      <a:fillStyleLst>
        <a:solidFill>
          <a:schemeClr val="phClr"/>
        </a:solidFill>
        <a:gradFill rotWithShape="1">
          <a:gsLst>
            <a:gs pos="38000">
              <a:schemeClr val="phClr">
                <a:tint val="100000"/>
                <a:satMod val="100000"/>
              </a:schemeClr>
            </a:gs>
            <a:gs pos="100000">
              <a:schemeClr val="phClr">
                <a:tint val="100000"/>
                <a:shade val="50000"/>
                <a:hueMod val="100000"/>
                <a:satMod val="100000"/>
                <a:lumMod val="100000"/>
              </a:schemeClr>
            </a:gs>
          </a:gsLst>
          <a:lin ang="5400000" scaled="1"/>
        </a:gradFill>
        <a:gradFill rotWithShape="1">
          <a:gsLst>
            <a:gs pos="0">
              <a:schemeClr val="phClr">
                <a:tint val="100000"/>
                <a:shade val="100000"/>
                <a:satMod val="100000"/>
              </a:schemeClr>
            </a:gs>
            <a:gs pos="60000">
              <a:schemeClr val="phClr">
                <a:tint val="100000"/>
                <a:shade val="60000"/>
                <a:alpha val="100000"/>
                <a:satMod val="100000"/>
                <a:lumMod val="100000"/>
              </a:schemeClr>
            </a:gs>
            <a:gs pos="100000">
              <a:schemeClr val="phClr">
                <a:shade val="20000"/>
                <a:satMod val="100000"/>
                <a:lumMod val="100000"/>
              </a:schemeClr>
            </a:gs>
          </a:gsLst>
          <a:lin ang="5400000" scaled="0"/>
        </a:gradFill>
      </a:fillStyleLst>
      <a:lnStyleLst>
        <a:ln w="28575" cap="flat" cmpd="sng" algn="ctr">
          <a:solidFill>
            <a:schemeClr val="phClr">
              <a:shade val="95000"/>
              <a:satMod val="105000"/>
            </a:schemeClr>
          </a:solidFill>
          <a:prstDash val="solid"/>
        </a:ln>
        <a:ln w="47625" cap="flat" cmpd="sng" algn="ctr">
          <a:solidFill>
            <a:schemeClr val="phClr"/>
          </a:solidFill>
          <a:prstDash val="solid"/>
        </a:ln>
        <a:ln w="47625" cap="flat" cmpd="sng" algn="ctr">
          <a:solidFill>
            <a:schemeClr val="phClr"/>
          </a:solidFill>
          <a:prstDash val="solid"/>
        </a:ln>
      </a:lnStyleLst>
      <a:effectStyleLst>
        <a:effectStyle>
          <a:effectLst/>
        </a:effectStyle>
        <a:effectStyle>
          <a:effectLst>
            <a:reflection blurRad="101600" stA="26000" endPos="20000" dist="12700" dir="5400000" sy="-100000" rotWithShape="0"/>
          </a:effectLst>
        </a:effectStyle>
        <a:effectStyle>
          <a:effectLst>
            <a:outerShdw blurRad="444500" dist="317500" dir="5400000" sx="90000" sy="-25000" rotWithShape="0">
              <a:srgbClr val="000000">
                <a:alpha val="35000"/>
              </a:srgbClr>
            </a:outerShdw>
          </a:effectLst>
          <a:scene3d>
            <a:camera prst="orthographicFront">
              <a:rot lat="0" lon="0" rev="0"/>
            </a:camera>
            <a:lightRig rig="chilly" dir="t"/>
          </a:scene3d>
          <a:sp3d contourW="12700" prstMaterial="softEdge">
            <a:bevelT w="63500" h="2540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30000">
              <a:schemeClr val="phClr">
                <a:tint val="10000"/>
                <a:alpha val="80000"/>
                <a:satMod val="300000"/>
              </a:schemeClr>
            </a:gs>
            <a:gs pos="100000">
              <a:schemeClr val="phClr">
                <a:tint val="80000"/>
                <a:shade val="100000"/>
                <a:alpha val="100000"/>
                <a:satMod val="200000"/>
              </a:schemeClr>
            </a:gs>
          </a:gsLst>
          <a:lin ang="5400000" scaled="1"/>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2568</TotalTime>
  <Words>1098</Words>
  <Application>Microsoft Macintosh PowerPoint</Application>
  <PresentationFormat>On-screen Show (4:3)</PresentationFormat>
  <Paragraphs>88</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TemplateASRC</vt:lpstr>
      <vt:lpstr>Produsele MODIS snow: prezentare generală și domenii de aplicabilitate   </vt:lpstr>
      <vt:lpstr>Sumarul prezentării:</vt:lpstr>
      <vt:lpstr>Stratul de zăpadă</vt:lpstr>
      <vt:lpstr>Determinarea unor proprietăți  ale stratului de zăpadă</vt:lpstr>
      <vt:lpstr>Determinarea unor proprietăți ale stratului de zăpadă prin colectarea de informații din teren</vt:lpstr>
      <vt:lpstr>Determinarea unor proprietăți ale stratului de zăpadă folosind tehnici de teledetecție (I)</vt:lpstr>
      <vt:lpstr>Determinarea unor proprietăți ale stratului de zăpadă folosind tehnici de teledetecție (II)</vt:lpstr>
      <vt:lpstr>Determinarea unor proprietăți ale stratului de zăpadă folosind tehnici de teledetecție (III)</vt:lpstr>
      <vt:lpstr>NSIDC – National Snow and Ice Data Center (nsidc.org) I</vt:lpstr>
      <vt:lpstr>NSIDC – National Snow and Ice Data Center (nsidc.org) II</vt:lpstr>
      <vt:lpstr>PowerPoint Presentation</vt:lpstr>
      <vt:lpstr>MODIS - Moderate Resolution Imaging Spectroradiometer II </vt:lpstr>
      <vt:lpstr>MODIS – Snow products I</vt:lpstr>
      <vt:lpstr>MODIS – Snow products II</vt:lpstr>
      <vt:lpstr>PowerPoint Presentation</vt:lpstr>
      <vt:lpstr>PowerPoint Presentation</vt:lpstr>
      <vt:lpstr>PowerPoint Presentation</vt:lpstr>
      <vt:lpstr>PowerPoint Presentation</vt:lpstr>
      <vt:lpstr>PowerPoint Presentation</vt:lpstr>
      <vt:lpstr>PowerPoint Presentation</vt:lpstr>
      <vt:lpstr>Snow movie II</vt:lpstr>
      <vt:lpstr>Domenii de utilizare I</vt:lpstr>
      <vt:lpstr>Alte resurse / abordări.</vt:lpstr>
      <vt:lpstr>Vă mulțumesc.</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mirela</dc:creator>
  <cp:lastModifiedBy>Cristian Flueraru</cp:lastModifiedBy>
  <cp:revision>51</cp:revision>
  <dcterms:created xsi:type="dcterms:W3CDTF">2010-07-07T14:35:48Z</dcterms:created>
  <dcterms:modified xsi:type="dcterms:W3CDTF">2011-10-07T09:35:06Z</dcterms:modified>
</cp:coreProperties>
</file>