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9" r:id="rId3"/>
    <p:sldId id="260" r:id="rId4"/>
    <p:sldId id="262" r:id="rId5"/>
    <p:sldId id="261" r:id="rId6"/>
    <p:sldId id="263" r:id="rId7"/>
    <p:sldId id="258" r:id="rId8"/>
    <p:sldId id="264" r:id="rId9"/>
    <p:sldId id="266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0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85211" autoAdjust="0"/>
  </p:normalViewPr>
  <p:slideViewPr>
    <p:cSldViewPr>
      <p:cViewPr varScale="1">
        <p:scale>
          <a:sx n="63" d="100"/>
          <a:sy n="63" d="100"/>
        </p:scale>
        <p:origin x="-103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3EA41-C07A-4490-B48F-CFF5791FBC21}" type="datetimeFigureOut">
              <a:rPr lang="en-US" smtClean="0"/>
              <a:pPr/>
              <a:t>10/7/2011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75AD8-38A8-4F2B-9FF4-F30AA6025D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Z</a:t>
            </a:r>
            <a:r>
              <a:rPr lang="ro-RO" dirty="0" smtClean="0"/>
              <a:t>ă</a:t>
            </a:r>
            <a:r>
              <a:rPr lang="en-US" dirty="0" smtClean="0"/>
              <a:t> title</a:t>
            </a:r>
            <a:r>
              <a:rPr lang="en-US" baseline="0" dirty="0" smtClean="0"/>
              <a:t> :D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Premiul s a</a:t>
            </a:r>
            <a:r>
              <a:rPr lang="ro-RO" baseline="0" dirty="0" smtClean="0"/>
              <a:t> decernat in cadrul conferintei 1st Digital Agenda Assembly in data de 16 iunie 2011, de catre doamna vicepresedinte al Comisiei Europene –Neelie Kroes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ro-RO" dirty="0" smtClean="0">
                <a:solidFill>
                  <a:srgbClr val="FF0000"/>
                </a:solidFill>
              </a:rPr>
              <a:t>e este?</a:t>
            </a:r>
            <a:r>
              <a:rPr lang="en-US" dirty="0" smtClean="0">
                <a:solidFill>
                  <a:srgbClr val="FF0000"/>
                </a:solidFill>
              </a:rPr>
              <a:t> De </a:t>
            </a:r>
            <a:r>
              <a:rPr lang="en-US" dirty="0" err="1" smtClean="0">
                <a:solidFill>
                  <a:srgbClr val="FF0000"/>
                </a:solidFill>
              </a:rPr>
              <a:t>ce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este</a:t>
            </a:r>
            <a:r>
              <a:rPr lang="ro-RO" dirty="0" smtClean="0">
                <a:solidFill>
                  <a:srgbClr val="FF0000"/>
                </a:solidFill>
              </a:rPr>
              <a:t>?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err="1" smtClean="0"/>
              <a:t>eHarta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un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proiect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colaborativ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propus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ofere</a:t>
            </a:r>
            <a:r>
              <a:rPr lang="en-US" baseline="0" dirty="0" smtClean="0"/>
              <a:t> o </a:t>
            </a:r>
            <a:r>
              <a:rPr lang="en-US" baseline="0" dirty="0" err="1" smtClean="0"/>
              <a:t>metoda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eleganta</a:t>
            </a:r>
            <a:r>
              <a:rPr lang="en-US" baseline="0" dirty="0" smtClean="0"/>
              <a:t> de a </a:t>
            </a:r>
            <a:r>
              <a:rPr lang="en-US" baseline="0" dirty="0" err="1" smtClean="0"/>
              <a:t>pastra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intr</a:t>
            </a:r>
            <a:r>
              <a:rPr lang="en-US" baseline="0" dirty="0" smtClean="0"/>
              <a:t> un format digital (</a:t>
            </a:r>
            <a:r>
              <a:rPr lang="en-US" baseline="0" dirty="0" err="1" smtClean="0"/>
              <a:t>deci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usor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accesibil</a:t>
            </a:r>
            <a:r>
              <a:rPr lang="en-US" baseline="0" dirty="0" smtClean="0"/>
              <a:t>) </a:t>
            </a:r>
            <a:r>
              <a:rPr lang="en-US" baseline="0" dirty="0" err="1" smtClean="0"/>
              <a:t>si</a:t>
            </a:r>
            <a:r>
              <a:rPr lang="en-US" baseline="0" dirty="0" smtClean="0"/>
              <a:t> de a </a:t>
            </a:r>
            <a:r>
              <a:rPr lang="en-US" baseline="0" dirty="0" err="1" smtClean="0"/>
              <a:t>oferi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comunitatii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documente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cartografice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istorice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intindere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geografica</a:t>
            </a:r>
            <a:r>
              <a:rPr lang="en-US" baseline="0" dirty="0" smtClean="0"/>
              <a:t> –Romania. Este </a:t>
            </a:r>
            <a:r>
              <a:rPr lang="en-US" baseline="0" dirty="0" err="1" smtClean="0"/>
              <a:t>practic</a:t>
            </a:r>
            <a:r>
              <a:rPr lang="en-US" baseline="0" dirty="0" smtClean="0"/>
              <a:t> o </a:t>
            </a:r>
            <a:r>
              <a:rPr lang="en-US" baseline="0" dirty="0" err="1" smtClean="0"/>
              <a:t>plaftforma</a:t>
            </a:r>
            <a:r>
              <a:rPr lang="en-US" baseline="0" dirty="0" smtClean="0"/>
              <a:t> web care </a:t>
            </a:r>
            <a:r>
              <a:rPr lang="en-US" baseline="0" dirty="0" err="1" smtClean="0"/>
              <a:t>permite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publicarea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mii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harti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vechi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georeferentiate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documentate</a:t>
            </a:r>
            <a:r>
              <a:rPr lang="en-US" baseline="0" dirty="0" smtClean="0"/>
              <a:t>. </a:t>
            </a:r>
            <a:r>
              <a:rPr lang="ro-RO" baseline="0" dirty="0" smtClean="0"/>
              <a:t>In folosul cui? Al oricui. </a:t>
            </a:r>
            <a:r>
              <a:rPr lang="ro-RO" baseline="0" dirty="0" smtClean="0">
                <a:sym typeface="Wingdings" pitchFamily="2" charset="2"/>
              </a:rPr>
              <a:t></a:t>
            </a:r>
            <a:endParaRPr lang="en-US" dirty="0" smtClean="0"/>
          </a:p>
          <a:p>
            <a:endParaRPr lang="ro-RO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Inainte-</a:t>
            </a:r>
            <a:r>
              <a:rPr lang="ro-RO" baseline="0" dirty="0" smtClean="0"/>
              <a:t> scanare.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Etape</a:t>
            </a:r>
            <a:r>
              <a:rPr lang="en-US" dirty="0" smtClean="0"/>
              <a:t> de </a:t>
            </a:r>
            <a:r>
              <a:rPr lang="en-US" dirty="0" err="1" smtClean="0"/>
              <a:t>realizare</a:t>
            </a:r>
            <a:r>
              <a:rPr lang="en-US" dirty="0" smtClean="0"/>
              <a:t>: </a:t>
            </a:r>
            <a:r>
              <a:rPr lang="en-US" dirty="0" err="1" smtClean="0"/>
              <a:t>Valoarea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acestor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documente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este</a:t>
            </a:r>
            <a:r>
              <a:rPr lang="en-US" baseline="0" dirty="0" smtClean="0"/>
              <a:t> data </a:t>
            </a:r>
            <a:r>
              <a:rPr lang="en-US" baseline="0" dirty="0" err="1" smtClean="0"/>
              <a:t>si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catre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metoda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diseminare</a:t>
            </a:r>
            <a:r>
              <a:rPr lang="en-US" baseline="0" dirty="0" smtClean="0"/>
              <a:t> a info, </a:t>
            </a:r>
            <a:r>
              <a:rPr lang="en-US" baseline="0" dirty="0" err="1" smtClean="0"/>
              <a:t>metoda</a:t>
            </a:r>
            <a:r>
              <a:rPr lang="en-US" baseline="0" dirty="0" smtClean="0"/>
              <a:t> de a le </a:t>
            </a:r>
            <a:r>
              <a:rPr lang="en-US" baseline="0" dirty="0" err="1" smtClean="0"/>
              <a:t>pune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dispozitia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practic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oricui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specialisti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sau</a:t>
            </a:r>
            <a:r>
              <a:rPr lang="en-US" baseline="0" dirty="0" smtClean="0"/>
              <a:t> nu. </a:t>
            </a:r>
            <a:r>
              <a:rPr lang="en-US" baseline="0" dirty="0" err="1" smtClean="0"/>
              <a:t>Ptr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acesta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doua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etape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principale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trebuiau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realizate</a:t>
            </a:r>
            <a:r>
              <a:rPr lang="en-US" baseline="0" dirty="0" smtClean="0"/>
              <a:t> cu </a:t>
            </a:r>
            <a:r>
              <a:rPr lang="en-US" baseline="0" dirty="0" err="1" smtClean="0"/>
              <a:t>orice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pret</a:t>
            </a:r>
            <a:r>
              <a:rPr lang="en-US" baseline="0" dirty="0" smtClean="0"/>
              <a:t> – </a:t>
            </a:r>
            <a:r>
              <a:rPr lang="en-US" baseline="0" dirty="0" err="1" smtClean="0"/>
              <a:t>pozitionarea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</a:t>
            </a:r>
            <a:r>
              <a:rPr lang="en-US" baseline="0" dirty="0" smtClean="0"/>
              <a:t> glob a info (</a:t>
            </a:r>
            <a:r>
              <a:rPr lang="en-US" baseline="0" dirty="0" err="1" smtClean="0"/>
              <a:t>georeferentierea</a:t>
            </a:r>
            <a:r>
              <a:rPr lang="en-US" baseline="0" dirty="0" smtClean="0"/>
              <a:t>) </a:t>
            </a:r>
            <a:r>
              <a:rPr lang="en-US" baseline="0" dirty="0" err="1" smtClean="0"/>
              <a:t>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catalogarea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acesteia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culegerea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metadate</a:t>
            </a:r>
            <a:r>
              <a:rPr lang="en-US" baseline="0" dirty="0" smtClean="0"/>
              <a:t>).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Publicare web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Bruxelles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o-RO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??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430 de </a:t>
            </a:r>
            <a:r>
              <a:rPr lang="en-US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concurenti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din 24 state </a:t>
            </a:r>
            <a:r>
              <a:rPr lang="en-US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europene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o-RO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o-RO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 a fost? A fost</a:t>
            </a:r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cea mai mare competitie privitoare la date libere a Europei. A fost o initiativa a OKF, OFA si Share-PSI.eu. </a:t>
            </a:r>
          </a:p>
          <a:p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OKF= fondata in 2004 –ONG care isi propune promovarea oricaror tipuri de date (statistici, geospatiale) spre libera utilizare si distribuire. Au creat standarde – Open Definition, au organizat evenimente, conduc proiecte precum Open Shakespeare.</a:t>
            </a:r>
          </a:p>
          <a:p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OFA =  un proiect independent al OpenForum Europe. Un </a:t>
            </a:r>
            <a:r>
              <a:rPr lang="ro-RO" sz="1200" b="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tank – </a:t>
            </a:r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analizeaza modul in care tendinta spre accesul liber influenteaza piata de IT</a:t>
            </a:r>
          </a:p>
          <a:p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SPSI= a fost inititat de catre ETSI (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European Telecommunications Standards Institute</a:t>
            </a:r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si W3C pentru Digital Agenda. Este practic un mediu care aduce laolalta cei mai importanti actionari (daca vreti) din sectorul public european, incluzand mediul academic, administrativ samd., pentru a defini standardele necesar interoperabilitatii si integrarii informatiilor in cadrul europei si nu numai.</a:t>
            </a:r>
          </a:p>
          <a:p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BDA = imbunatatirea unui set de date, facut apoi, bineinteles, liber.  </a:t>
            </a:r>
            <a:endParaRPr lang="en-US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Definirea proiectului</a:t>
            </a:r>
            <a:r>
              <a:rPr lang="en-US" dirty="0" smtClean="0"/>
              <a:t>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Talis</a:t>
            </a:r>
            <a:r>
              <a:rPr lang="ro-RO" baseline="0" dirty="0" smtClean="0"/>
              <a:t> = sponsor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AD8-38A8-4F2B-9FF4-F30AA6025DA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8013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8228013" cy="45243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8562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8562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8013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4963"/>
            <a:ext cx="8228013" cy="4524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idx="10"/>
          </p:nvPr>
        </p:nvSpPr>
        <p:spPr>
          <a:xfrm>
            <a:off x="0" y="6553200"/>
            <a:ext cx="9142413" cy="30480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8013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8013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o-RO"/>
              <a:t>07-08 octombrie 2011, Bucureşti        Soluţii Open Source pentru prelucrarea şi reprezentarea datelor geospaţiale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undal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553199"/>
          </a:xfrm>
          <a:prstGeom prst="rect">
            <a:avLst/>
          </a:prstGeom>
        </p:spPr>
      </p:pic>
      <p:sp>
        <p:nvSpPr>
          <p:cNvPr id="1025" name="Rectangle 1"/>
          <p:cNvSpPr>
            <a:spLocks noGrp="1" noChangeArrowheads="1"/>
          </p:cNvSpPr>
          <p:nvPr>
            <p:ph type="ftr"/>
          </p:nvPr>
        </p:nvSpPr>
        <p:spPr bwMode="auto">
          <a:xfrm>
            <a:off x="1591" y="6521451"/>
            <a:ext cx="9142412" cy="336550"/>
          </a:xfrm>
          <a:prstGeom prst="rect">
            <a:avLst/>
          </a:prstGeom>
          <a:solidFill>
            <a:srgbClr val="20303D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aseline="0">
                <a:solidFill>
                  <a:srgbClr val="000000"/>
                </a:solidFill>
                <a:latin typeface="Georgia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o-RO" dirty="0"/>
              <a:t>07-08 octombrie 2011, Bucureşti        Soluţii Open Source pentru prelucrarea şi reprezentarea datelor geospaţiale </a:t>
            </a:r>
          </a:p>
        </p:txBody>
      </p:sp>
      <p:pic>
        <p:nvPicPr>
          <p:cNvPr id="9" name="Picture 8" descr="geo-spatial.jp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1987296" cy="505968"/>
          </a:xfrm>
          <a:prstGeom prst="rect">
            <a:avLst/>
          </a:prstGeom>
        </p:spPr>
      </p:pic>
      <p:pic>
        <p:nvPicPr>
          <p:cNvPr id="10" name="Picture 9" descr="unibuc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123086" y="5867400"/>
            <a:ext cx="1020914" cy="731520"/>
          </a:xfrm>
          <a:prstGeom prst="rect">
            <a:avLst/>
          </a:prstGeom>
        </p:spPr>
      </p:pic>
      <p:pic>
        <p:nvPicPr>
          <p:cNvPr id="11" name="Picture 10" descr="OSGEO.png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110973" y="0"/>
            <a:ext cx="1033027" cy="7315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Georgia" pitchFamily="18" charset="0"/>
          <a:ea typeface="DejaVu Sans" charset="0"/>
          <a:cs typeface="DejaVu San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Georgia" pitchFamily="18" charset="0"/>
          <a:ea typeface="DejaVu Sans" charset="0"/>
          <a:cs typeface="DejaVu San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Georgia" pitchFamily="18" charset="0"/>
          <a:ea typeface="DejaVu Sans" charset="0"/>
          <a:cs typeface="DejaVu San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Georgia" pitchFamily="18" charset="0"/>
          <a:ea typeface="DejaVu Sans" charset="0"/>
          <a:cs typeface="DejaVu Sans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opendata.pptx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arth.unibuc.ro/articole/comunicat-proiectul-eharta-premiat-la-open-data-challeng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arth.unibuc.ro/articole/eHarta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1066805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eHarta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-381000" y="2667000"/>
            <a:ext cx="9525000" cy="1143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  <a:defRPr/>
            </a:pPr>
            <a:r>
              <a:rPr kumimoji="0" lang="it-IT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prima recunoa</a:t>
            </a:r>
            <a:r>
              <a:rPr kumimoji="0" lang="ro-RO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ș</a:t>
            </a:r>
            <a:r>
              <a:rPr kumimoji="0" lang="it-IT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tere european</a:t>
            </a:r>
            <a:r>
              <a:rPr kumimoji="0" lang="ro-RO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ă</a:t>
            </a:r>
            <a:r>
              <a:rPr kumimoji="0" lang="it-IT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eforturilor comunit</a:t>
            </a:r>
            <a:r>
              <a:rPr kumimoji="0" lang="ro-RO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ăț</a:t>
            </a:r>
            <a:r>
              <a:rPr kumimoji="0" lang="it-IT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ii   </a:t>
            </a:r>
          </a:p>
          <a:p>
            <a:pPr marL="342900" marR="0" lvl="0" indent="-342900" algn="ctr" defTabSz="449263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  <a:defRPr/>
            </a:pPr>
            <a:r>
              <a:rPr kumimoji="0" lang="it-IT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it-IT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geo-spatial.org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20303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manarea.jpg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5532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pic>
        <p:nvPicPr>
          <p:cNvPr id="7" name="Picture 6" descr="241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358457"/>
            <a:ext cx="7924800" cy="514902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sp>
        <p:nvSpPr>
          <p:cNvPr id="5" name="TextBox 4"/>
          <p:cNvSpPr txBox="1"/>
          <p:nvPr/>
        </p:nvSpPr>
        <p:spPr>
          <a:xfrm>
            <a:off x="304800" y="1524000"/>
            <a:ext cx="868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kern="0" dirty="0" smtClean="0">
                <a:solidFill>
                  <a:srgbClr val="20303D"/>
                </a:solidFill>
              </a:rPr>
              <a:t>Comunicat: proiectul eHarta premiat la Open Data Challenge</a:t>
            </a:r>
            <a:endParaRPr lang="ro-RO" sz="2400" kern="0" dirty="0" smtClean="0">
              <a:solidFill>
                <a:srgbClr val="20303D"/>
              </a:solidFill>
            </a:endParaRPr>
          </a:p>
          <a:p>
            <a:pPr algn="ctr"/>
            <a:r>
              <a:rPr lang="en-US" sz="2400" dirty="0" smtClean="0">
                <a:ln>
                  <a:solidFill>
                    <a:schemeClr val="tx1"/>
                  </a:solidFill>
                </a:ln>
                <a:hlinkClick r:id="rId3"/>
              </a:rPr>
              <a:t>http://earth.unibuc.ro/articole/comunicat-proiectul-eharta-premiat-la-open-data-challenge</a:t>
            </a:r>
            <a:endParaRPr lang="it-IT" sz="2400" kern="0" dirty="0" smtClean="0">
              <a:ln>
                <a:solidFill>
                  <a:schemeClr val="tx1"/>
                </a:solidFill>
              </a:ln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38862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kern="0" dirty="0" smtClean="0">
                <a:solidFill>
                  <a:srgbClr val="20303D"/>
                </a:solidFill>
              </a:rPr>
              <a:t>Proiect colaborativ geo-spatial.org: eHarta</a:t>
            </a:r>
          </a:p>
          <a:p>
            <a:pPr algn="ctr"/>
            <a:r>
              <a:rPr lang="en-US" sz="2400" dirty="0" smtClean="0">
                <a:ln>
                  <a:solidFill>
                    <a:schemeClr val="tx1"/>
                  </a:solidFill>
                </a:ln>
                <a:hlinkClick r:id="rId4"/>
              </a:rPr>
              <a:t>http://earth.unibuc.ro/articole/eHarta</a:t>
            </a: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sp>
        <p:nvSpPr>
          <p:cNvPr id="5" name="TextBox 4"/>
          <p:cNvSpPr txBox="1"/>
          <p:nvPr/>
        </p:nvSpPr>
        <p:spPr>
          <a:xfrm>
            <a:off x="228600" y="20574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kern="0" dirty="0" smtClean="0">
                <a:solidFill>
                  <a:srgbClr val="20303D"/>
                </a:solidFill>
              </a:rPr>
              <a:t>V</a:t>
            </a:r>
            <a:r>
              <a:rPr lang="ro-RO" sz="2400" kern="0" dirty="0" smtClean="0">
                <a:solidFill>
                  <a:srgbClr val="20303D"/>
                </a:solidFill>
              </a:rPr>
              <a:t>ă mulțumesc!</a:t>
            </a: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0" y="1524000"/>
            <a:ext cx="4419600" cy="2895599"/>
          </a:xfrm>
        </p:spPr>
        <p:txBody>
          <a:bodyPr/>
          <a:lstStyle/>
          <a:p>
            <a:r>
              <a:rPr lang="ro-RO" dirty="0" smtClean="0"/>
              <a:t>Ce este? </a:t>
            </a:r>
            <a:endParaRPr lang="en-US" dirty="0" smtClean="0"/>
          </a:p>
          <a:p>
            <a:r>
              <a:rPr lang="ro-RO" dirty="0" smtClean="0"/>
              <a:t>Cine-i vinovatul?</a:t>
            </a:r>
          </a:p>
          <a:p>
            <a:r>
              <a:rPr lang="ro-RO" dirty="0" smtClean="0"/>
              <a:t> Complici?</a:t>
            </a:r>
          </a:p>
          <a:p>
            <a:r>
              <a:rPr lang="ro-RO" dirty="0" smtClean="0"/>
              <a:t>Pentru cine ?</a:t>
            </a:r>
          </a:p>
          <a:p>
            <a:r>
              <a:rPr lang="ro-RO" dirty="0" smtClean="0"/>
              <a:t>Bruxelles???</a:t>
            </a:r>
          </a:p>
          <a:p>
            <a:pPr>
              <a:buNone/>
            </a:pPr>
            <a:endParaRPr lang="ro-RO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ommunity_by_aricacritter-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5800"/>
            <a:ext cx="9144000" cy="5091025"/>
          </a:xfrm>
          <a:prstGeom prst="rect">
            <a:avLst/>
          </a:prstGeom>
        </p:spPr>
      </p:pic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smtClean="0"/>
              <a:t>07-08 octombrie 2011, Bucureşti        Soluţii Open Source pentru prelucrarea şi reprezentarea datelor geospaţiale </a:t>
            </a:r>
          </a:p>
        </p:txBody>
      </p:sp>
      <p:pic>
        <p:nvPicPr>
          <p:cNvPr id="6" name="Picture 5" descr="colaborati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913" y="3733800"/>
            <a:ext cx="4787087" cy="2971800"/>
          </a:xfrm>
          <a:prstGeom prst="rect">
            <a:avLst/>
          </a:prstGeom>
        </p:spPr>
      </p:pic>
      <p:pic>
        <p:nvPicPr>
          <p:cNvPr id="9" name="Picture 8" descr="rolled-plan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4800"/>
            <a:ext cx="2990850" cy="239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391400" cy="565150"/>
          </a:xfrm>
        </p:spPr>
        <p:txBody>
          <a:bodyPr/>
          <a:lstStyle/>
          <a:p>
            <a:r>
              <a:rPr lang="ro-RO" sz="3000" dirty="0" smtClean="0">
                <a:solidFill>
                  <a:srgbClr val="20303D"/>
                </a:solidFill>
                <a:latin typeface="+mn-lt"/>
                <a:ea typeface="+mn-ea"/>
                <a:cs typeface="+mn-cs"/>
              </a:rPr>
              <a:t>Pasul 1 Culegere metadate</a:t>
            </a:r>
            <a:endParaRPr lang="en-US" sz="3000" dirty="0" smtClean="0">
              <a:solidFill>
                <a:srgbClr val="20303D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meta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8241111" cy="4888588"/>
          </a:xfrm>
          <a:prstGeom prst="rect">
            <a:avLst/>
          </a:prstGeom>
        </p:spPr>
      </p:pic>
      <p:pic>
        <p:nvPicPr>
          <p:cNvPr id="7" name="Picture 6" descr="meta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66800"/>
            <a:ext cx="8241111" cy="4888588"/>
          </a:xfrm>
          <a:prstGeom prst="rect">
            <a:avLst/>
          </a:prstGeom>
        </p:spPr>
      </p:pic>
      <p:pic>
        <p:nvPicPr>
          <p:cNvPr id="8" name="Picture 7" descr="meta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889" y="1752600"/>
            <a:ext cx="8241111" cy="474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391400" cy="565150"/>
          </a:xfrm>
        </p:spPr>
        <p:txBody>
          <a:bodyPr/>
          <a:lstStyle/>
          <a:p>
            <a:r>
              <a:rPr lang="ro-RO" sz="3000" dirty="0" smtClean="0">
                <a:solidFill>
                  <a:srgbClr val="20303D"/>
                </a:solidFill>
                <a:latin typeface="+mn-lt"/>
                <a:ea typeface="+mn-ea"/>
                <a:cs typeface="+mn-cs"/>
              </a:rPr>
              <a:t>Pasul 2 </a:t>
            </a:r>
            <a:r>
              <a:rPr lang="en-US" sz="3000" dirty="0" err="1" smtClean="0">
                <a:solidFill>
                  <a:srgbClr val="20303D"/>
                </a:solidFill>
                <a:latin typeface="+mn-lt"/>
                <a:ea typeface="+mn-ea"/>
                <a:cs typeface="+mn-cs"/>
              </a:rPr>
              <a:t>Georeferen</a:t>
            </a:r>
            <a:r>
              <a:rPr lang="ro-RO" sz="3000" dirty="0" smtClean="0">
                <a:solidFill>
                  <a:srgbClr val="20303D"/>
                </a:solidFill>
                <a:latin typeface="+mn-lt"/>
                <a:ea typeface="+mn-ea"/>
                <a:cs typeface="+mn-cs"/>
              </a:rPr>
              <a:t>țiere</a:t>
            </a:r>
            <a:endParaRPr lang="en-US" sz="3000" dirty="0" smtClean="0">
              <a:solidFill>
                <a:srgbClr val="20303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pic>
        <p:nvPicPr>
          <p:cNvPr id="5" name="Picture 4" descr="georef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6800" y="533400"/>
            <a:ext cx="8247905" cy="4897084"/>
          </a:xfrm>
          <a:prstGeom prst="rect">
            <a:avLst/>
          </a:prstGeom>
        </p:spPr>
      </p:pic>
      <p:pic>
        <p:nvPicPr>
          <p:cNvPr id="6" name="Picture 5" descr="georef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990600"/>
            <a:ext cx="5702055" cy="4726028"/>
          </a:xfrm>
          <a:prstGeom prst="rect">
            <a:avLst/>
          </a:prstGeom>
        </p:spPr>
      </p:pic>
      <p:pic>
        <p:nvPicPr>
          <p:cNvPr id="7" name="Picture 6" descr="georef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1600200"/>
            <a:ext cx="8250205" cy="4891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391400" cy="565150"/>
          </a:xfrm>
        </p:spPr>
        <p:txBody>
          <a:bodyPr/>
          <a:lstStyle/>
          <a:p>
            <a:r>
              <a:rPr lang="ro-RO" sz="3000" dirty="0" smtClean="0">
                <a:solidFill>
                  <a:srgbClr val="20303D"/>
                </a:solidFill>
                <a:latin typeface="+mn-lt"/>
                <a:ea typeface="+mn-ea"/>
                <a:cs typeface="+mn-cs"/>
              </a:rPr>
              <a:t>Publicare WEB</a:t>
            </a:r>
            <a:endParaRPr lang="en-US" sz="3000" dirty="0" smtClean="0">
              <a:solidFill>
                <a:srgbClr val="20303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762000"/>
            <a:ext cx="35052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ro-RO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Fișiere disponibile</a:t>
            </a:r>
            <a:r>
              <a:rPr kumimoji="0" lang="ro-RO" sz="3000" b="0" i="0" u="none" strike="noStrike" kern="0" cap="none" spc="0" normalizeH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pentru download</a:t>
            </a:r>
            <a:endParaRPr kumimoji="0" lang="en-US" sz="3000" b="0" i="0" u="none" strike="noStrike" kern="0" cap="none" spc="0" normalizeH="0" baseline="0" noProof="0" dirty="0" smtClean="0">
              <a:ln>
                <a:noFill/>
              </a:ln>
              <a:solidFill>
                <a:srgbClr val="20303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pub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8241111" cy="4888588"/>
          </a:xfrm>
          <a:prstGeom prst="rect">
            <a:avLst/>
          </a:prstGeom>
        </p:spPr>
      </p:pic>
      <p:pic>
        <p:nvPicPr>
          <p:cNvPr id="9" name="Picture 8" descr="pub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889" y="1676400"/>
            <a:ext cx="8241111" cy="4736201"/>
          </a:xfrm>
          <a:prstGeom prst="rect">
            <a:avLst/>
          </a:prstGeom>
        </p:spPr>
      </p:pic>
      <p:pic>
        <p:nvPicPr>
          <p:cNvPr id="10" name="Picture 9" descr="pub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28800"/>
            <a:ext cx="7010400" cy="4593009"/>
          </a:xfrm>
          <a:prstGeom prst="rect">
            <a:avLst/>
          </a:prstGeom>
        </p:spPr>
      </p:pic>
      <p:pic>
        <p:nvPicPr>
          <p:cNvPr id="12" name="Picture 11" descr="pub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676400"/>
            <a:ext cx="8241111" cy="488858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029200" y="685800"/>
            <a:ext cx="4114800" cy="1447800"/>
          </a:xfrm>
          <a:prstGeom prst="rect">
            <a:avLst/>
          </a:prstGeom>
        </p:spPr>
        <p:txBody>
          <a:bodyPr/>
          <a:lstStyle/>
          <a:p>
            <a:pPr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kumimoji="0" lang="ro-RO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Servicii standard web</a:t>
            </a:r>
          </a:p>
          <a:p>
            <a:pPr algn="ctr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3000" kern="0" dirty="0" smtClean="0">
                <a:solidFill>
                  <a:srgbClr val="20303D"/>
                </a:solidFill>
              </a:rPr>
              <a:t>WMS/WMTS/WMS-C/TMS/CSW</a:t>
            </a:r>
            <a:r>
              <a:rPr kumimoji="0" lang="ro-RO" sz="3000" b="0" i="0" u="none" strike="noStrike" kern="0" cap="none" spc="0" normalizeH="0" noProof="0" dirty="0" smtClean="0">
                <a:ln>
                  <a:noFill/>
                </a:ln>
                <a:solidFill>
                  <a:srgbClr val="20303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000" b="0" i="0" u="none" strike="noStrike" kern="0" cap="none" spc="0" normalizeH="0" baseline="0" noProof="0" dirty="0" smtClean="0">
              <a:ln>
                <a:noFill/>
              </a:ln>
              <a:solidFill>
                <a:srgbClr val="20303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sp>
        <p:nvSpPr>
          <p:cNvPr id="3" name="TextBox 2"/>
          <p:cNvSpPr txBox="1"/>
          <p:nvPr/>
        </p:nvSpPr>
        <p:spPr>
          <a:xfrm>
            <a:off x="2895601" y="0"/>
            <a:ext cx="4191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kern="0" dirty="0" err="1" smtClean="0">
                <a:solidFill>
                  <a:srgbClr val="20303D"/>
                </a:solidFill>
              </a:rPr>
              <a:t>OpenData</a:t>
            </a:r>
            <a:r>
              <a:rPr lang="en-US" dirty="0" smtClean="0"/>
              <a:t> </a:t>
            </a:r>
            <a:r>
              <a:rPr lang="en-US" sz="3000" kern="0" dirty="0" smtClean="0">
                <a:solidFill>
                  <a:srgbClr val="20303D"/>
                </a:solidFill>
              </a:rPr>
              <a:t>Challenge</a:t>
            </a:r>
            <a:r>
              <a:rPr lang="ro-RO" sz="3000" kern="0" dirty="0" smtClean="0">
                <a:solidFill>
                  <a:srgbClr val="20303D"/>
                </a:solidFill>
              </a:rPr>
              <a:t> ?? </a:t>
            </a:r>
          </a:p>
        </p:txBody>
      </p:sp>
      <p:pic>
        <p:nvPicPr>
          <p:cNvPr id="6" name="Picture 5" descr="OpenKn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2000"/>
            <a:ext cx="3581400" cy="1046575"/>
          </a:xfrm>
          <a:prstGeom prst="rect">
            <a:avLst/>
          </a:prstGeom>
        </p:spPr>
      </p:pic>
      <p:pic>
        <p:nvPicPr>
          <p:cNvPr id="8" name="Picture 7" descr="openforu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1676400"/>
            <a:ext cx="3482340" cy="910416"/>
          </a:xfrm>
          <a:prstGeom prst="rect">
            <a:avLst/>
          </a:prstGeom>
        </p:spPr>
      </p:pic>
      <p:pic>
        <p:nvPicPr>
          <p:cNvPr id="9" name="Picture 8" descr="share_ps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00" y="2819400"/>
            <a:ext cx="2514600" cy="4086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77000" y="990600"/>
            <a:ext cx="23326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000" kern="0" dirty="0" smtClean="0">
                <a:solidFill>
                  <a:srgbClr val="20303D"/>
                </a:solidFill>
              </a:rPr>
              <a:t>Organizatori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1800" y="3810000"/>
            <a:ext cx="172835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000" kern="0" dirty="0" smtClean="0">
                <a:solidFill>
                  <a:srgbClr val="20303D"/>
                </a:solidFill>
              </a:rPr>
              <a:t>Categorii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3200400"/>
            <a:ext cx="8547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000" kern="0" dirty="0" smtClean="0">
                <a:solidFill>
                  <a:srgbClr val="20303D"/>
                </a:solidFill>
              </a:rPr>
              <a:t>Idei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34200" y="5334000"/>
            <a:ext cx="9941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000" kern="0" dirty="0" smtClean="0">
                <a:solidFill>
                  <a:srgbClr val="20303D"/>
                </a:solidFill>
              </a:rPr>
              <a:t>D</a:t>
            </a:r>
            <a:r>
              <a:rPr lang="en-US" sz="3000" kern="0" dirty="0" smtClean="0">
                <a:solidFill>
                  <a:srgbClr val="20303D"/>
                </a:solidFill>
              </a:rPr>
              <a:t>at</a:t>
            </a:r>
            <a:r>
              <a:rPr lang="ro-RO" sz="3000" kern="0" dirty="0" smtClean="0">
                <a:solidFill>
                  <a:srgbClr val="20303D"/>
                </a:solidFill>
              </a:rPr>
              <a:t>e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0200" y="3733800"/>
            <a:ext cx="16113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000" kern="0" dirty="0" smtClean="0">
                <a:solidFill>
                  <a:srgbClr val="20303D"/>
                </a:solidFill>
              </a:rPr>
              <a:t>Aplicații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0" y="4648200"/>
            <a:ext cx="20714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000" kern="0" dirty="0" smtClean="0">
                <a:solidFill>
                  <a:srgbClr val="20303D"/>
                </a:solidFill>
              </a:rPr>
              <a:t>Vizualizare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8800" y="2667000"/>
            <a:ext cx="593944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000" kern="0" dirty="0" smtClean="0">
                <a:solidFill>
                  <a:srgbClr val="20303D"/>
                </a:solidFill>
              </a:rPr>
              <a:t>430 concurenți -24 tărți europene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sp>
        <p:nvSpPr>
          <p:cNvPr id="5" name="TextBox 4"/>
          <p:cNvSpPr txBox="1"/>
          <p:nvPr/>
        </p:nvSpPr>
        <p:spPr>
          <a:xfrm>
            <a:off x="685800" y="1905000"/>
            <a:ext cx="7848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o-RO" sz="3000" kern="0" dirty="0" smtClean="0">
                <a:solidFill>
                  <a:srgbClr val="20303D"/>
                </a:solidFill>
              </a:rPr>
              <a:t>Despre ce este setul de date?</a:t>
            </a:r>
          </a:p>
          <a:p>
            <a:pPr>
              <a:buFont typeface="Arial" pitchFamily="34" charset="0"/>
              <a:buChar char="•"/>
            </a:pPr>
            <a:r>
              <a:rPr lang="ro-RO" sz="3000" kern="0" dirty="0" smtClean="0">
                <a:solidFill>
                  <a:srgbClr val="20303D"/>
                </a:solidFill>
              </a:rPr>
              <a:t>De ce îl considerăm important?</a:t>
            </a:r>
          </a:p>
          <a:p>
            <a:pPr>
              <a:buFont typeface="Arial" pitchFamily="34" charset="0"/>
              <a:buChar char="•"/>
            </a:pPr>
            <a:r>
              <a:rPr lang="ro-RO" sz="3000" kern="0" dirty="0" smtClean="0">
                <a:solidFill>
                  <a:srgbClr val="20303D"/>
                </a:solidFill>
              </a:rPr>
              <a:t>Ce anume credem că se poate realiza cu el?</a:t>
            </a:r>
          </a:p>
          <a:p>
            <a:pPr>
              <a:buFont typeface="Arial" pitchFamily="34" charset="0"/>
              <a:buChar char="•"/>
            </a:pPr>
            <a:r>
              <a:rPr lang="ro-RO" sz="3000" kern="0" dirty="0" smtClean="0">
                <a:solidFill>
                  <a:srgbClr val="20303D"/>
                </a:solidFill>
              </a:rPr>
              <a:t>Cine va beneficia de pe urma lui și cum?</a:t>
            </a:r>
          </a:p>
          <a:p>
            <a:pPr>
              <a:buFont typeface="Arial" pitchFamily="34" charset="0"/>
              <a:buChar char="•"/>
            </a:pPr>
            <a:r>
              <a:rPr lang="ro-RO" sz="3000" kern="0" dirty="0" smtClean="0">
                <a:solidFill>
                  <a:srgbClr val="20303D"/>
                </a:solidFill>
              </a:rPr>
              <a:t>Ce îmbunătățiri am adus acestui set de date?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95600" y="0"/>
            <a:ext cx="3751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000" kern="0" dirty="0" smtClean="0">
                <a:solidFill>
                  <a:srgbClr val="20303D"/>
                </a:solidFill>
              </a:rPr>
              <a:t>Înscrierea în concurs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ro-RO" smtClean="0"/>
              <a:t>07-08 octombrie 2011, Bucureşti        Soluţii Open Source pentru prelucrarea şi reprezentarea datelor geospaţiale </a:t>
            </a:r>
            <a:endParaRPr lang="ro-RO"/>
          </a:p>
        </p:txBody>
      </p:sp>
      <p:sp>
        <p:nvSpPr>
          <p:cNvPr id="5" name="TextBox 4"/>
          <p:cNvSpPr txBox="1"/>
          <p:nvPr/>
        </p:nvSpPr>
        <p:spPr>
          <a:xfrm>
            <a:off x="381000" y="609600"/>
            <a:ext cx="84582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000" i="1" kern="0" dirty="0" smtClean="0">
                <a:solidFill>
                  <a:srgbClr val="20303D"/>
                </a:solidFill>
              </a:rPr>
              <a:t>BETTER DATA AWARD</a:t>
            </a:r>
            <a:endParaRPr lang="en-US" sz="3000" kern="0" dirty="0" smtClean="0">
              <a:solidFill>
                <a:srgbClr val="20303D"/>
              </a:solidFill>
            </a:endParaRPr>
          </a:p>
          <a:p>
            <a:pPr algn="ctr"/>
            <a:r>
              <a:rPr lang="en-US" sz="3000" kern="0" dirty="0" err="1" smtClean="0">
                <a:solidFill>
                  <a:srgbClr val="20303D"/>
                </a:solidFill>
              </a:rPr>
              <a:t>eHarta</a:t>
            </a:r>
            <a:r>
              <a:rPr lang="en-US" sz="3000" kern="0" dirty="0" smtClean="0">
                <a:solidFill>
                  <a:srgbClr val="20303D"/>
                </a:solidFill>
              </a:rPr>
              <a:t> Historical Maps </a:t>
            </a:r>
            <a:endParaRPr lang="ro-RO" sz="3000" kern="0" dirty="0" smtClean="0">
              <a:solidFill>
                <a:srgbClr val="20303D"/>
              </a:solidFill>
            </a:endParaRPr>
          </a:p>
          <a:p>
            <a:pPr algn="ctr"/>
            <a:r>
              <a:rPr lang="en-US" sz="3000" kern="0" dirty="0" smtClean="0">
                <a:solidFill>
                  <a:srgbClr val="20303D"/>
                </a:solidFill>
              </a:rPr>
              <a:t>(Romania)</a:t>
            </a:r>
            <a:endParaRPr lang="ro-RO" sz="3000" kern="0" dirty="0" smtClean="0">
              <a:solidFill>
                <a:srgbClr val="20303D"/>
              </a:solidFill>
            </a:endParaRPr>
          </a:p>
          <a:p>
            <a:pPr algn="ctr"/>
            <a:endParaRPr lang="ro-RO" sz="3000" kern="0" dirty="0" smtClean="0">
              <a:solidFill>
                <a:srgbClr val="20303D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i="1" kern="0" dirty="0" smtClean="0">
                <a:solidFill>
                  <a:srgbClr val="20303D"/>
                </a:solidFill>
              </a:rPr>
              <a:t>OPEN DATA AWARD</a:t>
            </a:r>
            <a:endParaRPr lang="en-US" sz="3000" kern="0" dirty="0" smtClean="0">
              <a:solidFill>
                <a:srgbClr val="20303D"/>
              </a:solidFill>
            </a:endParaRPr>
          </a:p>
          <a:p>
            <a:pPr algn="ctr"/>
            <a:r>
              <a:rPr lang="en-US" sz="3000" kern="0" dirty="0" smtClean="0">
                <a:solidFill>
                  <a:srgbClr val="20303D"/>
                </a:solidFill>
              </a:rPr>
              <a:t>Points of Interest for the Municipality </a:t>
            </a:r>
            <a:r>
              <a:rPr lang="en-US" sz="3000" kern="0" dirty="0" err="1" smtClean="0">
                <a:solidFill>
                  <a:srgbClr val="20303D"/>
                </a:solidFill>
              </a:rPr>
              <a:t>Örebro</a:t>
            </a:r>
            <a:r>
              <a:rPr lang="en-US" sz="3000" kern="0" dirty="0" smtClean="0">
                <a:solidFill>
                  <a:srgbClr val="20303D"/>
                </a:solidFill>
              </a:rPr>
              <a:t> (Sweden)</a:t>
            </a:r>
            <a:endParaRPr lang="ro-RO" sz="3000" kern="0" dirty="0" smtClean="0">
              <a:solidFill>
                <a:srgbClr val="20303D"/>
              </a:solidFill>
            </a:endParaRPr>
          </a:p>
          <a:p>
            <a:pPr algn="ctr"/>
            <a:endParaRPr lang="ro-RO" sz="3000" kern="0" dirty="0" smtClean="0">
              <a:solidFill>
                <a:srgbClr val="20303D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i="1" kern="0" dirty="0" smtClean="0">
                <a:solidFill>
                  <a:srgbClr val="20303D"/>
                </a:solidFill>
              </a:rPr>
              <a:t>TALIS AWARD FOR LINKED DATA</a:t>
            </a:r>
            <a:endParaRPr lang="ro-RO" sz="3000" kern="0" dirty="0" smtClean="0">
              <a:solidFill>
                <a:srgbClr val="20303D"/>
              </a:solidFill>
            </a:endParaRPr>
          </a:p>
          <a:p>
            <a:pPr algn="ctr"/>
            <a:r>
              <a:rPr lang="en-US" sz="3000" kern="0" dirty="0" smtClean="0">
                <a:solidFill>
                  <a:srgbClr val="20303D"/>
                </a:solidFill>
              </a:rPr>
              <a:t>Greater Manchester Bus Timetable Linked Data (UK)</a:t>
            </a:r>
            <a:endParaRPr lang="ro-RO" sz="3000" kern="0" dirty="0" smtClean="0">
              <a:solidFill>
                <a:srgbClr val="20303D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91000" y="0"/>
            <a:ext cx="12202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kern="0" dirty="0" smtClean="0">
                <a:solidFill>
                  <a:srgbClr val="20303D"/>
                </a:solidFill>
              </a:rPr>
              <a:t>DAT</a:t>
            </a:r>
            <a:r>
              <a:rPr lang="ro-RO" sz="3000" kern="0" dirty="0" smtClean="0">
                <a:solidFill>
                  <a:srgbClr val="20303D"/>
                </a:solidFill>
              </a:rPr>
              <a:t>E</a:t>
            </a:r>
            <a:endParaRPr lang="en-US" sz="3000" kern="0" dirty="0" smtClean="0">
              <a:solidFill>
                <a:srgbClr val="20303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</TotalTime>
  <Words>708</Words>
  <Application>Microsoft Office PowerPoint</Application>
  <PresentationFormat>On-screen Show (4:3)</PresentationFormat>
  <Paragraphs>81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1_Office Theme</vt:lpstr>
      <vt:lpstr>Slide 1</vt:lpstr>
      <vt:lpstr>Slide 2</vt:lpstr>
      <vt:lpstr>Slide 3</vt:lpstr>
      <vt:lpstr>Pasul 1 Culegere metadate</vt:lpstr>
      <vt:lpstr>Pasul 2 Georeferențiere</vt:lpstr>
      <vt:lpstr>Publicare WEB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Codrina</dc:creator>
  <cp:lastModifiedBy>Codrina</cp:lastModifiedBy>
  <cp:revision>104</cp:revision>
  <dcterms:created xsi:type="dcterms:W3CDTF">2006-08-16T00:00:00Z</dcterms:created>
  <dcterms:modified xsi:type="dcterms:W3CDTF">2011-10-07T04:04:36Z</dcterms:modified>
</cp:coreProperties>
</file>