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Default Extension="mp4" ContentType="video/m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6" r:id="rId3"/>
    <p:sldId id="266" r:id="rId4"/>
    <p:sldId id="272" r:id="rId5"/>
    <p:sldId id="273" r:id="rId6"/>
    <p:sldId id="287" r:id="rId7"/>
    <p:sldId id="304" r:id="rId8"/>
    <p:sldId id="281" r:id="rId9"/>
    <p:sldId id="257" r:id="rId10"/>
    <p:sldId id="285" r:id="rId11"/>
    <p:sldId id="282" r:id="rId12"/>
    <p:sldId id="280" r:id="rId13"/>
    <p:sldId id="284" r:id="rId14"/>
    <p:sldId id="298" r:id="rId15"/>
    <p:sldId id="278" r:id="rId16"/>
    <p:sldId id="275" r:id="rId17"/>
    <p:sldId id="300" r:id="rId18"/>
    <p:sldId id="288" r:id="rId19"/>
    <p:sldId id="294" r:id="rId20"/>
    <p:sldId id="292" r:id="rId21"/>
    <p:sldId id="293" r:id="rId22"/>
    <p:sldId id="291" r:id="rId23"/>
    <p:sldId id="295" r:id="rId24"/>
    <p:sldId id="297" r:id="rId25"/>
    <p:sldId id="296" r:id="rId26"/>
    <p:sldId id="271" r:id="rId27"/>
    <p:sldId id="267" r:id="rId28"/>
    <p:sldId id="258" r:id="rId29"/>
    <p:sldId id="268" r:id="rId30"/>
    <p:sldId id="262" r:id="rId31"/>
    <p:sldId id="265" r:id="rId32"/>
    <p:sldId id="264" r:id="rId33"/>
    <p:sldId id="302" r:id="rId34"/>
    <p:sldId id="260" r:id="rId35"/>
    <p:sldId id="301" r:id="rId36"/>
    <p:sldId id="303" r:id="rId37"/>
    <p:sldId id="259" r:id="rId38"/>
    <p:sldId id="289" r:id="rId39"/>
    <p:sldId id="290" r:id="rId40"/>
    <p:sldId id="299" r:id="rId41"/>
  </p:sldIdLst>
  <p:sldSz cx="9144000" cy="6858000" type="screen4x3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FD33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1374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zitiv titl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o-RO" smtClean="0"/>
              <a:t>Clic pentru editare stil titlu</a:t>
            </a:r>
            <a:endParaRPr lang="ro-RO"/>
          </a:p>
        </p:txBody>
      </p:sp>
      <p:sp>
        <p:nvSpPr>
          <p:cNvPr id="3" name="Subtitlu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o-RO" smtClean="0"/>
              <a:t>Clic pentru a edita stilul de subtitlu</a:t>
            </a:r>
            <a:endParaRPr lang="ro-RO"/>
          </a:p>
        </p:txBody>
      </p:sp>
      <p:sp>
        <p:nvSpPr>
          <p:cNvPr id="4" name="Substituent dată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3595CF-B215-4DD7-90BF-CC0F618C121F}" type="datetimeFigureOut">
              <a:rPr lang="ro-RO" smtClean="0"/>
              <a:pPr/>
              <a:t>07.10.2011</a:t>
            </a:fld>
            <a:endParaRPr lang="ro-RO"/>
          </a:p>
        </p:txBody>
      </p:sp>
      <p:sp>
        <p:nvSpPr>
          <p:cNvPr id="5" name="Substituent subsol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6" name="Substituent număr diapozitiv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9C7618-04D0-4EAE-ACB8-1762023F9046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867526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ext vertical și titl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smtClean="0"/>
              <a:t>Clic pentru editare stil titlu</a:t>
            </a:r>
            <a:endParaRPr lang="ro-RO"/>
          </a:p>
        </p:txBody>
      </p:sp>
      <p:sp>
        <p:nvSpPr>
          <p:cNvPr id="3" name="Substituent text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o-RO" smtClean="0"/>
              <a:t>Clic pentru editare stiluri text Coordonator</a:t>
            </a:r>
          </a:p>
          <a:p>
            <a:pPr lvl="1"/>
            <a:r>
              <a:rPr lang="ro-RO" smtClean="0"/>
              <a:t>Al doilea nivel</a:t>
            </a:r>
          </a:p>
          <a:p>
            <a:pPr lvl="2"/>
            <a:r>
              <a:rPr lang="ro-RO" smtClean="0"/>
              <a:t>Al treilea nivel</a:t>
            </a:r>
          </a:p>
          <a:p>
            <a:pPr lvl="3"/>
            <a:r>
              <a:rPr lang="ro-RO" smtClean="0"/>
              <a:t>Al patrulea nivel</a:t>
            </a:r>
          </a:p>
          <a:p>
            <a:pPr lvl="4"/>
            <a:r>
              <a:rPr lang="ro-RO" smtClean="0"/>
              <a:t>Al cincilea nivel</a:t>
            </a:r>
            <a:endParaRPr lang="ro-RO"/>
          </a:p>
        </p:txBody>
      </p:sp>
      <p:sp>
        <p:nvSpPr>
          <p:cNvPr id="4" name="Substituent dată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3595CF-B215-4DD7-90BF-CC0F618C121F}" type="datetimeFigureOut">
              <a:rPr lang="ro-RO" smtClean="0"/>
              <a:pPr/>
              <a:t>07.10.2011</a:t>
            </a:fld>
            <a:endParaRPr lang="ro-RO"/>
          </a:p>
        </p:txBody>
      </p:sp>
      <p:sp>
        <p:nvSpPr>
          <p:cNvPr id="5" name="Substituent subsol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6" name="Substituent număr diapozitiv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9C7618-04D0-4EAE-ACB8-1762023F9046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11064790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lu vertical și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o-RO" smtClean="0"/>
              <a:t>Clic pentru editare stil titlu</a:t>
            </a:r>
            <a:endParaRPr lang="ro-RO"/>
          </a:p>
        </p:txBody>
      </p:sp>
      <p:sp>
        <p:nvSpPr>
          <p:cNvPr id="3" name="Substituent text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o-RO" smtClean="0"/>
              <a:t>Clic pentru editare stiluri text Coordonator</a:t>
            </a:r>
          </a:p>
          <a:p>
            <a:pPr lvl="1"/>
            <a:r>
              <a:rPr lang="ro-RO" smtClean="0"/>
              <a:t>Al doilea nivel</a:t>
            </a:r>
          </a:p>
          <a:p>
            <a:pPr lvl="2"/>
            <a:r>
              <a:rPr lang="ro-RO" smtClean="0"/>
              <a:t>Al treilea nivel</a:t>
            </a:r>
          </a:p>
          <a:p>
            <a:pPr lvl="3"/>
            <a:r>
              <a:rPr lang="ro-RO" smtClean="0"/>
              <a:t>Al patrulea nivel</a:t>
            </a:r>
          </a:p>
          <a:p>
            <a:pPr lvl="4"/>
            <a:r>
              <a:rPr lang="ro-RO" smtClean="0"/>
              <a:t>Al cincilea nivel</a:t>
            </a:r>
            <a:endParaRPr lang="ro-RO"/>
          </a:p>
        </p:txBody>
      </p:sp>
      <p:sp>
        <p:nvSpPr>
          <p:cNvPr id="4" name="Substituent dată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3595CF-B215-4DD7-90BF-CC0F618C121F}" type="datetimeFigureOut">
              <a:rPr lang="ro-RO" smtClean="0"/>
              <a:pPr/>
              <a:t>07.10.2011</a:t>
            </a:fld>
            <a:endParaRPr lang="ro-RO"/>
          </a:p>
        </p:txBody>
      </p:sp>
      <p:sp>
        <p:nvSpPr>
          <p:cNvPr id="5" name="Substituent subsol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6" name="Substituent număr diapozitiv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9C7618-04D0-4EAE-ACB8-1762023F9046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38874035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u și conțin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smtClean="0"/>
              <a:t>Clic pentru editare stil titlu</a:t>
            </a:r>
            <a:endParaRPr lang="ro-RO"/>
          </a:p>
        </p:txBody>
      </p:sp>
      <p:sp>
        <p:nvSpPr>
          <p:cNvPr id="3" name="Substituent conținut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o-RO" smtClean="0"/>
              <a:t>Clic pentru editare stiluri text Coordonator</a:t>
            </a:r>
          </a:p>
          <a:p>
            <a:pPr lvl="1"/>
            <a:r>
              <a:rPr lang="ro-RO" smtClean="0"/>
              <a:t>Al doilea nivel</a:t>
            </a:r>
          </a:p>
          <a:p>
            <a:pPr lvl="2"/>
            <a:r>
              <a:rPr lang="ro-RO" smtClean="0"/>
              <a:t>Al treilea nivel</a:t>
            </a:r>
          </a:p>
          <a:p>
            <a:pPr lvl="3"/>
            <a:r>
              <a:rPr lang="ro-RO" smtClean="0"/>
              <a:t>Al patrulea nivel</a:t>
            </a:r>
          </a:p>
          <a:p>
            <a:pPr lvl="4"/>
            <a:r>
              <a:rPr lang="ro-RO" smtClean="0"/>
              <a:t>Al cincilea nivel</a:t>
            </a:r>
            <a:endParaRPr lang="ro-RO"/>
          </a:p>
        </p:txBody>
      </p:sp>
      <p:sp>
        <p:nvSpPr>
          <p:cNvPr id="4" name="Substituent dată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3595CF-B215-4DD7-90BF-CC0F618C121F}" type="datetimeFigureOut">
              <a:rPr lang="ro-RO" smtClean="0"/>
              <a:pPr/>
              <a:t>07.10.2011</a:t>
            </a:fld>
            <a:endParaRPr lang="ro-RO"/>
          </a:p>
        </p:txBody>
      </p:sp>
      <p:sp>
        <p:nvSpPr>
          <p:cNvPr id="5" name="Substituent subsol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6" name="Substituent număr diapozitiv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9C7618-04D0-4EAE-ACB8-1762023F9046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39654529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ntet secțiu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o-RO" smtClean="0"/>
              <a:t>Clic pentru editare stil titlu</a:t>
            </a:r>
            <a:endParaRPr lang="ro-RO"/>
          </a:p>
        </p:txBody>
      </p:sp>
      <p:sp>
        <p:nvSpPr>
          <p:cNvPr id="3" name="Substituent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o-RO" smtClean="0"/>
              <a:t>Clic pentru editare stiluri text Coordonator</a:t>
            </a:r>
          </a:p>
        </p:txBody>
      </p:sp>
      <p:sp>
        <p:nvSpPr>
          <p:cNvPr id="4" name="Substituent dată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3595CF-B215-4DD7-90BF-CC0F618C121F}" type="datetimeFigureOut">
              <a:rPr lang="ro-RO" smtClean="0"/>
              <a:pPr/>
              <a:t>07.10.2011</a:t>
            </a:fld>
            <a:endParaRPr lang="ro-RO"/>
          </a:p>
        </p:txBody>
      </p:sp>
      <p:sp>
        <p:nvSpPr>
          <p:cNvPr id="5" name="Substituent subsol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6" name="Substituent număr diapozitiv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9C7618-04D0-4EAE-ACB8-1762023F9046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30363880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uă tipuri de conțin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smtClean="0"/>
              <a:t>Clic pentru editare stil titlu</a:t>
            </a:r>
            <a:endParaRPr lang="ro-RO"/>
          </a:p>
        </p:txBody>
      </p:sp>
      <p:sp>
        <p:nvSpPr>
          <p:cNvPr id="3" name="Substituent conținut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o-RO" smtClean="0"/>
              <a:t>Clic pentru editare stiluri text Coordonator</a:t>
            </a:r>
          </a:p>
          <a:p>
            <a:pPr lvl="1"/>
            <a:r>
              <a:rPr lang="ro-RO" smtClean="0"/>
              <a:t>Al doilea nivel</a:t>
            </a:r>
          </a:p>
          <a:p>
            <a:pPr lvl="2"/>
            <a:r>
              <a:rPr lang="ro-RO" smtClean="0"/>
              <a:t>Al treilea nivel</a:t>
            </a:r>
          </a:p>
          <a:p>
            <a:pPr lvl="3"/>
            <a:r>
              <a:rPr lang="ro-RO" smtClean="0"/>
              <a:t>Al patrulea nivel</a:t>
            </a:r>
          </a:p>
          <a:p>
            <a:pPr lvl="4"/>
            <a:r>
              <a:rPr lang="ro-RO" smtClean="0"/>
              <a:t>Al cincilea nivel</a:t>
            </a:r>
            <a:endParaRPr lang="ro-RO"/>
          </a:p>
        </p:txBody>
      </p:sp>
      <p:sp>
        <p:nvSpPr>
          <p:cNvPr id="4" name="Substituent conținut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o-RO" smtClean="0"/>
              <a:t>Clic pentru editare stiluri text Coordonator</a:t>
            </a:r>
          </a:p>
          <a:p>
            <a:pPr lvl="1"/>
            <a:r>
              <a:rPr lang="ro-RO" smtClean="0"/>
              <a:t>Al doilea nivel</a:t>
            </a:r>
          </a:p>
          <a:p>
            <a:pPr lvl="2"/>
            <a:r>
              <a:rPr lang="ro-RO" smtClean="0"/>
              <a:t>Al treilea nivel</a:t>
            </a:r>
          </a:p>
          <a:p>
            <a:pPr lvl="3"/>
            <a:r>
              <a:rPr lang="ro-RO" smtClean="0"/>
              <a:t>Al patrulea nivel</a:t>
            </a:r>
          </a:p>
          <a:p>
            <a:pPr lvl="4"/>
            <a:r>
              <a:rPr lang="ro-RO" smtClean="0"/>
              <a:t>Al cincilea nivel</a:t>
            </a:r>
            <a:endParaRPr lang="ro-RO"/>
          </a:p>
        </p:txBody>
      </p:sp>
      <p:sp>
        <p:nvSpPr>
          <p:cNvPr id="5" name="Substituent dată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3595CF-B215-4DD7-90BF-CC0F618C121F}" type="datetimeFigureOut">
              <a:rPr lang="ro-RO" smtClean="0"/>
              <a:pPr/>
              <a:t>07.10.2011</a:t>
            </a:fld>
            <a:endParaRPr lang="ro-RO"/>
          </a:p>
        </p:txBody>
      </p:sp>
      <p:sp>
        <p:nvSpPr>
          <p:cNvPr id="6" name="Substituent subsol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7" name="Substituent număr diapozitiv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9C7618-04D0-4EAE-ACB8-1762023F9046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40269242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ț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o-RO" smtClean="0"/>
              <a:t>Clic pentru editare stil titlu</a:t>
            </a:r>
            <a:endParaRPr lang="ro-RO"/>
          </a:p>
        </p:txBody>
      </p:sp>
      <p:sp>
        <p:nvSpPr>
          <p:cNvPr id="3" name="Substituent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o-RO" smtClean="0"/>
              <a:t>Clic pentru editare stiluri text Coordonator</a:t>
            </a:r>
          </a:p>
        </p:txBody>
      </p:sp>
      <p:sp>
        <p:nvSpPr>
          <p:cNvPr id="4" name="Substituent conținut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o-RO" smtClean="0"/>
              <a:t>Clic pentru editare stiluri text Coordonator</a:t>
            </a:r>
          </a:p>
          <a:p>
            <a:pPr lvl="1"/>
            <a:r>
              <a:rPr lang="ro-RO" smtClean="0"/>
              <a:t>Al doilea nivel</a:t>
            </a:r>
          </a:p>
          <a:p>
            <a:pPr lvl="2"/>
            <a:r>
              <a:rPr lang="ro-RO" smtClean="0"/>
              <a:t>Al treilea nivel</a:t>
            </a:r>
          </a:p>
          <a:p>
            <a:pPr lvl="3"/>
            <a:r>
              <a:rPr lang="ro-RO" smtClean="0"/>
              <a:t>Al patrulea nivel</a:t>
            </a:r>
          </a:p>
          <a:p>
            <a:pPr lvl="4"/>
            <a:r>
              <a:rPr lang="ro-RO" smtClean="0"/>
              <a:t>Al cincilea nivel</a:t>
            </a:r>
            <a:endParaRPr lang="ro-RO"/>
          </a:p>
        </p:txBody>
      </p:sp>
      <p:sp>
        <p:nvSpPr>
          <p:cNvPr id="5" name="Substituent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o-RO" smtClean="0"/>
              <a:t>Clic pentru editare stiluri text Coordonator</a:t>
            </a:r>
          </a:p>
        </p:txBody>
      </p:sp>
      <p:sp>
        <p:nvSpPr>
          <p:cNvPr id="6" name="Substituent conținut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o-RO" smtClean="0"/>
              <a:t>Clic pentru editare stiluri text Coordonator</a:t>
            </a:r>
          </a:p>
          <a:p>
            <a:pPr lvl="1"/>
            <a:r>
              <a:rPr lang="ro-RO" smtClean="0"/>
              <a:t>Al doilea nivel</a:t>
            </a:r>
          </a:p>
          <a:p>
            <a:pPr lvl="2"/>
            <a:r>
              <a:rPr lang="ro-RO" smtClean="0"/>
              <a:t>Al treilea nivel</a:t>
            </a:r>
          </a:p>
          <a:p>
            <a:pPr lvl="3"/>
            <a:r>
              <a:rPr lang="ro-RO" smtClean="0"/>
              <a:t>Al patrulea nivel</a:t>
            </a:r>
          </a:p>
          <a:p>
            <a:pPr lvl="4"/>
            <a:r>
              <a:rPr lang="ro-RO" smtClean="0"/>
              <a:t>Al cincilea nivel</a:t>
            </a:r>
            <a:endParaRPr lang="ro-RO"/>
          </a:p>
        </p:txBody>
      </p:sp>
      <p:sp>
        <p:nvSpPr>
          <p:cNvPr id="7" name="Substituent dată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3595CF-B215-4DD7-90BF-CC0F618C121F}" type="datetimeFigureOut">
              <a:rPr lang="ro-RO" smtClean="0"/>
              <a:pPr/>
              <a:t>07.10.2011</a:t>
            </a:fld>
            <a:endParaRPr lang="ro-RO"/>
          </a:p>
        </p:txBody>
      </p:sp>
      <p:sp>
        <p:nvSpPr>
          <p:cNvPr id="8" name="Substituent subsol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9" name="Substituent număr diapozitiv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9C7618-04D0-4EAE-ACB8-1762023F9046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40961617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Doar titl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smtClean="0"/>
              <a:t>Clic pentru editare stil titlu</a:t>
            </a:r>
            <a:endParaRPr lang="ro-RO"/>
          </a:p>
        </p:txBody>
      </p:sp>
      <p:sp>
        <p:nvSpPr>
          <p:cNvPr id="3" name="Substituent dată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3595CF-B215-4DD7-90BF-CC0F618C121F}" type="datetimeFigureOut">
              <a:rPr lang="ro-RO" smtClean="0"/>
              <a:pPr/>
              <a:t>07.10.2011</a:t>
            </a:fld>
            <a:endParaRPr lang="ro-RO"/>
          </a:p>
        </p:txBody>
      </p:sp>
      <p:sp>
        <p:nvSpPr>
          <p:cNvPr id="4" name="Substituent subsol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5" name="Substituent număr diapozitiv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9C7618-04D0-4EAE-ACB8-1762023F9046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1370988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Necomple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stituent dată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3595CF-B215-4DD7-90BF-CC0F618C121F}" type="datetimeFigureOut">
              <a:rPr lang="ro-RO" smtClean="0"/>
              <a:pPr/>
              <a:t>07.10.2011</a:t>
            </a:fld>
            <a:endParaRPr lang="ro-RO"/>
          </a:p>
        </p:txBody>
      </p:sp>
      <p:sp>
        <p:nvSpPr>
          <p:cNvPr id="3" name="Substituent subsol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4" name="Substituent număr diapozitiv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9C7618-04D0-4EAE-ACB8-1762023F9046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9389092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ținut cu legend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o-RO" smtClean="0"/>
              <a:t>Clic pentru editare stil titlu</a:t>
            </a:r>
            <a:endParaRPr lang="ro-RO"/>
          </a:p>
        </p:txBody>
      </p:sp>
      <p:sp>
        <p:nvSpPr>
          <p:cNvPr id="3" name="Substituent conținut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o-RO" smtClean="0"/>
              <a:t>Clic pentru editare stiluri text Coordonator</a:t>
            </a:r>
          </a:p>
          <a:p>
            <a:pPr lvl="1"/>
            <a:r>
              <a:rPr lang="ro-RO" smtClean="0"/>
              <a:t>Al doilea nivel</a:t>
            </a:r>
          </a:p>
          <a:p>
            <a:pPr lvl="2"/>
            <a:r>
              <a:rPr lang="ro-RO" smtClean="0"/>
              <a:t>Al treilea nivel</a:t>
            </a:r>
          </a:p>
          <a:p>
            <a:pPr lvl="3"/>
            <a:r>
              <a:rPr lang="ro-RO" smtClean="0"/>
              <a:t>Al patrulea nivel</a:t>
            </a:r>
          </a:p>
          <a:p>
            <a:pPr lvl="4"/>
            <a:r>
              <a:rPr lang="ro-RO" smtClean="0"/>
              <a:t>Al cincilea nivel</a:t>
            </a:r>
            <a:endParaRPr lang="ro-RO"/>
          </a:p>
        </p:txBody>
      </p:sp>
      <p:sp>
        <p:nvSpPr>
          <p:cNvPr id="4" name="Substituent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o-RO" smtClean="0"/>
              <a:t>Clic pentru editare stiluri text Coordonator</a:t>
            </a:r>
          </a:p>
        </p:txBody>
      </p:sp>
      <p:sp>
        <p:nvSpPr>
          <p:cNvPr id="5" name="Substituent dată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3595CF-B215-4DD7-90BF-CC0F618C121F}" type="datetimeFigureOut">
              <a:rPr lang="ro-RO" smtClean="0"/>
              <a:pPr/>
              <a:t>07.10.2011</a:t>
            </a:fld>
            <a:endParaRPr lang="ro-RO"/>
          </a:p>
        </p:txBody>
      </p:sp>
      <p:sp>
        <p:nvSpPr>
          <p:cNvPr id="6" name="Substituent subsol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7" name="Substituent număr diapozitiv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9C7618-04D0-4EAE-ACB8-1762023F9046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14141028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ine cu legend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o-RO" smtClean="0"/>
              <a:t>Clic pentru editare stil titlu</a:t>
            </a:r>
            <a:endParaRPr lang="ro-RO"/>
          </a:p>
        </p:txBody>
      </p:sp>
      <p:sp>
        <p:nvSpPr>
          <p:cNvPr id="3" name="Substituent imagin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o-RO"/>
          </a:p>
        </p:txBody>
      </p:sp>
      <p:sp>
        <p:nvSpPr>
          <p:cNvPr id="4" name="Substituent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o-RO" smtClean="0"/>
              <a:t>Clic pentru editare stiluri text Coordonator</a:t>
            </a:r>
          </a:p>
        </p:txBody>
      </p:sp>
      <p:sp>
        <p:nvSpPr>
          <p:cNvPr id="5" name="Substituent dată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3595CF-B215-4DD7-90BF-CC0F618C121F}" type="datetimeFigureOut">
              <a:rPr lang="ro-RO" smtClean="0"/>
              <a:pPr/>
              <a:t>07.10.2011</a:t>
            </a:fld>
            <a:endParaRPr lang="ro-RO"/>
          </a:p>
        </p:txBody>
      </p:sp>
      <p:sp>
        <p:nvSpPr>
          <p:cNvPr id="6" name="Substituent subsol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7" name="Substituent număr diapozitiv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9C7618-04D0-4EAE-ACB8-1762023F9046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5907040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stituent titlu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o-RO" smtClean="0"/>
              <a:t>Clic pentru editare stil titlu</a:t>
            </a:r>
            <a:endParaRPr lang="ro-RO"/>
          </a:p>
        </p:txBody>
      </p:sp>
      <p:sp>
        <p:nvSpPr>
          <p:cNvPr id="3" name="Substituent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o-RO" smtClean="0"/>
              <a:t>Clic pentru editare stiluri text Coordonator</a:t>
            </a:r>
          </a:p>
          <a:p>
            <a:pPr lvl="1"/>
            <a:r>
              <a:rPr lang="ro-RO" smtClean="0"/>
              <a:t>Al doilea nivel</a:t>
            </a:r>
          </a:p>
          <a:p>
            <a:pPr lvl="2"/>
            <a:r>
              <a:rPr lang="ro-RO" smtClean="0"/>
              <a:t>Al treilea nivel</a:t>
            </a:r>
          </a:p>
          <a:p>
            <a:pPr lvl="3"/>
            <a:r>
              <a:rPr lang="ro-RO" smtClean="0"/>
              <a:t>Al patrulea nivel</a:t>
            </a:r>
          </a:p>
          <a:p>
            <a:pPr lvl="4"/>
            <a:r>
              <a:rPr lang="ro-RO" smtClean="0"/>
              <a:t>Al cincilea nivel</a:t>
            </a:r>
            <a:endParaRPr lang="ro-RO"/>
          </a:p>
        </p:txBody>
      </p:sp>
      <p:sp>
        <p:nvSpPr>
          <p:cNvPr id="4" name="Substituent dată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3595CF-B215-4DD7-90BF-CC0F618C121F}" type="datetimeFigureOut">
              <a:rPr lang="ro-RO" smtClean="0"/>
              <a:pPr/>
              <a:t>07.10.2011</a:t>
            </a:fld>
            <a:endParaRPr lang="ro-RO"/>
          </a:p>
        </p:txBody>
      </p:sp>
      <p:sp>
        <p:nvSpPr>
          <p:cNvPr id="5" name="Substituent subsol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o-RO"/>
          </a:p>
        </p:txBody>
      </p:sp>
      <p:sp>
        <p:nvSpPr>
          <p:cNvPr id="6" name="Substituent număr diapozitiv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9C7618-04D0-4EAE-ACB8-1762023F9046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19036438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o-R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jp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7" Type="http://schemas.openxmlformats.org/officeDocument/2006/relationships/image" Target="../media/image41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0.png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4.jp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9.png"/><Relationship Id="rId4" Type="http://schemas.openxmlformats.org/officeDocument/2006/relationships/image" Target="../media/image48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http://www.google.com/intl/ro_ALL/help/terms_maps.html" TargetMode="Externa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53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57.jpg"/><Relationship Id="rId1" Type="http://schemas.openxmlformats.org/officeDocument/2006/relationships/slideLayout" Target="../slideLayouts/slideLayout2.xml"/><Relationship Id="rId4" Type="http://schemas.microsoft.com/office/2007/relationships/hdphoto" Target="../media/hdphoto2.wdp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hyperlink" Target="http://tools.geofabrik.de/mc/" TargetMode="External"/><Relationship Id="rId3" Type="http://schemas.openxmlformats.org/officeDocument/2006/relationships/hyperlink" Target="http://josm.openstreetmap.de/" TargetMode="External"/><Relationship Id="rId7" Type="http://schemas.openxmlformats.org/officeDocument/2006/relationships/hyperlink" Target="http://download.geofabrik.de/osm/europe/" TargetMode="External"/><Relationship Id="rId12" Type="http://schemas.openxmlformats.org/officeDocument/2006/relationships/hyperlink" Target="http://lists.openstreetmap.org/listinfo/talk-ro" TargetMode="External"/><Relationship Id="rId2" Type="http://schemas.openxmlformats.org/officeDocument/2006/relationships/hyperlink" Target="http://www.openstreetmap.org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openrouteservice.org/" TargetMode="External"/><Relationship Id="rId11" Type="http://schemas.openxmlformats.org/officeDocument/2006/relationships/hyperlink" Target="http://www.osm-wms.de/" TargetMode="External"/><Relationship Id="rId5" Type="http://schemas.openxmlformats.org/officeDocument/2006/relationships/hyperlink" Target="http://mapzen.cloudmade.com/" TargetMode="External"/><Relationship Id="rId10" Type="http://schemas.openxmlformats.org/officeDocument/2006/relationships/hyperlink" Target="http://www.yournavigation.org/" TargetMode="External"/><Relationship Id="rId4" Type="http://schemas.openxmlformats.org/officeDocument/2006/relationships/hyperlink" Target="http://walking-papers.org/" TargetMode="External"/><Relationship Id="rId9" Type="http://schemas.openxmlformats.org/officeDocument/2006/relationships/hyperlink" Target="http://www.openstreetbrowser.org/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http://www.openstreetmap.org/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g"/><Relationship Id="rId4" Type="http://schemas.openxmlformats.org/officeDocument/2006/relationships/image" Target="../media/image5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in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3648" y="1690637"/>
            <a:ext cx="9144000" cy="3047741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-13648" y="4095436"/>
            <a:ext cx="9144000" cy="642942"/>
          </a:xfrm>
          <a:prstGeom prst="rect">
            <a:avLst/>
          </a:prstGeom>
          <a:solidFill>
            <a:srgbClr val="1FD3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>
              <a:solidFill>
                <a:schemeClr val="bg1"/>
              </a:solidFill>
            </a:endParaRPr>
          </a:p>
        </p:txBody>
      </p:sp>
      <p:sp>
        <p:nvSpPr>
          <p:cNvPr id="3" name="Subtitlu 2"/>
          <p:cNvSpPr>
            <a:spLocks noGrp="1"/>
          </p:cNvSpPr>
          <p:nvPr>
            <p:ph type="subTitle" idx="1"/>
          </p:nvPr>
        </p:nvSpPr>
        <p:spPr>
          <a:xfrm>
            <a:off x="107504" y="5668607"/>
            <a:ext cx="6624736" cy="1160829"/>
          </a:xfrm>
        </p:spPr>
        <p:txBody>
          <a:bodyPr>
            <a:noAutofit/>
          </a:bodyPr>
          <a:lstStyle/>
          <a:p>
            <a:pPr algn="l"/>
            <a:r>
              <a:rPr lang="ro-RO" sz="1800" b="1" dirty="0" smtClean="0">
                <a:solidFill>
                  <a:srgbClr val="1FD334"/>
                </a:solidFill>
                <a:latin typeface="Trebuchet MS" pitchFamily="34" charset="0"/>
              </a:rPr>
              <a:t>Cezar Radu-Buterez</a:t>
            </a:r>
          </a:p>
          <a:p>
            <a:pPr algn="l"/>
            <a:r>
              <a:rPr lang="ro-RO" sz="1800" dirty="0" smtClean="0">
                <a:solidFill>
                  <a:schemeClr val="bg1">
                    <a:lumMod val="50000"/>
                  </a:schemeClr>
                </a:solidFill>
                <a:latin typeface="Trebuchet MS" pitchFamily="34" charset="0"/>
              </a:rPr>
              <a:t>Facultatea de Geografie – Universitatea din București</a:t>
            </a:r>
          </a:p>
          <a:p>
            <a:pPr algn="l"/>
            <a:r>
              <a:rPr lang="ro-RO" sz="1800" dirty="0" smtClean="0">
                <a:solidFill>
                  <a:schemeClr val="bg1">
                    <a:lumMod val="50000"/>
                  </a:schemeClr>
                </a:solidFill>
                <a:latin typeface="Trebuchet MS" pitchFamily="34" charset="0"/>
              </a:rPr>
              <a:t>G E O – S P A T I A L. O R G</a:t>
            </a:r>
          </a:p>
          <a:p>
            <a:endParaRPr lang="ro-RO" sz="2000" dirty="0"/>
          </a:p>
        </p:txBody>
      </p:sp>
      <p:sp>
        <p:nvSpPr>
          <p:cNvPr id="4" name="Titlu 1"/>
          <p:cNvSpPr txBox="1">
            <a:spLocks/>
          </p:cNvSpPr>
          <p:nvPr/>
        </p:nvSpPr>
        <p:spPr>
          <a:xfrm>
            <a:off x="-13648" y="4604286"/>
            <a:ext cx="9144000" cy="7920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o-RO" sz="3200" b="1" dirty="0">
                <a:solidFill>
                  <a:srgbClr val="1FD334"/>
                </a:solidFill>
                <a:latin typeface="Trebuchet MS" pitchFamily="34" charset="0"/>
              </a:rPr>
              <a:t>r</a:t>
            </a:r>
            <a:r>
              <a:rPr lang="ro-RO" sz="3200" b="1" dirty="0" smtClean="0">
                <a:solidFill>
                  <a:srgbClr val="1FD334"/>
                </a:solidFill>
                <a:latin typeface="Trebuchet MS" pitchFamily="34" charset="0"/>
              </a:rPr>
              <a:t>einventarea hărții</a:t>
            </a:r>
            <a:endParaRPr lang="ro-RO" sz="2800" b="1" dirty="0">
              <a:solidFill>
                <a:srgbClr val="1FD334"/>
              </a:solidFill>
              <a:latin typeface="Trebuchet MS" pitchFamily="34" charset="0"/>
            </a:endParaRPr>
          </a:p>
        </p:txBody>
      </p:sp>
      <p:sp>
        <p:nvSpPr>
          <p:cNvPr id="7" name="Rectangle 15"/>
          <p:cNvSpPr/>
          <p:nvPr/>
        </p:nvSpPr>
        <p:spPr>
          <a:xfrm>
            <a:off x="0" y="152400"/>
            <a:ext cx="914400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o-RO" sz="1400" dirty="0" smtClean="0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Seminarul „Soluții </a:t>
            </a:r>
            <a:r>
              <a:rPr 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open source pentru prelucrarea </a:t>
            </a:r>
            <a:r>
              <a:rPr lang="ro-RO" sz="1400" dirty="0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ș</a:t>
            </a:r>
            <a:r>
              <a:rPr 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 reprezentarea</a:t>
            </a:r>
            <a:r>
              <a:rPr lang="ro-RO" sz="1400" dirty="0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o-RO" sz="1400" dirty="0" smtClean="0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datelor geospațiale</a:t>
            </a:r>
            <a:r>
              <a:rPr 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” – </a:t>
            </a:r>
            <a:r>
              <a:rPr lang="ro-RO" sz="1400" dirty="0" smtClean="0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București 2011</a:t>
            </a:r>
            <a:endParaRPr lang="en-US" sz="1400" dirty="0">
              <a:solidFill>
                <a:schemeClr val="tx1">
                  <a:lumMod val="50000"/>
                  <a:lumOff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Imagine 4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5780" y="636487"/>
            <a:ext cx="3277028" cy="327702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" name="Titlu 1"/>
          <p:cNvSpPr>
            <a:spLocks noGrp="1"/>
          </p:cNvSpPr>
          <p:nvPr>
            <p:ph type="ctrTitle"/>
          </p:nvPr>
        </p:nvSpPr>
        <p:spPr>
          <a:xfrm>
            <a:off x="-30154" y="3951420"/>
            <a:ext cx="9144000" cy="1509603"/>
          </a:xfrm>
        </p:spPr>
        <p:txBody>
          <a:bodyPr>
            <a:normAutofit/>
          </a:bodyPr>
          <a:lstStyle/>
          <a:p>
            <a:r>
              <a:rPr lang="ro-RO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itchFamily="34" charset="0"/>
              </a:rPr>
              <a:t>Open Street Map</a:t>
            </a:r>
            <a:r>
              <a:rPr lang="ro-RO" sz="4000" b="1" dirty="0" smtClean="0"/>
              <a:t/>
            </a:r>
            <a:br>
              <a:rPr lang="ro-RO" sz="4000" b="1" dirty="0" smtClean="0"/>
            </a:br>
            <a:endParaRPr lang="ro-RO" sz="4000" b="1" dirty="0"/>
          </a:p>
        </p:txBody>
      </p:sp>
      <p:cxnSp>
        <p:nvCxnSpPr>
          <p:cNvPr id="10" name="Conector drept 9"/>
          <p:cNvCxnSpPr/>
          <p:nvPr/>
        </p:nvCxnSpPr>
        <p:spPr>
          <a:xfrm>
            <a:off x="-13648" y="4095436"/>
            <a:ext cx="9144000" cy="0"/>
          </a:xfrm>
          <a:prstGeom prst="line">
            <a:avLst/>
          </a:prstGeom>
          <a:ln w="762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732181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357166"/>
            <a:ext cx="9144000" cy="571504"/>
          </a:xfrm>
          <a:prstGeom prst="rect">
            <a:avLst/>
          </a:prstGeom>
          <a:solidFill>
            <a:srgbClr val="1FD334"/>
          </a:solidFill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/>
          </a:p>
        </p:txBody>
      </p:sp>
      <p:sp>
        <p:nvSpPr>
          <p:cNvPr id="9" name="Titlu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o-RO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Pentru schiori - </a:t>
            </a:r>
            <a:r>
              <a:rPr lang="ro-RO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OpenPisteMap</a:t>
            </a:r>
            <a:r>
              <a:rPr lang="ro-RO" dirty="0" smtClean="0"/>
              <a:t/>
            </a:r>
            <a:br>
              <a:rPr lang="ro-RO" dirty="0" smtClean="0"/>
            </a:br>
            <a:r>
              <a:rPr lang="ro-RO" sz="3100" dirty="0" smtClean="0">
                <a:solidFill>
                  <a:srgbClr val="1FD334"/>
                </a:solidFill>
              </a:rPr>
              <a:t>www.openpistemap.org</a:t>
            </a:r>
            <a:endParaRPr lang="en-US" dirty="0"/>
          </a:p>
        </p:txBody>
      </p:sp>
      <p:pic>
        <p:nvPicPr>
          <p:cNvPr id="10" name="Picture 9" descr="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643050"/>
            <a:ext cx="9144000" cy="49851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68118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357166"/>
            <a:ext cx="9144000" cy="571504"/>
          </a:xfrm>
          <a:prstGeom prst="rect">
            <a:avLst/>
          </a:prstGeom>
          <a:solidFill>
            <a:srgbClr val="1FD334"/>
          </a:solidFill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/>
          </a:p>
        </p:txBody>
      </p:sp>
      <p:sp>
        <p:nvSpPr>
          <p:cNvPr id="9" name="Titlu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329642" cy="1143000"/>
          </a:xfrm>
        </p:spPr>
        <p:txBody>
          <a:bodyPr>
            <a:normAutofit fontScale="90000"/>
          </a:bodyPr>
          <a:lstStyle/>
          <a:p>
            <a:r>
              <a:rPr lang="ro-RO" sz="3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Pentru</a:t>
            </a:r>
            <a:r>
              <a:rPr lang="en-US" sz="3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o-RO" sz="3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rețeaua de transport </a:t>
            </a:r>
            <a:r>
              <a:rPr lang="en-US" sz="3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– </a:t>
            </a:r>
            <a:r>
              <a:rPr lang="ro-RO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OpenBusMap</a:t>
            </a:r>
            <a:r>
              <a:rPr lang="en-US" sz="3600" dirty="0" smtClean="0">
                <a:solidFill>
                  <a:schemeClr val="bg1"/>
                </a:solidFill>
              </a:rPr>
              <a:t> </a:t>
            </a:r>
            <a:r>
              <a:rPr lang="ro-RO" dirty="0" smtClean="0"/>
              <a:t/>
            </a:r>
            <a:br>
              <a:rPr lang="ro-RO" dirty="0" smtClean="0"/>
            </a:br>
            <a:r>
              <a:rPr lang="ro-RO" sz="3100" dirty="0" smtClean="0">
                <a:solidFill>
                  <a:srgbClr val="1FD334"/>
                </a:solidFill>
              </a:rPr>
              <a:t>www.</a:t>
            </a:r>
            <a:r>
              <a:rPr lang="ro-RO" sz="3200" dirty="0" smtClean="0">
                <a:solidFill>
                  <a:srgbClr val="1FD334"/>
                </a:solidFill>
              </a:rPr>
              <a:t>openbusmap.org / www.öpnvkarte.de</a:t>
            </a:r>
            <a:endParaRPr lang="en-US" dirty="0"/>
          </a:p>
        </p:txBody>
      </p:sp>
      <p:pic>
        <p:nvPicPr>
          <p:cNvPr id="10" name="Picture 9" descr="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36" y="1853939"/>
            <a:ext cx="9070726" cy="42931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68118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357166"/>
            <a:ext cx="9144000" cy="571504"/>
          </a:xfrm>
          <a:prstGeom prst="rect">
            <a:avLst/>
          </a:prstGeom>
          <a:solidFill>
            <a:srgbClr val="1FD334"/>
          </a:solidFill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/>
          </a:p>
        </p:txBody>
      </p:sp>
      <p:sp>
        <p:nvSpPr>
          <p:cNvPr id="9" name="Titlu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o-RO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Pentru</a:t>
            </a:r>
            <a:r>
              <a:rPr lang="en-US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o-RO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drumeți</a:t>
            </a:r>
            <a:r>
              <a:rPr lang="en-US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–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OpenHikingMap</a:t>
            </a:r>
            <a:r>
              <a:rPr lang="en-US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o-RO" dirty="0" smtClean="0"/>
              <a:t/>
            </a:r>
            <a:br>
              <a:rPr lang="ro-RO" dirty="0" smtClean="0"/>
            </a:br>
            <a:r>
              <a:rPr lang="ro-RO" sz="3100" dirty="0" err="1" smtClean="0">
                <a:solidFill>
                  <a:srgbClr val="1FD334"/>
                </a:solidFill>
              </a:rPr>
              <a:t>maps.refuges.info</a:t>
            </a:r>
            <a:endParaRPr lang="en-US" dirty="0"/>
          </a:p>
        </p:txBody>
      </p:sp>
      <p:pic>
        <p:nvPicPr>
          <p:cNvPr id="10" name="Picture 9" descr="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78" y="1846626"/>
            <a:ext cx="9112843" cy="43077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68118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357166"/>
            <a:ext cx="9144000" cy="571504"/>
          </a:xfrm>
          <a:prstGeom prst="rect">
            <a:avLst/>
          </a:prstGeom>
          <a:solidFill>
            <a:srgbClr val="1FD334"/>
          </a:solidFill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/>
          </a:p>
        </p:txBody>
      </p:sp>
      <p:sp>
        <p:nvSpPr>
          <p:cNvPr id="9" name="Titlu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o-RO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În trei dimensiuni </a:t>
            </a:r>
            <a:r>
              <a:rPr lang="en-US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– </a:t>
            </a:r>
            <a:r>
              <a:rPr lang="ro-RO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OSM 3D</a:t>
            </a:r>
            <a:r>
              <a:rPr lang="ro-RO" dirty="0" smtClean="0"/>
              <a:t/>
            </a:r>
            <a:br>
              <a:rPr lang="ro-RO" dirty="0" smtClean="0"/>
            </a:br>
            <a:r>
              <a:rPr lang="ro-RO" sz="3100" dirty="0" smtClean="0">
                <a:solidFill>
                  <a:srgbClr val="1FD334"/>
                </a:solidFill>
              </a:rPr>
              <a:t>www.osm-3d.org</a:t>
            </a:r>
            <a:endParaRPr lang="en-US" dirty="0"/>
          </a:p>
        </p:txBody>
      </p:sp>
      <p:pic>
        <p:nvPicPr>
          <p:cNvPr id="10" name="Picture 9" descr="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4820" y="1500174"/>
            <a:ext cx="7154360" cy="5117847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8368118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357166"/>
            <a:ext cx="9144000" cy="571504"/>
          </a:xfrm>
          <a:prstGeom prst="rect">
            <a:avLst/>
          </a:prstGeom>
          <a:solidFill>
            <a:srgbClr val="1FD334"/>
          </a:solidFill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/>
          </a:p>
        </p:txBody>
      </p:sp>
      <p:sp>
        <p:nvSpPr>
          <p:cNvPr id="9" name="Titlu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o-RO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Pentru România </a:t>
            </a:r>
            <a:r>
              <a:rPr lang="en-US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– </a:t>
            </a:r>
            <a:r>
              <a:rPr lang="ro-RO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OpenMap</a:t>
            </a:r>
            <a:r>
              <a:rPr lang="ro-RO" dirty="0" smtClean="0"/>
              <a:t/>
            </a:r>
            <a:br>
              <a:rPr lang="ro-RO" dirty="0" smtClean="0"/>
            </a:br>
            <a:r>
              <a:rPr lang="ro-RO" sz="3100" dirty="0" smtClean="0">
                <a:solidFill>
                  <a:srgbClr val="1FD334"/>
                </a:solidFill>
              </a:rPr>
              <a:t>www.openmap.ro</a:t>
            </a:r>
            <a:endParaRPr lang="en-US" dirty="0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773" y="2060848"/>
            <a:ext cx="9154217" cy="4135900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9258572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357166"/>
            <a:ext cx="9144000" cy="571504"/>
          </a:xfrm>
          <a:prstGeom prst="rect">
            <a:avLst/>
          </a:prstGeom>
          <a:solidFill>
            <a:srgbClr val="1FD334"/>
          </a:solidFill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/>
          </a:p>
        </p:txBody>
      </p:sp>
      <p:sp>
        <p:nvSpPr>
          <p:cNvPr id="9" name="Titlu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o-RO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Veștile circulă repede</a:t>
            </a:r>
            <a:r>
              <a:rPr lang="ro-RO" dirty="0" smtClean="0"/>
              <a:t/>
            </a:r>
            <a:br>
              <a:rPr lang="ro-RO" dirty="0" smtClean="0"/>
            </a:br>
            <a:r>
              <a:rPr lang="ro-RO" sz="3100" dirty="0" smtClean="0">
                <a:solidFill>
                  <a:srgbClr val="1FD334"/>
                </a:solidFill>
              </a:rPr>
              <a:t>Actualizări mai prompte și facile</a:t>
            </a:r>
            <a:endParaRPr lang="en-US" dirty="0"/>
          </a:p>
        </p:txBody>
      </p:sp>
      <p:pic>
        <p:nvPicPr>
          <p:cNvPr id="8" name="Content Placeholder 7" descr="55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1556792"/>
            <a:ext cx="5169763" cy="3324757"/>
          </a:xfrm>
        </p:spPr>
      </p:pic>
      <p:pic>
        <p:nvPicPr>
          <p:cNvPr id="2" name="Imagin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7494" y="2492896"/>
            <a:ext cx="3807422" cy="3384376"/>
          </a:xfrm>
          <a:prstGeom prst="rect">
            <a:avLst/>
          </a:prstGeom>
        </p:spPr>
      </p:pic>
      <p:grpSp>
        <p:nvGrpSpPr>
          <p:cNvPr id="14" name="Grupare 13"/>
          <p:cNvGrpSpPr/>
          <p:nvPr/>
        </p:nvGrpSpPr>
        <p:grpSpPr>
          <a:xfrm>
            <a:off x="251520" y="3429000"/>
            <a:ext cx="4835974" cy="756084"/>
            <a:chOff x="251520" y="3429000"/>
            <a:chExt cx="4835974" cy="756084"/>
          </a:xfrm>
        </p:grpSpPr>
        <p:sp>
          <p:nvSpPr>
            <p:cNvPr id="3" name="Dreptunghi 2"/>
            <p:cNvSpPr/>
            <p:nvPr/>
          </p:nvSpPr>
          <p:spPr>
            <a:xfrm>
              <a:off x="3851920" y="3429000"/>
              <a:ext cx="1235574" cy="216024"/>
            </a:xfrm>
            <a:prstGeom prst="rect">
              <a:avLst/>
            </a:prstGeom>
            <a:noFill/>
            <a:ln w="57150">
              <a:solidFill>
                <a:srgbClr val="FF0000"/>
              </a:solidFill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o-RO" dirty="0"/>
            </a:p>
          </p:txBody>
        </p:sp>
        <p:sp>
          <p:nvSpPr>
            <p:cNvPr id="7" name="Dreptunghi 6"/>
            <p:cNvSpPr/>
            <p:nvPr/>
          </p:nvSpPr>
          <p:spPr>
            <a:xfrm>
              <a:off x="251520" y="3845163"/>
              <a:ext cx="1944216" cy="339921"/>
            </a:xfrm>
            <a:prstGeom prst="rect">
              <a:avLst/>
            </a:prstGeom>
            <a:noFill/>
            <a:ln w="57150">
              <a:solidFill>
                <a:srgbClr val="FF0000"/>
              </a:solidFill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o-RO"/>
            </a:p>
          </p:txBody>
        </p:sp>
      </p:grpSp>
      <p:cxnSp>
        <p:nvCxnSpPr>
          <p:cNvPr id="12" name="Conector cotit 11"/>
          <p:cNvCxnSpPr/>
          <p:nvPr/>
        </p:nvCxnSpPr>
        <p:spPr>
          <a:xfrm>
            <a:off x="2843808" y="4869160"/>
            <a:ext cx="2243686" cy="576064"/>
          </a:xfrm>
          <a:prstGeom prst="bentConnector3">
            <a:avLst>
              <a:gd name="adj1" fmla="val 730"/>
            </a:avLst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5" name="Grupare 24"/>
          <p:cNvGrpSpPr/>
          <p:nvPr/>
        </p:nvGrpSpPr>
        <p:grpSpPr>
          <a:xfrm>
            <a:off x="2244734" y="3537012"/>
            <a:ext cx="4656209" cy="648072"/>
            <a:chOff x="2244734" y="3537012"/>
            <a:chExt cx="4656209" cy="648072"/>
          </a:xfrm>
        </p:grpSpPr>
        <p:cxnSp>
          <p:nvCxnSpPr>
            <p:cNvPr id="16" name="Conector drept cu săgeată 15"/>
            <p:cNvCxnSpPr>
              <a:stCxn id="3" idx="3"/>
            </p:cNvCxnSpPr>
            <p:nvPr/>
          </p:nvCxnSpPr>
          <p:spPr>
            <a:xfrm>
              <a:off x="5087494" y="3537012"/>
              <a:ext cx="1813449" cy="66946"/>
            </a:xfrm>
            <a:prstGeom prst="straightConnector1">
              <a:avLst/>
            </a:prstGeom>
            <a:ln w="57150">
              <a:solidFill>
                <a:srgbClr val="00B05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Conector drept cu săgeată 16"/>
            <p:cNvCxnSpPr>
              <a:endCxn id="2" idx="1"/>
            </p:cNvCxnSpPr>
            <p:nvPr/>
          </p:nvCxnSpPr>
          <p:spPr>
            <a:xfrm>
              <a:off x="2244734" y="4019054"/>
              <a:ext cx="2842760" cy="166030"/>
            </a:xfrm>
            <a:prstGeom prst="straightConnector1">
              <a:avLst/>
            </a:prstGeom>
            <a:ln w="57150">
              <a:solidFill>
                <a:srgbClr val="00B05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4" name="Grupare 23"/>
          <p:cNvGrpSpPr/>
          <p:nvPr/>
        </p:nvGrpSpPr>
        <p:grpSpPr>
          <a:xfrm>
            <a:off x="5087494" y="3495946"/>
            <a:ext cx="3300930" cy="822147"/>
            <a:chOff x="5087494" y="3495946"/>
            <a:chExt cx="3300930" cy="822147"/>
          </a:xfrm>
        </p:grpSpPr>
        <p:sp>
          <p:nvSpPr>
            <p:cNvPr id="20" name="Dreptunghi 19"/>
            <p:cNvSpPr/>
            <p:nvPr/>
          </p:nvSpPr>
          <p:spPr>
            <a:xfrm>
              <a:off x="6900943" y="3495946"/>
              <a:ext cx="1487481" cy="216024"/>
            </a:xfrm>
            <a:prstGeom prst="rect">
              <a:avLst/>
            </a:prstGeom>
            <a:noFill/>
            <a:ln w="57150">
              <a:solidFill>
                <a:srgbClr val="00B050"/>
              </a:solidFill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o-RO" dirty="0"/>
            </a:p>
          </p:txBody>
        </p:sp>
        <p:sp>
          <p:nvSpPr>
            <p:cNvPr id="22" name="Dreptunghi 21"/>
            <p:cNvSpPr/>
            <p:nvPr/>
          </p:nvSpPr>
          <p:spPr>
            <a:xfrm>
              <a:off x="5087494" y="4102069"/>
              <a:ext cx="1572738" cy="216024"/>
            </a:xfrm>
            <a:prstGeom prst="rect">
              <a:avLst/>
            </a:prstGeom>
            <a:noFill/>
            <a:ln w="57150">
              <a:solidFill>
                <a:srgbClr val="00B050"/>
              </a:solidFill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o-RO" dirty="0"/>
            </a:p>
          </p:txBody>
        </p:sp>
      </p:grpSp>
      <p:pic>
        <p:nvPicPr>
          <p:cNvPr id="26" name="Imagine 2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3628" y="1564374"/>
            <a:ext cx="6588732" cy="5094485"/>
          </a:xfrm>
          <a:prstGeom prst="rect">
            <a:avLst/>
          </a:prstGeom>
          <a:noFill/>
          <a:ln>
            <a:solidFill>
              <a:schemeClr val="tx1"/>
            </a:solidFill>
          </a:ln>
          <a:effectLst/>
        </p:spPr>
      </p:pic>
    </p:spTree>
    <p:extLst>
      <p:ext uri="{BB962C8B-B14F-4D97-AF65-F5344CB8AC3E}">
        <p14:creationId xmlns:p14="http://schemas.microsoft.com/office/powerpoint/2010/main" val="18368118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357166"/>
            <a:ext cx="9144000" cy="571504"/>
          </a:xfrm>
          <a:prstGeom prst="rect">
            <a:avLst/>
          </a:prstGeom>
          <a:solidFill>
            <a:srgbClr val="1FD334"/>
          </a:solidFill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/>
          </a:p>
        </p:txBody>
      </p:sp>
      <p:pic>
        <p:nvPicPr>
          <p:cNvPr id="2" name="Substituent conținut 1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9602" y="1628800"/>
            <a:ext cx="7164796" cy="4581967"/>
          </a:xfrm>
        </p:spPr>
      </p:pic>
      <p:sp>
        <p:nvSpPr>
          <p:cNvPr id="9" name="Titlu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o-RO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OSM ≠ fotografie</a:t>
            </a:r>
            <a:r>
              <a:rPr lang="ro-RO" dirty="0" smtClean="0"/>
              <a:t/>
            </a:r>
            <a:br>
              <a:rPr lang="ro-RO" dirty="0" smtClean="0"/>
            </a:br>
            <a:r>
              <a:rPr lang="ro-RO" sz="3100" dirty="0" smtClean="0">
                <a:solidFill>
                  <a:srgbClr val="1FD334"/>
                </a:solidFill>
              </a:rPr>
              <a:t>Acces liber la datele din spatele hărții</a:t>
            </a:r>
            <a:endParaRPr lang="en-US" dirty="0"/>
          </a:p>
        </p:txBody>
      </p:sp>
      <p:sp>
        <p:nvSpPr>
          <p:cNvPr id="3" name="CasetăText 2"/>
          <p:cNvSpPr txBox="1"/>
          <p:nvPr/>
        </p:nvSpPr>
        <p:spPr>
          <a:xfrm>
            <a:off x="1629880" y="6181853"/>
            <a:ext cx="5884240" cy="461665"/>
          </a:xfrm>
          <a:prstGeom prst="rect">
            <a:avLst/>
          </a:prstGeom>
          <a:solidFill>
            <a:srgbClr val="1FD334"/>
          </a:solidFill>
          <a:ln>
            <a:solidFill>
              <a:srgbClr val="00B0F0"/>
            </a:solidFill>
          </a:ln>
        </p:spPr>
        <p:txBody>
          <a:bodyPr wrap="none" rtlCol="0">
            <a:spAutoFit/>
          </a:bodyPr>
          <a:lstStyle/>
          <a:p>
            <a:r>
              <a:rPr lang="ro-RO" sz="2400" b="1" dirty="0"/>
              <a:t>http://download.geofabrik.de/osm/europe/</a:t>
            </a:r>
          </a:p>
        </p:txBody>
      </p:sp>
      <p:pic>
        <p:nvPicPr>
          <p:cNvPr id="4" name="Imagin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430" y="1493912"/>
            <a:ext cx="8627140" cy="4697069"/>
          </a:xfrm>
          <a:prstGeom prst="rect">
            <a:avLst/>
          </a:prstGeom>
        </p:spPr>
      </p:pic>
      <p:pic>
        <p:nvPicPr>
          <p:cNvPr id="6" name="Imagin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4243" y="1622553"/>
            <a:ext cx="6096000" cy="4559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68118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/>
          <p:nvPr/>
        </p:nvSpPr>
        <p:spPr>
          <a:xfrm>
            <a:off x="0" y="357166"/>
            <a:ext cx="9144000" cy="571504"/>
          </a:xfrm>
          <a:prstGeom prst="rect">
            <a:avLst/>
          </a:prstGeom>
          <a:solidFill>
            <a:srgbClr val="1FD334"/>
          </a:solidFill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/>
          </a:p>
        </p:txBody>
      </p:sp>
      <p:sp>
        <p:nvSpPr>
          <p:cNvPr id="3" name="Titlu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>
            <a:normAutofit fontScale="975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o-RO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 fost odată ca niciodată…</a:t>
            </a:r>
            <a:r>
              <a:rPr lang="ro-RO" dirty="0" smtClean="0"/>
              <a:t/>
            </a:r>
            <a:br>
              <a:rPr lang="ro-RO" dirty="0" smtClean="0"/>
            </a:br>
            <a:r>
              <a:rPr lang="ro-RO" sz="3100" dirty="0" smtClean="0">
                <a:solidFill>
                  <a:srgbClr val="1FD334"/>
                </a:solidFill>
              </a:rPr>
              <a:t>Scurt istoric al OpenStreetMap</a:t>
            </a:r>
            <a:endParaRPr lang="en-US" dirty="0"/>
          </a:p>
        </p:txBody>
      </p:sp>
      <p:sp>
        <p:nvSpPr>
          <p:cNvPr id="4" name="Substituent conținut 2"/>
          <p:cNvSpPr txBox="1">
            <a:spLocks/>
          </p:cNvSpPr>
          <p:nvPr/>
        </p:nvSpPr>
        <p:spPr>
          <a:xfrm>
            <a:off x="323528" y="1600200"/>
            <a:ext cx="8577434" cy="4781128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o-RO" sz="2200" dirty="0" smtClean="0"/>
              <a:t>2004 – Steve Coast pune bazele OSM</a:t>
            </a:r>
          </a:p>
          <a:p>
            <a:pPr marL="0" indent="0">
              <a:buNone/>
            </a:pPr>
            <a:r>
              <a:rPr lang="ro-RO" sz="2200" dirty="0" smtClean="0"/>
              <a:t>2005 – se organizează primul mapping party</a:t>
            </a:r>
          </a:p>
          <a:p>
            <a:pPr marL="0" indent="0">
              <a:buNone/>
            </a:pPr>
            <a:r>
              <a:rPr lang="ro-RO" sz="2200" dirty="0" smtClean="0"/>
              <a:t>2006 – apare editorul offline JOSM</a:t>
            </a:r>
          </a:p>
          <a:p>
            <a:pPr marL="0" indent="0">
              <a:buNone/>
            </a:pPr>
            <a:r>
              <a:rPr lang="ro-RO" sz="2200" dirty="0"/>
              <a:t> </a:t>
            </a:r>
            <a:r>
              <a:rPr lang="ro-RO" sz="2200" dirty="0" smtClean="0"/>
              <a:t>         – se constituie fundația OpenStreetMap</a:t>
            </a:r>
          </a:p>
          <a:p>
            <a:pPr marL="0" indent="0">
              <a:buNone/>
            </a:pPr>
            <a:r>
              <a:rPr lang="ro-RO" sz="2200" dirty="0"/>
              <a:t> </a:t>
            </a:r>
            <a:r>
              <a:rPr lang="ro-RO" sz="2200" dirty="0" smtClean="0"/>
              <a:t>         – Yahoo! pune la dispoziție imagini satelitare pentru OSM</a:t>
            </a:r>
          </a:p>
          <a:p>
            <a:pPr marL="0" indent="0">
              <a:buNone/>
            </a:pPr>
            <a:r>
              <a:rPr lang="ro-RO" sz="2200" dirty="0" smtClean="0"/>
              <a:t>2007 – apare editorul online Potlatch</a:t>
            </a:r>
          </a:p>
          <a:p>
            <a:pPr marL="0" indent="0">
              <a:buNone/>
            </a:pPr>
            <a:r>
              <a:rPr lang="ro-RO" sz="2200" dirty="0"/>
              <a:t> </a:t>
            </a:r>
            <a:r>
              <a:rPr lang="ro-RO" sz="2200" dirty="0" smtClean="0"/>
              <a:t>         – prima conferință SOTM are loc la Manchester</a:t>
            </a:r>
          </a:p>
          <a:p>
            <a:pPr marL="0" indent="0">
              <a:buNone/>
            </a:pPr>
            <a:r>
              <a:rPr lang="ro-RO" sz="2200" dirty="0" smtClean="0"/>
              <a:t>2008 – se finalizează importul datelor TIGER pentru SUA</a:t>
            </a:r>
          </a:p>
          <a:p>
            <a:pPr marL="0" indent="0">
              <a:buNone/>
            </a:pPr>
            <a:r>
              <a:rPr lang="ro-RO" sz="2200" dirty="0" smtClean="0"/>
              <a:t>2009 – </a:t>
            </a:r>
            <a:r>
              <a:rPr lang="ro-RO" sz="2200" dirty="0"/>
              <a:t>hărțile sunt reactualizate de mai multe ori pe săptămână</a:t>
            </a:r>
            <a:endParaRPr lang="ro-RO" sz="2200" dirty="0" smtClean="0"/>
          </a:p>
          <a:p>
            <a:pPr marL="0" indent="0">
              <a:buNone/>
            </a:pPr>
            <a:r>
              <a:rPr lang="ro-RO" sz="2200" dirty="0" smtClean="0"/>
              <a:t>          – </a:t>
            </a:r>
            <a:r>
              <a:rPr lang="ro-RO" sz="2200" dirty="0"/>
              <a:t>are loc importul datelor CLC pentru </a:t>
            </a:r>
            <a:r>
              <a:rPr lang="ro-RO" sz="2200" dirty="0" smtClean="0"/>
              <a:t>Franța</a:t>
            </a:r>
          </a:p>
          <a:p>
            <a:pPr marL="0" indent="0">
              <a:buNone/>
            </a:pPr>
            <a:r>
              <a:rPr lang="ro-RO" sz="2200" dirty="0" smtClean="0"/>
              <a:t>2010 – se importă datele CLC pentru România</a:t>
            </a:r>
          </a:p>
          <a:p>
            <a:pPr marL="0" indent="0">
              <a:buNone/>
            </a:pPr>
            <a:r>
              <a:rPr lang="ro-RO" sz="2200" dirty="0" smtClean="0"/>
              <a:t>          – Microsoft permite folosirea imaginilor aeriene în OSM</a:t>
            </a:r>
          </a:p>
          <a:p>
            <a:pPr marL="0" indent="0">
              <a:buNone/>
            </a:pPr>
            <a:endParaRPr lang="ro-RO" sz="2400" dirty="0" smtClean="0"/>
          </a:p>
          <a:p>
            <a:pPr marL="0" indent="0">
              <a:buNone/>
            </a:pPr>
            <a:endParaRPr lang="ro-RO" sz="2400" dirty="0" smtClean="0"/>
          </a:p>
          <a:p>
            <a:pPr marL="0" indent="0">
              <a:buNone/>
            </a:pPr>
            <a:endParaRPr lang="ro-RO" sz="2800" dirty="0" smtClean="0"/>
          </a:p>
          <a:p>
            <a:pPr marL="0" indent="0">
              <a:buNone/>
            </a:pPr>
            <a:endParaRPr lang="ro-RO" sz="2800" dirty="0" smtClean="0"/>
          </a:p>
          <a:p>
            <a:pPr marL="0" indent="0">
              <a:buNone/>
            </a:pPr>
            <a:endParaRPr lang="ro-RO" dirty="0" smtClean="0"/>
          </a:p>
          <a:p>
            <a:pPr marL="0" indent="0">
              <a:buNone/>
            </a:pPr>
            <a:endParaRPr lang="ro-RO" dirty="0"/>
          </a:p>
        </p:txBody>
      </p:sp>
      <p:pic>
        <p:nvPicPr>
          <p:cNvPr id="5" name="Imagin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7018" y="1340768"/>
            <a:ext cx="2543944" cy="1907958"/>
          </a:xfrm>
          <a:prstGeom prst="rect">
            <a:avLst/>
          </a:prstGeom>
        </p:spPr>
      </p:pic>
      <p:cxnSp>
        <p:nvCxnSpPr>
          <p:cNvPr id="7" name="Conector drept cu săgeată 6"/>
          <p:cNvCxnSpPr/>
          <p:nvPr/>
        </p:nvCxnSpPr>
        <p:spPr>
          <a:xfrm>
            <a:off x="5436096" y="2276872"/>
            <a:ext cx="920922" cy="0"/>
          </a:xfrm>
          <a:prstGeom prst="straightConnector1">
            <a:avLst/>
          </a:prstGeom>
          <a:ln>
            <a:solidFill>
              <a:srgbClr val="1FD334"/>
            </a:solidFill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421584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Substituent conținut 10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621" r="10285"/>
          <a:stretch/>
        </p:blipFill>
        <p:spPr>
          <a:xfrm>
            <a:off x="6753" y="0"/>
            <a:ext cx="9137248" cy="6858000"/>
          </a:xfrm>
        </p:spPr>
      </p:pic>
      <p:sp>
        <p:nvSpPr>
          <p:cNvPr id="15" name="Rectangle 4"/>
          <p:cNvSpPr/>
          <p:nvPr/>
        </p:nvSpPr>
        <p:spPr>
          <a:xfrm>
            <a:off x="2771800" y="908720"/>
            <a:ext cx="360040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/>
          </a:p>
        </p:txBody>
      </p:sp>
      <p:sp>
        <p:nvSpPr>
          <p:cNvPr id="16" name="Rectangle 4"/>
          <p:cNvSpPr/>
          <p:nvPr/>
        </p:nvSpPr>
        <p:spPr>
          <a:xfrm>
            <a:off x="0" y="357166"/>
            <a:ext cx="9144000" cy="571504"/>
          </a:xfrm>
          <a:prstGeom prst="rect">
            <a:avLst/>
          </a:prstGeom>
          <a:solidFill>
            <a:srgbClr val="1FD334"/>
          </a:solidFill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/>
          </a:p>
        </p:txBody>
      </p:sp>
      <p:sp>
        <p:nvSpPr>
          <p:cNvPr id="17" name="Titlu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>
            <a:normAutofit fontScale="975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o-RO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Călătorind cu OSM - Heathrow</a:t>
            </a:r>
            <a:r>
              <a:rPr lang="ro-RO" dirty="0" smtClean="0"/>
              <a:t/>
            </a:r>
            <a:br>
              <a:rPr lang="ro-RO" dirty="0" smtClean="0"/>
            </a:br>
            <a:r>
              <a:rPr lang="ro-RO" sz="3100" dirty="0" smtClean="0">
                <a:solidFill>
                  <a:srgbClr val="1FD334"/>
                </a:solidFill>
              </a:rPr>
              <a:t>www.bestofosm.org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361313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ine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88" t="197" r="14715" b="-197"/>
          <a:stretch/>
        </p:blipFill>
        <p:spPr>
          <a:xfrm>
            <a:off x="1" y="-14998"/>
            <a:ext cx="9144000" cy="6872997"/>
          </a:xfrm>
          <a:prstGeom prst="rect">
            <a:avLst/>
          </a:prstGeom>
        </p:spPr>
      </p:pic>
      <p:sp>
        <p:nvSpPr>
          <p:cNvPr id="3" name="Rectangle 4"/>
          <p:cNvSpPr/>
          <p:nvPr/>
        </p:nvSpPr>
        <p:spPr>
          <a:xfrm>
            <a:off x="2771800" y="908720"/>
            <a:ext cx="360040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/>
          </a:p>
        </p:txBody>
      </p:sp>
      <p:sp>
        <p:nvSpPr>
          <p:cNvPr id="4" name="Rectangle 4"/>
          <p:cNvSpPr/>
          <p:nvPr/>
        </p:nvSpPr>
        <p:spPr>
          <a:xfrm>
            <a:off x="0" y="357166"/>
            <a:ext cx="9144000" cy="571504"/>
          </a:xfrm>
          <a:prstGeom prst="rect">
            <a:avLst/>
          </a:prstGeom>
          <a:solidFill>
            <a:srgbClr val="1FD334"/>
          </a:solidFill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/>
          </a:p>
        </p:txBody>
      </p:sp>
      <p:sp>
        <p:nvSpPr>
          <p:cNvPr id="5" name="Titlu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>
            <a:normAutofit fontScale="975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o-RO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Călătorind cu OSM - Grenoble</a:t>
            </a:r>
            <a:r>
              <a:rPr lang="ro-RO" dirty="0" smtClean="0"/>
              <a:t/>
            </a:r>
            <a:br>
              <a:rPr lang="ro-RO" dirty="0" smtClean="0"/>
            </a:br>
            <a:r>
              <a:rPr lang="ro-RO" sz="3100" dirty="0" smtClean="0">
                <a:solidFill>
                  <a:srgbClr val="1FD334"/>
                </a:solidFill>
              </a:rPr>
              <a:t>www.bestofosm.org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007408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o-RO" dirty="0" smtClean="0"/>
              <a:t>„</a:t>
            </a:r>
            <a:r>
              <a:rPr lang="en-US" b="1" dirty="0" smtClean="0">
                <a:solidFill>
                  <a:srgbClr val="1FD334"/>
                </a:solidFill>
              </a:rPr>
              <a:t>OpenStreetMap (OSM) este un proiect colectiv,</a:t>
            </a:r>
            <a:r>
              <a:rPr lang="ro-RO" b="1" dirty="0" smtClean="0">
                <a:solidFill>
                  <a:srgbClr val="1FD334"/>
                </a:solidFill>
              </a:rPr>
              <a:t> în regim open source, ce are ca scop construirea unei baze de date geografice globale</a:t>
            </a:r>
            <a:r>
              <a:rPr lang="ro-RO" dirty="0" smtClean="0"/>
              <a:t>” – </a:t>
            </a:r>
            <a:r>
              <a:rPr lang="ro-RO" sz="1800" b="1" dirty="0" smtClean="0"/>
              <a:t>Wikipedia</a:t>
            </a:r>
          </a:p>
          <a:p>
            <a:pPr marL="0" indent="0">
              <a:buFont typeface="Wingdings" pitchFamily="2" charset="2"/>
              <a:buChar char="§"/>
            </a:pPr>
            <a:endParaRPr lang="ro-RO" sz="2000" dirty="0" smtClean="0"/>
          </a:p>
          <a:p>
            <a:pPr marL="0" indent="0">
              <a:buFont typeface="Wingdings" pitchFamily="2" charset="2"/>
              <a:buChar char="§"/>
            </a:pPr>
            <a:r>
              <a:rPr lang="ro-RO" sz="2600" b="1" dirty="0" smtClean="0"/>
              <a:t> </a:t>
            </a:r>
            <a:r>
              <a:rPr lang="ro-RO" sz="2600" b="1" dirty="0" smtClean="0">
                <a:solidFill>
                  <a:srgbClr val="1FD334"/>
                </a:solidFill>
              </a:rPr>
              <a:t> colectiv</a:t>
            </a:r>
            <a:r>
              <a:rPr lang="ro-RO" sz="2600" b="1" dirty="0" smtClean="0"/>
              <a:t>:</a:t>
            </a:r>
            <a:r>
              <a:rPr lang="ro-RO" sz="2600" b="1" dirty="0" smtClean="0">
                <a:solidFill>
                  <a:srgbClr val="1FD334"/>
                </a:solidFill>
              </a:rPr>
              <a:t> </a:t>
            </a:r>
            <a:r>
              <a:rPr lang="ro-RO" sz="2600" dirty="0" smtClean="0"/>
              <a:t>iulie 2007: </a:t>
            </a:r>
            <a:r>
              <a:rPr lang="ro-RO" sz="2600" b="1" dirty="0" smtClean="0"/>
              <a:t>9000 de utilizatori;</a:t>
            </a:r>
          </a:p>
          <a:p>
            <a:pPr marL="0" indent="0">
              <a:buNone/>
            </a:pPr>
            <a:r>
              <a:rPr lang="ro-RO" sz="2600" dirty="0" smtClean="0"/>
              <a:t>                   decembrie 2010: </a:t>
            </a:r>
            <a:r>
              <a:rPr lang="ro-RO" sz="2600" b="1" dirty="0" smtClean="0"/>
              <a:t>333.000 de utilizatori</a:t>
            </a:r>
          </a:p>
          <a:p>
            <a:pPr marL="0" indent="0">
              <a:buNone/>
            </a:pPr>
            <a:r>
              <a:rPr lang="ro-RO" sz="2600" dirty="0" smtClean="0"/>
              <a:t>                   5 octombrie 2011: </a:t>
            </a:r>
            <a:r>
              <a:rPr lang="ro-RO" sz="2600" b="1" dirty="0" smtClean="0"/>
              <a:t>473.497 de utilizatori</a:t>
            </a:r>
          </a:p>
          <a:p>
            <a:pPr marL="0" indent="0">
              <a:buFont typeface="Wingdings" pitchFamily="2" charset="2"/>
              <a:buChar char="§"/>
            </a:pPr>
            <a:r>
              <a:rPr lang="ro-RO" sz="2600" b="1" dirty="0" smtClean="0"/>
              <a:t> </a:t>
            </a:r>
            <a:r>
              <a:rPr lang="ro-RO" sz="2600" b="1" dirty="0" smtClean="0">
                <a:solidFill>
                  <a:srgbClr val="1FD334"/>
                </a:solidFill>
              </a:rPr>
              <a:t>proiect</a:t>
            </a:r>
            <a:r>
              <a:rPr lang="ro-RO" sz="2600" b="1" dirty="0" smtClean="0"/>
              <a:t>: nu doar o hartă - o masă de idei, procese, date, output-uri;</a:t>
            </a:r>
          </a:p>
          <a:p>
            <a:pPr marL="0" indent="0">
              <a:buFont typeface="Wingdings" pitchFamily="2" charset="2"/>
              <a:buChar char="§"/>
            </a:pPr>
            <a:r>
              <a:rPr lang="ro-RO" sz="2600" b="1" dirty="0" smtClean="0"/>
              <a:t> </a:t>
            </a:r>
            <a:r>
              <a:rPr lang="ro-RO" sz="2600" b="1" dirty="0" smtClean="0">
                <a:solidFill>
                  <a:srgbClr val="1FD334"/>
                </a:solidFill>
              </a:rPr>
              <a:t>open source</a:t>
            </a:r>
            <a:r>
              <a:rPr lang="ro-RO" sz="2600" b="1" dirty="0" smtClean="0"/>
              <a:t>: liber și deschis</a:t>
            </a:r>
          </a:p>
          <a:p>
            <a:pPr marL="0" indent="0">
              <a:buFont typeface="Wingdings" pitchFamily="2" charset="2"/>
              <a:buChar char="§"/>
            </a:pPr>
            <a:r>
              <a:rPr lang="ro-RO" sz="2600" b="1" dirty="0" smtClean="0"/>
              <a:t> </a:t>
            </a:r>
            <a:r>
              <a:rPr lang="ro-RO" sz="2600" b="1" dirty="0" smtClean="0">
                <a:solidFill>
                  <a:srgbClr val="1FD334"/>
                </a:solidFill>
              </a:rPr>
              <a:t>globale</a:t>
            </a:r>
            <a:r>
              <a:rPr lang="ro-RO" sz="2600" b="1" dirty="0" smtClean="0"/>
              <a:t>: nu se limitează doar la statele dezvoltate</a:t>
            </a:r>
            <a:endParaRPr lang="ro-RO" sz="2600" b="1" dirty="0"/>
          </a:p>
        </p:txBody>
      </p:sp>
      <p:sp>
        <p:nvSpPr>
          <p:cNvPr id="4" name="Rectangle 3"/>
          <p:cNvSpPr/>
          <p:nvPr/>
        </p:nvSpPr>
        <p:spPr>
          <a:xfrm>
            <a:off x="0" y="357166"/>
            <a:ext cx="9144000" cy="571504"/>
          </a:xfrm>
          <a:prstGeom prst="rect">
            <a:avLst/>
          </a:prstGeom>
          <a:solidFill>
            <a:srgbClr val="1FD334"/>
          </a:solidFill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/>
          </a:p>
        </p:txBody>
      </p:sp>
      <p:sp>
        <p:nvSpPr>
          <p:cNvPr id="5" name="Titlu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o-RO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Altă hartă?...</a:t>
            </a:r>
            <a:r>
              <a:rPr lang="ro-RO" dirty="0" smtClean="0"/>
              <a:t/>
            </a:r>
            <a:br>
              <a:rPr lang="ro-RO" dirty="0" smtClean="0"/>
            </a:br>
            <a:r>
              <a:rPr lang="ro-RO" sz="3100" dirty="0" smtClean="0">
                <a:solidFill>
                  <a:srgbClr val="1FD334"/>
                </a:solidFill>
              </a:rPr>
              <a:t>Ce este de fapt OpenStreetMap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ine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85" t="675" r="16084" b="-675"/>
          <a:stretch/>
        </p:blipFill>
        <p:spPr>
          <a:xfrm>
            <a:off x="0" y="1"/>
            <a:ext cx="9144000" cy="6903406"/>
          </a:xfrm>
          <a:prstGeom prst="rect">
            <a:avLst/>
          </a:prstGeom>
        </p:spPr>
      </p:pic>
      <p:sp>
        <p:nvSpPr>
          <p:cNvPr id="2" name="Rectangle 4"/>
          <p:cNvSpPr/>
          <p:nvPr/>
        </p:nvSpPr>
        <p:spPr>
          <a:xfrm>
            <a:off x="2771800" y="908720"/>
            <a:ext cx="360040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/>
          </a:p>
        </p:txBody>
      </p:sp>
      <p:sp>
        <p:nvSpPr>
          <p:cNvPr id="3" name="Rectangle 4"/>
          <p:cNvSpPr/>
          <p:nvPr/>
        </p:nvSpPr>
        <p:spPr>
          <a:xfrm>
            <a:off x="0" y="357166"/>
            <a:ext cx="9144000" cy="571504"/>
          </a:xfrm>
          <a:prstGeom prst="rect">
            <a:avLst/>
          </a:prstGeom>
          <a:solidFill>
            <a:srgbClr val="1FD334"/>
          </a:solidFill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/>
          </a:p>
        </p:txBody>
      </p:sp>
      <p:sp>
        <p:nvSpPr>
          <p:cNvPr id="4" name="Titlu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>
            <a:normAutofit fontScale="975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o-RO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Călătorind cu OSM - Praga</a:t>
            </a:r>
            <a:r>
              <a:rPr lang="ro-RO" dirty="0" smtClean="0"/>
              <a:t/>
            </a:r>
            <a:br>
              <a:rPr lang="ro-RO" dirty="0" smtClean="0"/>
            </a:br>
            <a:r>
              <a:rPr lang="ro-RO" sz="3100" dirty="0" smtClean="0">
                <a:solidFill>
                  <a:srgbClr val="1FD334"/>
                </a:solidFill>
              </a:rPr>
              <a:t>www.bestofosm.org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130263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ine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753"/>
          <a:stretch/>
        </p:blipFill>
        <p:spPr>
          <a:xfrm>
            <a:off x="-1" y="0"/>
            <a:ext cx="9184943" cy="6888707"/>
          </a:xfrm>
          <a:prstGeom prst="rect">
            <a:avLst/>
          </a:prstGeom>
        </p:spPr>
      </p:pic>
      <p:sp>
        <p:nvSpPr>
          <p:cNvPr id="3" name="Rectangle 4"/>
          <p:cNvSpPr/>
          <p:nvPr/>
        </p:nvSpPr>
        <p:spPr>
          <a:xfrm>
            <a:off x="2771800" y="908720"/>
            <a:ext cx="360040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/>
          </a:p>
        </p:txBody>
      </p:sp>
      <p:sp>
        <p:nvSpPr>
          <p:cNvPr id="4" name="Rectangle 4"/>
          <p:cNvSpPr/>
          <p:nvPr/>
        </p:nvSpPr>
        <p:spPr>
          <a:xfrm>
            <a:off x="0" y="357166"/>
            <a:ext cx="9144000" cy="571504"/>
          </a:xfrm>
          <a:prstGeom prst="rect">
            <a:avLst/>
          </a:prstGeom>
          <a:solidFill>
            <a:srgbClr val="1FD334"/>
          </a:solidFill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/>
          </a:p>
        </p:txBody>
      </p:sp>
      <p:sp>
        <p:nvSpPr>
          <p:cNvPr id="5" name="Titlu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>
            <a:normAutofit fontScale="975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o-RO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Călătorind cu OSM - Pompei</a:t>
            </a:r>
            <a:r>
              <a:rPr lang="ro-RO" dirty="0" smtClean="0"/>
              <a:t/>
            </a:r>
            <a:br>
              <a:rPr lang="ro-RO" dirty="0" smtClean="0"/>
            </a:br>
            <a:r>
              <a:rPr lang="ro-RO" sz="3100" dirty="0" smtClean="0">
                <a:solidFill>
                  <a:srgbClr val="1FD334"/>
                </a:solidFill>
              </a:rPr>
              <a:t>www.bestofosm.org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5776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Substituent conținut 2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12"/>
          <a:stretch/>
        </p:blipFill>
        <p:spPr>
          <a:xfrm>
            <a:off x="0" y="0"/>
            <a:ext cx="9130352" cy="6858000"/>
          </a:xfrm>
        </p:spPr>
      </p:pic>
      <p:sp>
        <p:nvSpPr>
          <p:cNvPr id="10" name="Rectangle 4"/>
          <p:cNvSpPr/>
          <p:nvPr/>
        </p:nvSpPr>
        <p:spPr>
          <a:xfrm>
            <a:off x="2771800" y="908720"/>
            <a:ext cx="360040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/>
          </a:p>
        </p:txBody>
      </p:sp>
      <p:sp>
        <p:nvSpPr>
          <p:cNvPr id="4" name="Rectangle 4"/>
          <p:cNvSpPr/>
          <p:nvPr/>
        </p:nvSpPr>
        <p:spPr>
          <a:xfrm>
            <a:off x="0" y="357166"/>
            <a:ext cx="9144000" cy="571504"/>
          </a:xfrm>
          <a:prstGeom prst="rect">
            <a:avLst/>
          </a:prstGeom>
          <a:solidFill>
            <a:srgbClr val="1FD334"/>
          </a:solidFill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/>
          </a:p>
        </p:txBody>
      </p:sp>
      <p:sp>
        <p:nvSpPr>
          <p:cNvPr id="6" name="Titlu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>
            <a:normAutofit fontScale="975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o-RO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Călătorind cu OSM - München</a:t>
            </a:r>
            <a:r>
              <a:rPr lang="ro-RO" dirty="0" smtClean="0"/>
              <a:t/>
            </a:r>
            <a:br>
              <a:rPr lang="ro-RO" dirty="0" smtClean="0"/>
            </a:br>
            <a:r>
              <a:rPr lang="ro-RO" sz="3100" dirty="0" smtClean="0">
                <a:solidFill>
                  <a:srgbClr val="1FD334"/>
                </a:solidFill>
              </a:rPr>
              <a:t>www.bestofosm.org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393690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ine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257" t="123" b="-123"/>
          <a:stretch/>
        </p:blipFill>
        <p:spPr>
          <a:xfrm>
            <a:off x="-1" y="0"/>
            <a:ext cx="9144001" cy="6858000"/>
          </a:xfrm>
          <a:prstGeom prst="rect">
            <a:avLst/>
          </a:prstGeom>
        </p:spPr>
      </p:pic>
      <p:sp>
        <p:nvSpPr>
          <p:cNvPr id="2" name="Rectangle 4"/>
          <p:cNvSpPr/>
          <p:nvPr/>
        </p:nvSpPr>
        <p:spPr>
          <a:xfrm>
            <a:off x="2771800" y="908720"/>
            <a:ext cx="360040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/>
          </a:p>
        </p:txBody>
      </p:sp>
      <p:sp>
        <p:nvSpPr>
          <p:cNvPr id="3" name="Rectangle 4"/>
          <p:cNvSpPr/>
          <p:nvPr/>
        </p:nvSpPr>
        <p:spPr>
          <a:xfrm>
            <a:off x="0" y="357166"/>
            <a:ext cx="9144000" cy="571504"/>
          </a:xfrm>
          <a:prstGeom prst="rect">
            <a:avLst/>
          </a:prstGeom>
          <a:solidFill>
            <a:srgbClr val="1FD334"/>
          </a:solidFill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/>
          </a:p>
        </p:txBody>
      </p:sp>
      <p:sp>
        <p:nvSpPr>
          <p:cNvPr id="4" name="Titlu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>
            <a:normAutofit fontScale="975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o-RO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Călătorind cu OSM – Galați</a:t>
            </a:r>
            <a:r>
              <a:rPr lang="ro-RO" dirty="0" smtClean="0"/>
              <a:t/>
            </a:r>
            <a:br>
              <a:rPr lang="ro-RO" dirty="0" smtClean="0"/>
            </a:br>
            <a:r>
              <a:rPr lang="ro-RO" sz="3100" dirty="0" smtClean="0">
                <a:solidFill>
                  <a:srgbClr val="1FD334"/>
                </a:solidFill>
              </a:rPr>
              <a:t>www.bestofosm.org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886578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ine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805"/>
          <a:stretch/>
        </p:blipFill>
        <p:spPr>
          <a:xfrm>
            <a:off x="0" y="0"/>
            <a:ext cx="9144000" cy="6864713"/>
          </a:xfrm>
          <a:prstGeom prst="rect">
            <a:avLst/>
          </a:prstGeom>
        </p:spPr>
      </p:pic>
      <p:sp>
        <p:nvSpPr>
          <p:cNvPr id="2" name="Rectangle 4"/>
          <p:cNvSpPr/>
          <p:nvPr/>
        </p:nvSpPr>
        <p:spPr>
          <a:xfrm>
            <a:off x="2771800" y="908720"/>
            <a:ext cx="360040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/>
          </a:p>
        </p:txBody>
      </p:sp>
      <p:sp>
        <p:nvSpPr>
          <p:cNvPr id="3" name="Rectangle 4"/>
          <p:cNvSpPr/>
          <p:nvPr/>
        </p:nvSpPr>
        <p:spPr>
          <a:xfrm>
            <a:off x="0" y="357166"/>
            <a:ext cx="9144000" cy="571504"/>
          </a:xfrm>
          <a:prstGeom prst="rect">
            <a:avLst/>
          </a:prstGeom>
          <a:solidFill>
            <a:srgbClr val="1FD334"/>
          </a:solidFill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/>
          </a:p>
        </p:txBody>
      </p:sp>
      <p:sp>
        <p:nvSpPr>
          <p:cNvPr id="4" name="Titlu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>
            <a:normAutofit fontScale="975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o-RO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Călătorind cu OSM – Freienhagen</a:t>
            </a:r>
            <a:r>
              <a:rPr lang="ro-RO" dirty="0" smtClean="0"/>
              <a:t/>
            </a:r>
            <a:br>
              <a:rPr lang="ro-RO" dirty="0" smtClean="0"/>
            </a:br>
            <a:r>
              <a:rPr lang="ro-RO" sz="3100" dirty="0" smtClean="0">
                <a:solidFill>
                  <a:srgbClr val="1FD334"/>
                </a:solidFill>
              </a:rPr>
              <a:t>www.bestofosm.org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52298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ine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97" r="9120"/>
          <a:stretch/>
        </p:blipFill>
        <p:spPr>
          <a:xfrm>
            <a:off x="6109" y="0"/>
            <a:ext cx="9137891" cy="6858000"/>
          </a:xfrm>
          <a:prstGeom prst="rect">
            <a:avLst/>
          </a:prstGeom>
        </p:spPr>
      </p:pic>
      <p:sp>
        <p:nvSpPr>
          <p:cNvPr id="3" name="Rectangle 4"/>
          <p:cNvSpPr/>
          <p:nvPr/>
        </p:nvSpPr>
        <p:spPr>
          <a:xfrm>
            <a:off x="0" y="357166"/>
            <a:ext cx="9144000" cy="571504"/>
          </a:xfrm>
          <a:prstGeom prst="rect">
            <a:avLst/>
          </a:prstGeom>
          <a:solidFill>
            <a:srgbClr val="1FD334"/>
          </a:solidFill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/>
          </a:p>
        </p:txBody>
      </p:sp>
      <p:sp>
        <p:nvSpPr>
          <p:cNvPr id="4" name="Titlu 1"/>
          <p:cNvSpPr txBox="1">
            <a:spLocks/>
          </p:cNvSpPr>
          <p:nvPr/>
        </p:nvSpPr>
        <p:spPr>
          <a:xfrm>
            <a:off x="457200" y="346646"/>
            <a:ext cx="8229600" cy="1210146"/>
          </a:xfrm>
          <a:prstGeom prst="rect">
            <a:avLst/>
          </a:prstGeom>
        </p:spPr>
        <p:txBody>
          <a:bodyPr>
            <a:normAutofit fontScale="900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o-RO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Încă suntem aici… București</a:t>
            </a:r>
            <a:r>
              <a:rPr lang="ro-RO" dirty="0" smtClean="0"/>
              <a:t/>
            </a:r>
            <a:br>
              <a:rPr lang="ro-RO" dirty="0" smtClean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676495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357166"/>
            <a:ext cx="9144000" cy="571504"/>
          </a:xfrm>
          <a:prstGeom prst="rect">
            <a:avLst/>
          </a:prstGeom>
          <a:solidFill>
            <a:srgbClr val="1FD334"/>
          </a:solidFill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o-RO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Relațiile contează peste tot</a:t>
            </a:r>
            <a:r>
              <a:rPr lang="ro-RO" dirty="0" smtClean="0"/>
              <a:t/>
            </a:r>
            <a:br>
              <a:rPr lang="ro-RO" dirty="0" smtClean="0"/>
            </a:br>
            <a:r>
              <a:rPr lang="ro-RO" sz="3100" dirty="0" smtClean="0">
                <a:solidFill>
                  <a:srgbClr val="1FD334"/>
                </a:solidFill>
              </a:rPr>
              <a:t>Elementele hărții</a:t>
            </a:r>
            <a:endParaRPr lang="ro-RO" dirty="0">
              <a:solidFill>
                <a:srgbClr val="1FD334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4614866" cy="4853136"/>
          </a:xfrm>
        </p:spPr>
        <p:txBody>
          <a:bodyPr>
            <a:normAutofit fontScale="70000" lnSpcReduction="20000"/>
          </a:bodyPr>
          <a:lstStyle/>
          <a:p>
            <a:r>
              <a:rPr lang="ro-RO" b="1" dirty="0" smtClean="0"/>
              <a:t>node / nod </a:t>
            </a:r>
          </a:p>
          <a:p>
            <a:pPr>
              <a:buNone/>
            </a:pPr>
            <a:r>
              <a:rPr lang="ro-RO" b="1" dirty="0" smtClean="0"/>
              <a:t>    </a:t>
            </a:r>
            <a:r>
              <a:rPr lang="ro-RO" dirty="0" smtClean="0"/>
              <a:t>este determinat de lat./long.</a:t>
            </a:r>
          </a:p>
          <a:p>
            <a:pPr>
              <a:buNone/>
            </a:pPr>
            <a:endParaRPr lang="ro-RO" dirty="0" smtClean="0"/>
          </a:p>
          <a:p>
            <a:r>
              <a:rPr lang="en-US" b="1" dirty="0" smtClean="0"/>
              <a:t>way</a:t>
            </a:r>
            <a:r>
              <a:rPr lang="ro-RO" b="1" dirty="0" smtClean="0"/>
              <a:t> / cale</a:t>
            </a:r>
          </a:p>
          <a:p>
            <a:pPr>
              <a:buNone/>
            </a:pPr>
            <a:r>
              <a:rPr lang="ro-RO" b="1" dirty="0" smtClean="0"/>
              <a:t>    </a:t>
            </a:r>
            <a:r>
              <a:rPr lang="ro-RO" dirty="0" smtClean="0"/>
              <a:t>unește mai multe noduri</a:t>
            </a:r>
          </a:p>
          <a:p>
            <a:pPr>
              <a:buNone/>
            </a:pPr>
            <a:r>
              <a:rPr lang="ro-RO" dirty="0" smtClean="0"/>
              <a:t>    are întotdeauna direcție</a:t>
            </a:r>
          </a:p>
          <a:p>
            <a:pPr>
              <a:buNone/>
            </a:pPr>
            <a:r>
              <a:rPr lang="ro-RO" dirty="0" smtClean="0"/>
              <a:t>    poate constitui și o suprafață închisă</a:t>
            </a:r>
          </a:p>
          <a:p>
            <a:pPr>
              <a:buNone/>
            </a:pPr>
            <a:endParaRPr lang="ro-RO" dirty="0" smtClean="0"/>
          </a:p>
          <a:p>
            <a:r>
              <a:rPr lang="en-US" b="1" dirty="0" smtClean="0"/>
              <a:t>relation</a:t>
            </a:r>
            <a:r>
              <a:rPr lang="ro-RO" b="1" dirty="0" smtClean="0"/>
              <a:t> / relație</a:t>
            </a:r>
          </a:p>
          <a:p>
            <a:pPr>
              <a:buNone/>
            </a:pPr>
            <a:r>
              <a:rPr lang="ro-RO" sz="3400" dirty="0" smtClean="0">
                <a:cs typeface="Arial" pitchFamily="34" charset="0"/>
              </a:rPr>
              <a:t>     </a:t>
            </a:r>
            <a:r>
              <a:rPr lang="ro-RO" dirty="0" smtClean="0">
                <a:cs typeface="Arial" pitchFamily="34" charset="0"/>
              </a:rPr>
              <a:t>conține </a:t>
            </a:r>
            <a:r>
              <a:rPr lang="ro-RO" dirty="0">
                <a:cs typeface="Arial" pitchFamily="34" charset="0"/>
              </a:rPr>
              <a:t>puncte și linii conectate din punct de vedere </a:t>
            </a:r>
            <a:r>
              <a:rPr lang="ro-RO" dirty="0" smtClean="0">
                <a:cs typeface="Arial" pitchFamily="34" charset="0"/>
              </a:rPr>
              <a:t>geografic</a:t>
            </a:r>
          </a:p>
          <a:p>
            <a:pPr marL="342900" lvl="1" indent="-342900">
              <a:buNone/>
            </a:pPr>
            <a:r>
              <a:rPr lang="ro-RO" sz="3200" dirty="0">
                <a:cs typeface="Arial" pitchFamily="34" charset="0"/>
              </a:rPr>
              <a:t>  </a:t>
            </a:r>
            <a:r>
              <a:rPr lang="ro-RO" sz="3200" dirty="0" smtClean="0">
                <a:cs typeface="Arial" pitchFamily="34" charset="0"/>
              </a:rPr>
              <a:t>   poate grupa informația </a:t>
            </a:r>
            <a:r>
              <a:rPr lang="ro-RO" sz="3200" dirty="0">
                <a:cs typeface="Arial" pitchFamily="34" charset="0"/>
              </a:rPr>
              <a:t>care se repetă în </a:t>
            </a:r>
            <a:r>
              <a:rPr lang="ro-RO" sz="3200" dirty="0" smtClean="0">
                <a:cs typeface="Arial" pitchFamily="34" charset="0"/>
              </a:rPr>
              <a:t>mai multe puncte</a:t>
            </a:r>
          </a:p>
          <a:p>
            <a:pPr marL="342900" lvl="1" indent="-342900">
              <a:buNone/>
            </a:pPr>
            <a:r>
              <a:rPr lang="ro-RO" sz="3200" dirty="0">
                <a:cs typeface="Arial" pitchFamily="34" charset="0"/>
              </a:rPr>
              <a:t> </a:t>
            </a:r>
            <a:r>
              <a:rPr lang="ro-RO" sz="3200" dirty="0" smtClean="0">
                <a:cs typeface="Arial" pitchFamily="34" charset="0"/>
              </a:rPr>
              <a:t>    ne ajută să stabilim reguli</a:t>
            </a:r>
            <a:endParaRPr lang="ro-RO" sz="3200" dirty="0">
              <a:cs typeface="Arial" pitchFamily="34" charset="0"/>
            </a:endParaRPr>
          </a:p>
          <a:p>
            <a:pPr>
              <a:buNone/>
            </a:pPr>
            <a:endParaRPr lang="ro-RO" b="1" dirty="0"/>
          </a:p>
        </p:txBody>
      </p:sp>
      <p:pic>
        <p:nvPicPr>
          <p:cNvPr id="4" name="Picture 3" descr="Untitl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628" y="1643050"/>
            <a:ext cx="3892718" cy="4357718"/>
          </a:xfrm>
          <a:prstGeom prst="rect">
            <a:avLst/>
          </a:prstGeom>
        </p:spPr>
      </p:pic>
      <p:pic>
        <p:nvPicPr>
          <p:cNvPr id="6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5816" y="4159524"/>
            <a:ext cx="493612" cy="493612"/>
          </a:xfrm>
          <a:prstGeom prst="rect">
            <a:avLst/>
          </a:prstGeom>
        </p:spPr>
      </p:pic>
      <p:pic>
        <p:nvPicPr>
          <p:cNvPr id="7" name="Imagin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1760" y="1412776"/>
            <a:ext cx="514798" cy="514798"/>
          </a:xfrm>
          <a:prstGeom prst="rect">
            <a:avLst/>
          </a:prstGeom>
        </p:spPr>
      </p:pic>
      <p:pic>
        <p:nvPicPr>
          <p:cNvPr id="8" name="Imagine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6369" y="2475467"/>
            <a:ext cx="514798" cy="514798"/>
          </a:xfrm>
          <a:prstGeom prst="rect">
            <a:avLst/>
          </a:prstGeom>
        </p:spPr>
      </p:pic>
      <p:pic>
        <p:nvPicPr>
          <p:cNvPr id="9" name="Imagine 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71842" y="2475467"/>
            <a:ext cx="514798" cy="514798"/>
          </a:xfrm>
          <a:prstGeom prst="rect">
            <a:avLst/>
          </a:prstGeom>
        </p:spPr>
      </p:pic>
      <p:pic>
        <p:nvPicPr>
          <p:cNvPr id="10" name="Imagine 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1880" y="2475467"/>
            <a:ext cx="514798" cy="51479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asetăText 9"/>
          <p:cNvSpPr txBox="1"/>
          <p:nvPr/>
        </p:nvSpPr>
        <p:spPr>
          <a:xfrm>
            <a:off x="5220072" y="2561128"/>
            <a:ext cx="229158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o-RO" sz="2000" dirty="0" err="1" smtClean="0"/>
              <a:t>highway</a:t>
            </a:r>
            <a:r>
              <a:rPr lang="ro-RO" sz="2000" dirty="0" smtClean="0"/>
              <a:t>=</a:t>
            </a:r>
            <a:r>
              <a:rPr lang="ro-RO" sz="2000" dirty="0" err="1" smtClean="0"/>
              <a:t>pedestrian</a:t>
            </a:r>
            <a:endParaRPr lang="ro-RO" sz="2000" dirty="0" smtClean="0"/>
          </a:p>
          <a:p>
            <a:r>
              <a:rPr lang="ro-RO" sz="2000" dirty="0" err="1" smtClean="0"/>
              <a:t>is</a:t>
            </a:r>
            <a:r>
              <a:rPr lang="ro-RO" sz="2000" dirty="0" smtClean="0"/>
              <a:t>_in:</a:t>
            </a:r>
            <a:r>
              <a:rPr lang="ro-RO" sz="2000" dirty="0" err="1" smtClean="0"/>
              <a:t>city</a:t>
            </a:r>
            <a:r>
              <a:rPr lang="ro-RO" sz="2000" dirty="0" smtClean="0"/>
              <a:t>=București</a:t>
            </a:r>
          </a:p>
          <a:p>
            <a:r>
              <a:rPr lang="ro-RO" sz="2000" dirty="0" err="1"/>
              <a:t>n</a:t>
            </a:r>
            <a:r>
              <a:rPr lang="ro-RO" sz="2000" dirty="0" err="1" smtClean="0"/>
              <a:t>ame</a:t>
            </a:r>
            <a:r>
              <a:rPr lang="ro-RO" sz="2000" dirty="0" smtClean="0"/>
              <a:t>=Strada Covaci</a:t>
            </a:r>
            <a:endParaRPr lang="ro-RO" sz="2000" dirty="0"/>
          </a:p>
        </p:txBody>
      </p:sp>
      <p:sp>
        <p:nvSpPr>
          <p:cNvPr id="14" name="Dreptunghi 13"/>
          <p:cNvSpPr/>
          <p:nvPr/>
        </p:nvSpPr>
        <p:spPr>
          <a:xfrm>
            <a:off x="5220072" y="4941168"/>
            <a:ext cx="280831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o-RO" sz="2000" dirty="0" err="1" smtClean="0"/>
              <a:t>amenity</a:t>
            </a:r>
            <a:r>
              <a:rPr lang="ro-RO" sz="2000" dirty="0" smtClean="0"/>
              <a:t>=</a:t>
            </a:r>
            <a:r>
              <a:rPr lang="ro-RO" sz="2000" dirty="0" err="1" smtClean="0"/>
              <a:t>pub</a:t>
            </a:r>
            <a:endParaRPr lang="ro-RO" sz="2000" dirty="0" smtClean="0"/>
          </a:p>
          <a:p>
            <a:r>
              <a:rPr lang="ro-RO" sz="2000" dirty="0" err="1" smtClean="0"/>
              <a:t>name</a:t>
            </a:r>
            <a:r>
              <a:rPr lang="ro-RO" sz="2000" dirty="0" smtClean="0"/>
              <a:t>=</a:t>
            </a:r>
            <a:r>
              <a:rPr lang="ro-RO" sz="2000" dirty="0" err="1" smtClean="0"/>
              <a:t>Boulevard</a:t>
            </a:r>
            <a:endParaRPr lang="ro-RO" sz="2000" dirty="0"/>
          </a:p>
        </p:txBody>
      </p:sp>
      <p:sp>
        <p:nvSpPr>
          <p:cNvPr id="12" name="Rectangle 4"/>
          <p:cNvSpPr/>
          <p:nvPr/>
        </p:nvSpPr>
        <p:spPr>
          <a:xfrm>
            <a:off x="0" y="357166"/>
            <a:ext cx="9144000" cy="571504"/>
          </a:xfrm>
          <a:prstGeom prst="rect">
            <a:avLst/>
          </a:prstGeom>
          <a:solidFill>
            <a:srgbClr val="1FD334"/>
          </a:solidFill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/>
          </a:p>
        </p:txBody>
      </p:sp>
      <p:sp>
        <p:nvSpPr>
          <p:cNvPr id="13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o-RO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Cum se numește…?</a:t>
            </a:r>
            <a:r>
              <a:rPr lang="ro-RO" dirty="0" smtClean="0"/>
              <a:t/>
            </a:r>
            <a:br>
              <a:rPr lang="ro-RO" dirty="0" smtClean="0"/>
            </a:br>
            <a:r>
              <a:rPr lang="ro-RO" sz="3100" dirty="0" smtClean="0">
                <a:solidFill>
                  <a:srgbClr val="1FD334"/>
                </a:solidFill>
              </a:rPr>
              <a:t>Proprietățile elementelor</a:t>
            </a:r>
            <a:endParaRPr lang="ro-RO" dirty="0">
              <a:solidFill>
                <a:srgbClr val="1FD334"/>
              </a:solidFill>
            </a:endParaRPr>
          </a:p>
        </p:txBody>
      </p:sp>
      <p:pic>
        <p:nvPicPr>
          <p:cNvPr id="6" name="Substituent conținut 5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6563" y="2561128"/>
            <a:ext cx="4721023" cy="3565099"/>
          </a:xfrm>
          <a:ln>
            <a:solidFill>
              <a:schemeClr val="tx2">
                <a:lumMod val="50000"/>
              </a:schemeClr>
            </a:solidFill>
          </a:ln>
        </p:spPr>
      </p:pic>
      <p:cxnSp>
        <p:nvCxnSpPr>
          <p:cNvPr id="9" name="Conector drept cu săgeată 8"/>
          <p:cNvCxnSpPr>
            <a:stCxn id="10" idx="1"/>
          </p:cNvCxnSpPr>
          <p:nvPr/>
        </p:nvCxnSpPr>
        <p:spPr>
          <a:xfrm flipH="1">
            <a:off x="4067944" y="3068960"/>
            <a:ext cx="1152128" cy="1224136"/>
          </a:xfrm>
          <a:prstGeom prst="straightConnector1">
            <a:avLst/>
          </a:prstGeom>
          <a:ln w="57150">
            <a:solidFill>
              <a:srgbClr val="1FD334"/>
            </a:solidFill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1" name="Conector drept cu săgeată 10"/>
          <p:cNvCxnSpPr>
            <a:stCxn id="14" idx="1"/>
          </p:cNvCxnSpPr>
          <p:nvPr/>
        </p:nvCxnSpPr>
        <p:spPr>
          <a:xfrm flipH="1" flipV="1">
            <a:off x="1691680" y="3429000"/>
            <a:ext cx="3528392" cy="1866111"/>
          </a:xfrm>
          <a:prstGeom prst="straightConnector1">
            <a:avLst/>
          </a:prstGeom>
          <a:ln w="57150">
            <a:solidFill>
              <a:srgbClr val="1FD334"/>
            </a:solidFill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9" name="CasetăText 18"/>
          <p:cNvSpPr txBox="1"/>
          <p:nvPr/>
        </p:nvSpPr>
        <p:spPr>
          <a:xfrm>
            <a:off x="374619" y="1786200"/>
            <a:ext cx="2186176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en-US" sz="2400" b="1" dirty="0" smtClean="0"/>
              <a:t>tag </a:t>
            </a:r>
            <a:r>
              <a:rPr lang="ro-RO" sz="2400" b="1" dirty="0" smtClean="0"/>
              <a:t>/ etichetă</a:t>
            </a:r>
            <a:endParaRPr lang="ro-RO" sz="2400" b="1" dirty="0"/>
          </a:p>
          <a:p>
            <a:endParaRPr lang="ro-RO" dirty="0"/>
          </a:p>
        </p:txBody>
      </p:sp>
      <p:pic>
        <p:nvPicPr>
          <p:cNvPr id="20" name="Imagine 1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0795" y="1700808"/>
            <a:ext cx="571500" cy="571500"/>
          </a:xfrm>
          <a:prstGeom prst="rect">
            <a:avLst/>
          </a:prstGeom>
        </p:spPr>
      </p:pic>
      <p:pic>
        <p:nvPicPr>
          <p:cNvPr id="23" name="Imagine 2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5326" y="928670"/>
            <a:ext cx="7093348" cy="5773302"/>
          </a:xfrm>
          <a:prstGeom prst="rect">
            <a:avLst/>
          </a:prstGeom>
          <a:ln>
            <a:solidFill>
              <a:srgbClr val="1FD334"/>
            </a:solidFill>
          </a:ln>
        </p:spPr>
      </p:pic>
    </p:spTree>
    <p:extLst>
      <p:ext uri="{BB962C8B-B14F-4D97-AF65-F5344CB8AC3E}">
        <p14:creationId xmlns:p14="http://schemas.microsoft.com/office/powerpoint/2010/main" val="11074534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4067340"/>
            <a:ext cx="8229600" cy="2028660"/>
          </a:xfrm>
        </p:spPr>
      </p:pic>
      <p:sp>
        <p:nvSpPr>
          <p:cNvPr id="7" name="Content Placeholder 2"/>
          <p:cNvSpPr txBox="1">
            <a:spLocks/>
          </p:cNvSpPr>
          <p:nvPr/>
        </p:nvSpPr>
        <p:spPr>
          <a:xfrm>
            <a:off x="457200" y="1556792"/>
            <a:ext cx="8229600" cy="434077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857250" lvl="1" indent="-342900">
              <a:buFont typeface="Arial" pitchFamily="34" charset="0"/>
              <a:buChar char="•"/>
            </a:pPr>
            <a:r>
              <a:rPr lang="ro-RO" sz="2400" dirty="0" smtClean="0">
                <a:latin typeface="+mj-lt"/>
                <a:cs typeface="Arial" pitchFamily="34" charset="0"/>
              </a:rPr>
              <a:t>Achiziția datelor (Digitizare Yahoo! </a:t>
            </a:r>
            <a:r>
              <a:rPr lang="en-US" sz="2400" dirty="0" smtClean="0">
                <a:latin typeface="+mj-lt"/>
                <a:cs typeface="Arial" pitchFamily="34" charset="0"/>
              </a:rPr>
              <a:t>Maps </a:t>
            </a:r>
            <a:r>
              <a:rPr lang="ro-RO" sz="2400" dirty="0" smtClean="0">
                <a:latin typeface="+mj-lt"/>
                <a:cs typeface="Arial" pitchFamily="34" charset="0"/>
              </a:rPr>
              <a:t>sau Bing </a:t>
            </a:r>
            <a:r>
              <a:rPr lang="en-US" sz="2400" dirty="0" smtClean="0">
                <a:latin typeface="+mj-lt"/>
                <a:cs typeface="Arial" pitchFamily="34" charset="0"/>
              </a:rPr>
              <a:t>Maps</a:t>
            </a:r>
            <a:r>
              <a:rPr lang="ro-RO" sz="2400" dirty="0" smtClean="0">
                <a:latin typeface="+mj-lt"/>
                <a:cs typeface="Arial" pitchFamily="34" charset="0"/>
              </a:rPr>
              <a:t>, teren + GPS, agenții sau administrații locale)</a:t>
            </a:r>
          </a:p>
          <a:p>
            <a:pPr marL="857250" lvl="1" indent="-342900">
              <a:buFont typeface="Arial" pitchFamily="34" charset="0"/>
              <a:buChar char="•"/>
            </a:pPr>
            <a:r>
              <a:rPr lang="ro-RO" sz="2400" dirty="0" smtClean="0">
                <a:latin typeface="+mj-lt"/>
                <a:cs typeface="Arial" pitchFamily="34" charset="0"/>
              </a:rPr>
              <a:t>Upload</a:t>
            </a:r>
          </a:p>
          <a:p>
            <a:pPr marL="857250" lvl="1" indent="-342900">
              <a:buFont typeface="Arial" pitchFamily="34" charset="0"/>
              <a:buChar char="•"/>
            </a:pPr>
            <a:r>
              <a:rPr lang="ro-RO" sz="2400" dirty="0" smtClean="0">
                <a:latin typeface="+mj-lt"/>
                <a:cs typeface="Arial" pitchFamily="34" charset="0"/>
              </a:rPr>
              <a:t>Editare vectori și atribute</a:t>
            </a:r>
          </a:p>
          <a:p>
            <a:pPr marL="857250" lvl="1" indent="-342900">
              <a:buFont typeface="Arial" pitchFamily="34" charset="0"/>
              <a:buChar char="•"/>
            </a:pPr>
            <a:r>
              <a:rPr lang="ro-RO" sz="2400" dirty="0" smtClean="0">
                <a:latin typeface="+mj-lt"/>
                <a:cs typeface="Arial" pitchFamily="34" charset="0"/>
              </a:rPr>
              <a:t>Render și Download</a:t>
            </a:r>
          </a:p>
          <a:p>
            <a:pPr marL="857250" lvl="1" indent="-342900">
              <a:buFont typeface="Arial" pitchFamily="34" charset="0"/>
              <a:buChar char="•"/>
            </a:pPr>
            <a:endParaRPr lang="ro-RO" sz="2400" dirty="0" smtClean="0">
              <a:solidFill>
                <a:schemeClr val="tx1">
                  <a:lumMod val="65000"/>
                  <a:lumOff val="3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Rectangle 4"/>
          <p:cNvSpPr/>
          <p:nvPr/>
        </p:nvSpPr>
        <p:spPr>
          <a:xfrm>
            <a:off x="0" y="357166"/>
            <a:ext cx="9144000" cy="571504"/>
          </a:xfrm>
          <a:prstGeom prst="rect">
            <a:avLst/>
          </a:prstGeom>
          <a:solidFill>
            <a:srgbClr val="1FD334"/>
          </a:solidFill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o-RO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Ordine și progres</a:t>
            </a:r>
            <a:r>
              <a:rPr lang="ro-RO" dirty="0" smtClean="0"/>
              <a:t/>
            </a:r>
            <a:br>
              <a:rPr lang="ro-RO" dirty="0" smtClean="0"/>
            </a:br>
            <a:r>
              <a:rPr lang="ro-RO" sz="3100" dirty="0" smtClean="0">
                <a:solidFill>
                  <a:srgbClr val="1FD334"/>
                </a:solidFill>
              </a:rPr>
              <a:t>OSM Workflow</a:t>
            </a:r>
            <a:endParaRPr lang="ro-RO" dirty="0">
              <a:solidFill>
                <a:srgbClr val="1FD33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5614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/>
          <p:nvPr/>
        </p:nvSpPr>
        <p:spPr>
          <a:xfrm>
            <a:off x="0" y="357166"/>
            <a:ext cx="9144000" cy="571504"/>
          </a:xfrm>
          <a:prstGeom prst="rect">
            <a:avLst/>
          </a:prstGeom>
          <a:solidFill>
            <a:srgbClr val="1FD334"/>
          </a:solidFill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o-RO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Prietenoase, puternice, tinere sau misterioase</a:t>
            </a:r>
            <a:r>
              <a:rPr lang="ro-RO" dirty="0" smtClean="0"/>
              <a:t/>
            </a:r>
            <a:br>
              <a:rPr lang="ro-RO" dirty="0" smtClean="0"/>
            </a:br>
            <a:r>
              <a:rPr lang="ro-RO" sz="3100" dirty="0" smtClean="0">
                <a:solidFill>
                  <a:srgbClr val="1FD334"/>
                </a:solidFill>
              </a:rPr>
              <a:t>Editoare OSM</a:t>
            </a:r>
            <a:endParaRPr lang="ro-RO" dirty="0">
              <a:solidFill>
                <a:srgbClr val="1FD334"/>
              </a:solidFill>
            </a:endParaRPr>
          </a:p>
        </p:txBody>
      </p:sp>
      <p:grpSp>
        <p:nvGrpSpPr>
          <p:cNvPr id="18" name="Grupare 17"/>
          <p:cNvGrpSpPr/>
          <p:nvPr/>
        </p:nvGrpSpPr>
        <p:grpSpPr>
          <a:xfrm>
            <a:off x="26976" y="1883427"/>
            <a:ext cx="4575964" cy="2443239"/>
            <a:chOff x="26976" y="1484784"/>
            <a:chExt cx="4575964" cy="2443239"/>
          </a:xfrm>
        </p:grpSpPr>
        <p:pic>
          <p:nvPicPr>
            <p:cNvPr id="7" name="Imagine 6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976" y="1484784"/>
              <a:ext cx="4575964" cy="2258573"/>
            </a:xfrm>
            <a:prstGeom prst="rect">
              <a:avLst/>
            </a:prstGeom>
          </p:spPr>
        </p:pic>
        <p:sp>
          <p:nvSpPr>
            <p:cNvPr id="10" name="CasetăText 9"/>
            <p:cNvSpPr txBox="1"/>
            <p:nvPr/>
          </p:nvSpPr>
          <p:spPr>
            <a:xfrm>
              <a:off x="3599490" y="3558691"/>
              <a:ext cx="972510" cy="369332"/>
            </a:xfrm>
            <a:prstGeom prst="rect">
              <a:avLst/>
            </a:prstGeom>
            <a:solidFill>
              <a:srgbClr val="1FD334"/>
            </a:solidFill>
            <a:ln>
              <a:solidFill>
                <a:schemeClr val="tx1"/>
              </a:solidFill>
            </a:ln>
          </p:spPr>
          <p:txBody>
            <a:bodyPr wrap="none" rtlCol="0">
              <a:spAutoFit/>
            </a:bodyPr>
            <a:lstStyle/>
            <a:p>
              <a:r>
                <a:rPr lang="ro-RO" b="1" dirty="0" smtClean="0"/>
                <a:t>Potlatch</a:t>
              </a:r>
              <a:endParaRPr lang="ro-RO" b="1" dirty="0"/>
            </a:p>
          </p:txBody>
        </p:sp>
      </p:grpSp>
      <p:grpSp>
        <p:nvGrpSpPr>
          <p:cNvPr id="19" name="Grupare 18"/>
          <p:cNvGrpSpPr/>
          <p:nvPr/>
        </p:nvGrpSpPr>
        <p:grpSpPr>
          <a:xfrm>
            <a:off x="4716016" y="1916832"/>
            <a:ext cx="4176464" cy="2455787"/>
            <a:chOff x="4716016" y="1484784"/>
            <a:chExt cx="4176464" cy="2455787"/>
          </a:xfrm>
        </p:grpSpPr>
        <p:pic>
          <p:nvPicPr>
            <p:cNvPr id="9" name="Imagine 8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16016" y="1484784"/>
              <a:ext cx="4148336" cy="2258573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  <p:sp>
          <p:nvSpPr>
            <p:cNvPr id="11" name="CasetăText 10"/>
            <p:cNvSpPr txBox="1"/>
            <p:nvPr/>
          </p:nvSpPr>
          <p:spPr>
            <a:xfrm>
              <a:off x="8164396" y="3571239"/>
              <a:ext cx="728084" cy="369332"/>
            </a:xfrm>
            <a:prstGeom prst="rect">
              <a:avLst/>
            </a:prstGeom>
            <a:solidFill>
              <a:srgbClr val="1FD334"/>
            </a:solidFill>
            <a:ln>
              <a:solidFill>
                <a:schemeClr val="tx1"/>
              </a:solidFill>
            </a:ln>
          </p:spPr>
          <p:txBody>
            <a:bodyPr wrap="none" rtlCol="0">
              <a:spAutoFit/>
            </a:bodyPr>
            <a:lstStyle/>
            <a:p>
              <a:r>
                <a:rPr lang="ro-RO" b="1" dirty="0" smtClean="0"/>
                <a:t>JOSM</a:t>
              </a:r>
              <a:endParaRPr lang="ro-RO" b="1" dirty="0"/>
            </a:p>
          </p:txBody>
        </p:sp>
      </p:grpSp>
      <p:pic>
        <p:nvPicPr>
          <p:cNvPr id="12" name="Imagine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96090" y="4463723"/>
            <a:ext cx="3432348" cy="2031753"/>
          </a:xfrm>
          <a:prstGeom prst="rect">
            <a:avLst/>
          </a:prstGeom>
        </p:spPr>
      </p:pic>
      <p:sp>
        <p:nvSpPr>
          <p:cNvPr id="13" name="CasetăText 12"/>
          <p:cNvSpPr txBox="1"/>
          <p:nvPr/>
        </p:nvSpPr>
        <p:spPr>
          <a:xfrm>
            <a:off x="7452320" y="6310810"/>
            <a:ext cx="1200200" cy="369332"/>
          </a:xfrm>
          <a:prstGeom prst="rect">
            <a:avLst/>
          </a:prstGeom>
          <a:solidFill>
            <a:srgbClr val="1FD334"/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ro-RO" b="1" dirty="0" err="1" smtClean="0"/>
              <a:t>Merkaator</a:t>
            </a:r>
            <a:endParaRPr lang="ro-RO" b="1" dirty="0"/>
          </a:p>
        </p:txBody>
      </p:sp>
      <p:grpSp>
        <p:nvGrpSpPr>
          <p:cNvPr id="17" name="Grupare 16"/>
          <p:cNvGrpSpPr/>
          <p:nvPr/>
        </p:nvGrpSpPr>
        <p:grpSpPr>
          <a:xfrm>
            <a:off x="109130" y="4636236"/>
            <a:ext cx="4453238" cy="1889108"/>
            <a:chOff x="4644008" y="4414270"/>
            <a:chExt cx="4453238" cy="1889108"/>
          </a:xfrm>
        </p:grpSpPr>
        <p:pic>
          <p:nvPicPr>
            <p:cNvPr id="14" name="Imagine 13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44008" y="4414270"/>
              <a:ext cx="4453238" cy="1584176"/>
            </a:xfrm>
            <a:prstGeom prst="rect">
              <a:avLst/>
            </a:prstGeom>
          </p:spPr>
        </p:pic>
        <p:sp>
          <p:nvSpPr>
            <p:cNvPr id="15" name="CasetăText 14"/>
            <p:cNvSpPr txBox="1"/>
            <p:nvPr/>
          </p:nvSpPr>
          <p:spPr>
            <a:xfrm>
              <a:off x="8054942" y="5934046"/>
              <a:ext cx="946991" cy="369332"/>
            </a:xfrm>
            <a:prstGeom prst="rect">
              <a:avLst/>
            </a:prstGeom>
            <a:solidFill>
              <a:srgbClr val="1FD334"/>
            </a:solidFill>
            <a:ln>
              <a:solidFill>
                <a:schemeClr val="tx1"/>
              </a:solidFill>
            </a:ln>
          </p:spPr>
          <p:txBody>
            <a:bodyPr wrap="none" rtlCol="0">
              <a:spAutoFit/>
            </a:bodyPr>
            <a:lstStyle/>
            <a:p>
              <a:r>
                <a:rPr lang="ro-RO" b="1" dirty="0" smtClean="0"/>
                <a:t>Mapzen</a:t>
              </a:r>
              <a:endParaRPr lang="ro-RO" b="1" dirty="0"/>
            </a:p>
          </p:txBody>
        </p:sp>
      </p:grpSp>
      <p:sp>
        <p:nvSpPr>
          <p:cNvPr id="20" name="CasetăText 19"/>
          <p:cNvSpPr txBox="1"/>
          <p:nvPr/>
        </p:nvSpPr>
        <p:spPr>
          <a:xfrm>
            <a:off x="1816263" y="1418801"/>
            <a:ext cx="99738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o-RO" sz="2000" b="1" dirty="0" smtClean="0"/>
              <a:t>ONLINE</a:t>
            </a:r>
            <a:endParaRPr lang="ro-RO" sz="2000" b="1" dirty="0"/>
          </a:p>
        </p:txBody>
      </p:sp>
      <p:sp>
        <p:nvSpPr>
          <p:cNvPr id="21" name="CasetăText 20"/>
          <p:cNvSpPr txBox="1"/>
          <p:nvPr/>
        </p:nvSpPr>
        <p:spPr>
          <a:xfrm>
            <a:off x="6258628" y="1418801"/>
            <a:ext cx="106311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o-RO" sz="2000" b="1" dirty="0" smtClean="0"/>
              <a:t>OFFLINE</a:t>
            </a:r>
            <a:endParaRPr lang="ro-RO" sz="2000" b="1" dirty="0"/>
          </a:p>
        </p:txBody>
      </p:sp>
      <p:cxnSp>
        <p:nvCxnSpPr>
          <p:cNvPr id="23" name="Conector drept 22"/>
          <p:cNvCxnSpPr/>
          <p:nvPr/>
        </p:nvCxnSpPr>
        <p:spPr>
          <a:xfrm>
            <a:off x="109130" y="1818911"/>
            <a:ext cx="8755222" cy="0"/>
          </a:xfrm>
          <a:prstGeom prst="line">
            <a:avLst/>
          </a:prstGeom>
          <a:ln w="28575">
            <a:solidFill>
              <a:srgbClr val="1FD33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Conector drept 24"/>
          <p:cNvCxnSpPr/>
          <p:nvPr/>
        </p:nvCxnSpPr>
        <p:spPr>
          <a:xfrm>
            <a:off x="4644008" y="1464058"/>
            <a:ext cx="0" cy="5061286"/>
          </a:xfrm>
          <a:prstGeom prst="line">
            <a:avLst/>
          </a:prstGeom>
          <a:ln w="28575">
            <a:solidFill>
              <a:srgbClr val="1FD33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026501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57166"/>
            <a:ext cx="9144000" cy="571504"/>
          </a:xfrm>
          <a:prstGeom prst="rect">
            <a:avLst/>
          </a:prstGeom>
          <a:solidFill>
            <a:srgbClr val="1FD334"/>
          </a:solidFill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/>
          </a:p>
        </p:txBody>
      </p:sp>
      <p:sp>
        <p:nvSpPr>
          <p:cNvPr id="2" name="Titlu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o-RO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Dar cu ce e OSM mai bun?</a:t>
            </a:r>
            <a:r>
              <a:rPr lang="ro-RO" dirty="0" smtClean="0"/>
              <a:t/>
            </a:r>
            <a:br>
              <a:rPr lang="ro-RO" dirty="0" smtClean="0"/>
            </a:br>
            <a:r>
              <a:rPr lang="ro-RO" sz="3100" dirty="0" smtClean="0">
                <a:solidFill>
                  <a:srgbClr val="1FD334"/>
                </a:solidFill>
              </a:rPr>
              <a:t>OpenStreetMap vs. </a:t>
            </a:r>
            <a:r>
              <a:rPr lang="en-US" sz="3100" dirty="0" smtClean="0">
                <a:solidFill>
                  <a:srgbClr val="1FD334"/>
                </a:solidFill>
              </a:rPr>
              <a:t>Google Maps</a:t>
            </a:r>
            <a:endParaRPr lang="en-US" dirty="0"/>
          </a:p>
        </p:txBody>
      </p:sp>
      <p:sp>
        <p:nvSpPr>
          <p:cNvPr id="3" name="Substituent conținut 2"/>
          <p:cNvSpPr>
            <a:spLocks noGrp="1"/>
          </p:cNvSpPr>
          <p:nvPr>
            <p:ph idx="1"/>
          </p:nvPr>
        </p:nvSpPr>
        <p:spPr>
          <a:xfrm>
            <a:off x="500034" y="3143248"/>
            <a:ext cx="8229600" cy="3571900"/>
          </a:xfrm>
        </p:spPr>
        <p:txBody>
          <a:bodyPr>
            <a:normAutofit fontScale="92500"/>
          </a:bodyPr>
          <a:lstStyle/>
          <a:p>
            <a:r>
              <a:rPr lang="en-US" sz="4500" dirty="0" smtClean="0"/>
              <a:t>You</a:t>
            </a:r>
            <a:r>
              <a:rPr lang="ro-RO" sz="4500" dirty="0" smtClean="0"/>
              <a:t> </a:t>
            </a:r>
            <a:r>
              <a:rPr lang="en-US" sz="4500" dirty="0" smtClean="0"/>
              <a:t>may</a:t>
            </a:r>
            <a:r>
              <a:rPr lang="ro-RO" sz="4500" dirty="0" smtClean="0"/>
              <a:t> </a:t>
            </a:r>
            <a:r>
              <a:rPr lang="ro-RO" sz="4500" b="1" dirty="0" smtClean="0">
                <a:solidFill>
                  <a:srgbClr val="FF0000"/>
                </a:solidFill>
              </a:rPr>
              <a:t>NOT </a:t>
            </a:r>
            <a:r>
              <a:rPr lang="en-US" sz="4500" dirty="0" smtClean="0"/>
              <a:t>copy, translate, modify, or make derivative works of the Content or any part thereof</a:t>
            </a:r>
            <a:r>
              <a:rPr lang="ro-RO" sz="4500" dirty="0" smtClean="0"/>
              <a:t>;</a:t>
            </a:r>
          </a:p>
          <a:p>
            <a:pPr>
              <a:buNone/>
            </a:pPr>
            <a:endParaRPr lang="ro-RO" sz="1900" dirty="0" smtClean="0"/>
          </a:p>
          <a:p>
            <a:pPr>
              <a:buNone/>
            </a:pPr>
            <a:r>
              <a:rPr lang="ro-RO" sz="2000" dirty="0" smtClean="0"/>
              <a:t>Extras din Google </a:t>
            </a:r>
            <a:r>
              <a:rPr lang="en-US" sz="2000" dirty="0" smtClean="0"/>
              <a:t>Maps terms of </a:t>
            </a:r>
            <a:r>
              <a:rPr lang="ro-RO" sz="2000" dirty="0" smtClean="0"/>
              <a:t>service - </a:t>
            </a:r>
            <a:r>
              <a:rPr lang="ro-RO" sz="2000" dirty="0" smtClean="0">
                <a:hlinkClick r:id="rId2"/>
              </a:rPr>
              <a:t>http://www.google.com/intl/ro_ALL/help/terms_maps.html</a:t>
            </a:r>
            <a:r>
              <a:rPr lang="ro-RO" sz="2000" dirty="0" smtClean="0"/>
              <a:t> </a:t>
            </a:r>
            <a:r>
              <a:rPr lang="en-US" dirty="0" smtClean="0"/>
              <a:t/>
            </a:r>
            <a:br>
              <a:rPr lang="en-US" dirty="0" smtClean="0"/>
            </a:br>
            <a:endParaRPr lang="ro-RO" dirty="0"/>
          </a:p>
        </p:txBody>
      </p:sp>
      <p:pic>
        <p:nvPicPr>
          <p:cNvPr id="6" name="Picture 5" descr="Google_maps_logo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00034" y="2000240"/>
            <a:ext cx="3571868" cy="7416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51613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in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6692" y="1222060"/>
            <a:ext cx="7830616" cy="5535908"/>
          </a:xfrm>
          <a:prstGeom prst="rect">
            <a:avLst/>
          </a:prstGeom>
        </p:spPr>
      </p:pic>
      <p:sp>
        <p:nvSpPr>
          <p:cNvPr id="4" name="Rectangle 4"/>
          <p:cNvSpPr/>
          <p:nvPr/>
        </p:nvSpPr>
        <p:spPr>
          <a:xfrm>
            <a:off x="0" y="357166"/>
            <a:ext cx="9144000" cy="571504"/>
          </a:xfrm>
          <a:prstGeom prst="rect">
            <a:avLst/>
          </a:prstGeom>
          <a:solidFill>
            <a:srgbClr val="1FD334"/>
          </a:solidFill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/>
          </a:p>
        </p:txBody>
      </p:sp>
      <p:sp>
        <p:nvSpPr>
          <p:cNvPr id="5" name="Titlu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>
            <a:normAutofit fontScale="975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o-RO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Unde-s mulți, puterea crește</a:t>
            </a:r>
            <a:r>
              <a:rPr lang="ro-RO" dirty="0" smtClean="0"/>
              <a:t/>
            </a:r>
            <a:br>
              <a:rPr lang="ro-RO" dirty="0" smtClean="0"/>
            </a:br>
            <a:r>
              <a:rPr lang="ro-RO" sz="3100" dirty="0" smtClean="0">
                <a:solidFill>
                  <a:srgbClr val="1FD334"/>
                </a:solidFill>
              </a:rPr>
              <a:t>Statistici OSM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677546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0" y="357166"/>
            <a:ext cx="9144000" cy="571504"/>
          </a:xfrm>
          <a:prstGeom prst="rect">
            <a:avLst/>
          </a:prstGeom>
          <a:solidFill>
            <a:srgbClr val="1FD334"/>
          </a:solidFill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/>
          </a:p>
        </p:txBody>
      </p:sp>
      <p:sp>
        <p:nvSpPr>
          <p:cNvPr id="2" name="Titlu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o-RO" sz="36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Îți mai aduci aminte primul tău nod?</a:t>
            </a:r>
            <a:r>
              <a:rPr lang="ro-RO" sz="3600" dirty="0" smtClean="0"/>
              <a:t/>
            </a:r>
            <a:br>
              <a:rPr lang="ro-RO" sz="3600" dirty="0" smtClean="0"/>
            </a:br>
            <a:r>
              <a:rPr lang="ro-RO" sz="2800" dirty="0" smtClean="0">
                <a:solidFill>
                  <a:srgbClr val="1FD334"/>
                </a:solidFill>
              </a:rPr>
              <a:t>…sau </a:t>
            </a:r>
            <a:r>
              <a:rPr lang="ro-RO" sz="2800" b="1" dirty="0" smtClean="0">
                <a:solidFill>
                  <a:srgbClr val="1FD334"/>
                </a:solidFill>
              </a:rPr>
              <a:t>Cum ai contribuit la OSM</a:t>
            </a:r>
            <a:r>
              <a:rPr lang="ro-RO" sz="2800" dirty="0" smtClean="0">
                <a:solidFill>
                  <a:srgbClr val="1FD334"/>
                </a:solidFill>
              </a:rPr>
              <a:t>?</a:t>
            </a:r>
            <a:endParaRPr lang="ro-RO" sz="3600" dirty="0">
              <a:solidFill>
                <a:srgbClr val="1FD334"/>
              </a:solidFill>
            </a:endParaRPr>
          </a:p>
        </p:txBody>
      </p:sp>
      <p:pic>
        <p:nvPicPr>
          <p:cNvPr id="4" name="Substituent conținut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1" y="1484784"/>
            <a:ext cx="8732345" cy="5112568"/>
          </a:xfrm>
        </p:spPr>
      </p:pic>
      <p:sp>
        <p:nvSpPr>
          <p:cNvPr id="5" name="Dreptunghi 4"/>
          <p:cNvSpPr/>
          <p:nvPr/>
        </p:nvSpPr>
        <p:spPr>
          <a:xfrm>
            <a:off x="1547664" y="1412776"/>
            <a:ext cx="633670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12689662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357166"/>
            <a:ext cx="9144000" cy="571504"/>
          </a:xfrm>
          <a:prstGeom prst="rect">
            <a:avLst/>
          </a:prstGeom>
          <a:solidFill>
            <a:srgbClr val="1FD334"/>
          </a:solidFill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/>
          </a:p>
        </p:txBody>
      </p:sp>
      <p:sp>
        <p:nvSpPr>
          <p:cNvPr id="2" name="Titlu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o-RO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Sunt fierbinte pe OSM</a:t>
            </a:r>
            <a:r>
              <a:rPr lang="ro-RO" dirty="0" smtClean="0">
                <a:solidFill>
                  <a:schemeClr val="bg1"/>
                </a:solidFill>
              </a:rPr>
              <a:t/>
            </a:r>
            <a:br>
              <a:rPr lang="ro-RO" dirty="0" smtClean="0">
                <a:solidFill>
                  <a:schemeClr val="bg1"/>
                </a:solidFill>
              </a:rPr>
            </a:br>
            <a:r>
              <a:rPr lang="ro-RO" sz="3100" dirty="0" smtClean="0">
                <a:solidFill>
                  <a:srgbClr val="1FD334"/>
                </a:solidFill>
              </a:rPr>
              <a:t>….sau </a:t>
            </a:r>
            <a:r>
              <a:rPr lang="ro-RO" sz="3100" b="1" dirty="0" smtClean="0">
                <a:solidFill>
                  <a:srgbClr val="1FD334"/>
                </a:solidFill>
              </a:rPr>
              <a:t>Unde ai contribuit?</a:t>
            </a:r>
            <a:endParaRPr lang="ro-RO" b="1" dirty="0">
              <a:solidFill>
                <a:srgbClr val="1FD334"/>
              </a:solidFill>
            </a:endParaRPr>
          </a:p>
        </p:txBody>
      </p:sp>
      <p:pic>
        <p:nvPicPr>
          <p:cNvPr id="4" name="Substituent conținut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733" y="1916832"/>
            <a:ext cx="8996988" cy="4032448"/>
          </a:xfrm>
        </p:spPr>
      </p:pic>
    </p:spTree>
    <p:extLst>
      <p:ext uri="{BB962C8B-B14F-4D97-AF65-F5344CB8AC3E}">
        <p14:creationId xmlns:p14="http://schemas.microsoft.com/office/powerpoint/2010/main" val="24541567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/>
          <p:nvPr/>
        </p:nvSpPr>
        <p:spPr>
          <a:xfrm>
            <a:off x="0" y="357166"/>
            <a:ext cx="9144000" cy="571504"/>
          </a:xfrm>
          <a:prstGeom prst="rect">
            <a:avLst/>
          </a:prstGeom>
          <a:solidFill>
            <a:srgbClr val="1FD334"/>
          </a:solidFill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/>
          </a:p>
        </p:txBody>
      </p:sp>
      <p:sp>
        <p:nvSpPr>
          <p:cNvPr id="3" name="Titlu 1"/>
          <p:cNvSpPr txBox="1">
            <a:spLocks/>
          </p:cNvSpPr>
          <p:nvPr/>
        </p:nvSpPr>
        <p:spPr>
          <a:xfrm>
            <a:off x="457200" y="274638"/>
            <a:ext cx="8229600" cy="1354162"/>
          </a:xfrm>
          <a:prstGeom prst="rect">
            <a:avLst/>
          </a:prstGeom>
        </p:spPr>
        <p:txBody>
          <a:bodyPr>
            <a:normAutofit fontScale="975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o-RO" b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Dimensiunea socială</a:t>
            </a:r>
            <a:r>
              <a:rPr lang="ro-RO" smtClean="0">
                <a:solidFill>
                  <a:schemeClr val="bg1"/>
                </a:solidFill>
              </a:rPr>
              <a:t/>
            </a:r>
            <a:br>
              <a:rPr lang="ro-RO" smtClean="0">
                <a:solidFill>
                  <a:schemeClr val="bg1"/>
                </a:solidFill>
              </a:rPr>
            </a:br>
            <a:endParaRPr lang="ro-RO" b="1" dirty="0">
              <a:solidFill>
                <a:srgbClr val="1FD334"/>
              </a:solidFill>
            </a:endParaRPr>
          </a:p>
        </p:txBody>
      </p:sp>
      <p:pic>
        <p:nvPicPr>
          <p:cNvPr id="4" name="01 - Haiti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-36512" y="1052735"/>
            <a:ext cx="9180512" cy="51640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63208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/>
          <p:nvPr/>
        </p:nvSpPr>
        <p:spPr>
          <a:xfrm>
            <a:off x="0" y="357166"/>
            <a:ext cx="9144000" cy="571504"/>
          </a:xfrm>
          <a:prstGeom prst="rect">
            <a:avLst/>
          </a:prstGeom>
          <a:solidFill>
            <a:srgbClr val="1FD334"/>
          </a:solidFill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/>
          </a:p>
        </p:txBody>
      </p:sp>
      <p:sp>
        <p:nvSpPr>
          <p:cNvPr id="6" name="Titlu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354162"/>
          </a:xfrm>
        </p:spPr>
        <p:txBody>
          <a:bodyPr>
            <a:normAutofit fontScale="90000"/>
          </a:bodyPr>
          <a:lstStyle/>
          <a:p>
            <a:r>
              <a:rPr lang="ro-RO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Dimensiunea socială</a:t>
            </a:r>
            <a:r>
              <a:rPr lang="ro-RO" dirty="0" smtClean="0">
                <a:solidFill>
                  <a:schemeClr val="bg1"/>
                </a:solidFill>
              </a:rPr>
              <a:t/>
            </a:r>
            <a:br>
              <a:rPr lang="ro-RO" dirty="0" smtClean="0">
                <a:solidFill>
                  <a:schemeClr val="bg1"/>
                </a:solidFill>
              </a:rPr>
            </a:br>
            <a:endParaRPr lang="ro-RO" b="1" dirty="0">
              <a:solidFill>
                <a:srgbClr val="1FD334"/>
              </a:solidFill>
            </a:endParaRPr>
          </a:p>
        </p:txBody>
      </p:sp>
      <p:pic>
        <p:nvPicPr>
          <p:cNvPr id="7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3808" y="1628800"/>
            <a:ext cx="6576383" cy="4990154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3" name="Substituent conținut 2"/>
          <p:cNvSpPr>
            <a:spLocks noGrp="1"/>
          </p:cNvSpPr>
          <p:nvPr>
            <p:ph idx="1"/>
          </p:nvPr>
        </p:nvSpPr>
        <p:spPr>
          <a:xfrm>
            <a:off x="683568" y="1069797"/>
            <a:ext cx="8003232" cy="604663"/>
          </a:xfrm>
        </p:spPr>
        <p:txBody>
          <a:bodyPr/>
          <a:lstStyle/>
          <a:p>
            <a:r>
              <a:rPr lang="ro-RO" dirty="0" smtClean="0"/>
              <a:t>Haiti înainte de cutremur</a:t>
            </a:r>
            <a:endParaRPr lang="ro-RO" dirty="0"/>
          </a:p>
        </p:txBody>
      </p:sp>
    </p:spTree>
    <p:extLst>
      <p:ext uri="{BB962C8B-B14F-4D97-AF65-F5344CB8AC3E}">
        <p14:creationId xmlns:p14="http://schemas.microsoft.com/office/powerpoint/2010/main" val="5522350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1701" y="1556792"/>
            <a:ext cx="6960599" cy="5057850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3" name="Substituent conținut 2"/>
          <p:cNvSpPr txBox="1">
            <a:spLocks/>
          </p:cNvSpPr>
          <p:nvPr/>
        </p:nvSpPr>
        <p:spPr>
          <a:xfrm>
            <a:off x="683568" y="1069797"/>
            <a:ext cx="8003232" cy="604663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dirty="0" smtClean="0"/>
              <a:t>Haiti la câteva zile după cutremur</a:t>
            </a:r>
            <a:endParaRPr lang="ro-RO" dirty="0"/>
          </a:p>
        </p:txBody>
      </p:sp>
      <p:sp>
        <p:nvSpPr>
          <p:cNvPr id="4" name="Rectangle 4"/>
          <p:cNvSpPr/>
          <p:nvPr/>
        </p:nvSpPr>
        <p:spPr>
          <a:xfrm>
            <a:off x="0" y="357166"/>
            <a:ext cx="9144000" cy="571504"/>
          </a:xfrm>
          <a:prstGeom prst="rect">
            <a:avLst/>
          </a:prstGeom>
          <a:solidFill>
            <a:srgbClr val="1FD334"/>
          </a:solidFill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/>
          </a:p>
        </p:txBody>
      </p:sp>
      <p:sp>
        <p:nvSpPr>
          <p:cNvPr id="5" name="Titlu 1"/>
          <p:cNvSpPr txBox="1">
            <a:spLocks/>
          </p:cNvSpPr>
          <p:nvPr/>
        </p:nvSpPr>
        <p:spPr>
          <a:xfrm>
            <a:off x="457200" y="274638"/>
            <a:ext cx="8229600" cy="1354162"/>
          </a:xfrm>
          <a:prstGeom prst="rect">
            <a:avLst/>
          </a:prstGeom>
        </p:spPr>
        <p:txBody>
          <a:bodyPr>
            <a:normAutofit fontScale="975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o-RO" b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Dimensiunea socială</a:t>
            </a:r>
            <a:r>
              <a:rPr lang="ro-RO" smtClean="0">
                <a:solidFill>
                  <a:schemeClr val="bg1"/>
                </a:solidFill>
              </a:rPr>
              <a:t/>
            </a:r>
            <a:br>
              <a:rPr lang="ro-RO" smtClean="0">
                <a:solidFill>
                  <a:schemeClr val="bg1"/>
                </a:solidFill>
              </a:rPr>
            </a:br>
            <a:endParaRPr lang="ro-RO" b="1" dirty="0">
              <a:solidFill>
                <a:srgbClr val="1FD33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82603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/>
          <p:nvPr/>
        </p:nvSpPr>
        <p:spPr>
          <a:xfrm>
            <a:off x="0" y="357166"/>
            <a:ext cx="9144000" cy="571504"/>
          </a:xfrm>
          <a:prstGeom prst="rect">
            <a:avLst/>
          </a:prstGeom>
          <a:solidFill>
            <a:srgbClr val="1FD334"/>
          </a:solidFill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/>
          </a:p>
        </p:txBody>
      </p:sp>
      <p:sp>
        <p:nvSpPr>
          <p:cNvPr id="3" name="Titlu 1"/>
          <p:cNvSpPr txBox="1">
            <a:spLocks/>
          </p:cNvSpPr>
          <p:nvPr/>
        </p:nvSpPr>
        <p:spPr>
          <a:xfrm>
            <a:off x="457200" y="274638"/>
            <a:ext cx="8229600" cy="1354162"/>
          </a:xfrm>
          <a:prstGeom prst="rect">
            <a:avLst/>
          </a:prstGeom>
        </p:spPr>
        <p:txBody>
          <a:bodyPr>
            <a:normAutofit fontScale="975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o-RO" b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Dimensiunea socială</a:t>
            </a:r>
            <a:r>
              <a:rPr lang="ro-RO" smtClean="0">
                <a:solidFill>
                  <a:schemeClr val="bg1"/>
                </a:solidFill>
              </a:rPr>
              <a:t/>
            </a:r>
            <a:br>
              <a:rPr lang="ro-RO" smtClean="0">
                <a:solidFill>
                  <a:schemeClr val="bg1"/>
                </a:solidFill>
              </a:rPr>
            </a:br>
            <a:endParaRPr lang="ro-RO" b="1" dirty="0">
              <a:solidFill>
                <a:srgbClr val="1FD334"/>
              </a:solidFill>
            </a:endParaRPr>
          </a:p>
        </p:txBody>
      </p:sp>
      <p:pic>
        <p:nvPicPr>
          <p:cNvPr id="4" name="Imagin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124744"/>
            <a:ext cx="4762500" cy="1390650"/>
          </a:xfrm>
          <a:prstGeom prst="rect">
            <a:avLst/>
          </a:prstGeom>
        </p:spPr>
      </p:pic>
      <p:sp>
        <p:nvSpPr>
          <p:cNvPr id="5" name="Substituent conținut 2"/>
          <p:cNvSpPr txBox="1">
            <a:spLocks/>
          </p:cNvSpPr>
          <p:nvPr/>
        </p:nvSpPr>
        <p:spPr>
          <a:xfrm>
            <a:off x="323528" y="2636912"/>
            <a:ext cx="8496944" cy="3888432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 b="1" dirty="0"/>
              <a:t>Humanitarian OpenStreetMap Team [H.O.T.]</a:t>
            </a:r>
            <a:r>
              <a:rPr lang="en-US" sz="2000" dirty="0"/>
              <a:t> </a:t>
            </a:r>
            <a:r>
              <a:rPr lang="ro-RO" sz="2000" dirty="0" smtClean="0"/>
              <a:t>reprezintă o inițiativă de a aplica principiile și activitățile open </a:t>
            </a:r>
            <a:r>
              <a:rPr lang="ro-RO" sz="2000" dirty="0" err="1" smtClean="0"/>
              <a:t>source</a:t>
            </a:r>
            <a:r>
              <a:rPr lang="ro-RO" sz="2000" dirty="0" smtClean="0"/>
              <a:t> și open data </a:t>
            </a:r>
            <a:r>
              <a:rPr lang="ro-RO" sz="2000" dirty="0" err="1" smtClean="0"/>
              <a:t>sharing</a:t>
            </a:r>
            <a:r>
              <a:rPr lang="ro-RO" sz="2000" dirty="0" smtClean="0"/>
              <a:t> în acțiuni umanitare și dezvoltare economică.</a:t>
            </a:r>
          </a:p>
          <a:p>
            <a:r>
              <a:rPr lang="ro-RO" sz="1800" b="1" dirty="0" smtClean="0"/>
              <a:t>Misiuni H.O.T. </a:t>
            </a:r>
          </a:p>
          <a:p>
            <a:pPr marL="0" indent="0">
              <a:buNone/>
            </a:pPr>
            <a:r>
              <a:rPr lang="ro-RO" sz="2000" dirty="0"/>
              <a:t> </a:t>
            </a:r>
            <a:r>
              <a:rPr lang="ro-RO" sz="2000" dirty="0" smtClean="0"/>
              <a:t>   - stabilirea unor legături între echipele umanitare și comunitățile de cartografi OSM</a:t>
            </a:r>
          </a:p>
          <a:p>
            <a:pPr marL="0" indent="0">
              <a:buNone/>
            </a:pPr>
            <a:r>
              <a:rPr lang="ro-RO" sz="2000" dirty="0"/>
              <a:t> </a:t>
            </a:r>
            <a:r>
              <a:rPr lang="ro-RO" sz="2000" dirty="0" smtClean="0"/>
              <a:t>   - crearea de date la distanță pe timp de criză</a:t>
            </a:r>
          </a:p>
          <a:p>
            <a:pPr marL="0" indent="0">
              <a:buNone/>
            </a:pPr>
            <a:r>
              <a:rPr lang="ro-RO" sz="2000" dirty="0"/>
              <a:t> </a:t>
            </a:r>
            <a:r>
              <a:rPr lang="ro-RO" sz="2000" dirty="0" smtClean="0"/>
              <a:t>   - identificarea și organizarea surselor de date</a:t>
            </a:r>
          </a:p>
          <a:p>
            <a:pPr marL="0" indent="0">
              <a:buNone/>
            </a:pPr>
            <a:r>
              <a:rPr lang="ro-RO" sz="2000" dirty="0"/>
              <a:t> </a:t>
            </a:r>
            <a:r>
              <a:rPr lang="ro-RO" sz="2000" dirty="0" smtClean="0"/>
              <a:t>   - acțiuni pe teren</a:t>
            </a:r>
          </a:p>
          <a:p>
            <a:r>
              <a:rPr lang="ro-RO" sz="2000" b="1" dirty="0" smtClean="0"/>
              <a:t>Proiecte curente: </a:t>
            </a:r>
          </a:p>
          <a:p>
            <a:pPr marL="0" indent="0">
              <a:buNone/>
            </a:pPr>
            <a:r>
              <a:rPr lang="ro-RO" sz="2000" dirty="0"/>
              <a:t> </a:t>
            </a:r>
            <a:r>
              <a:rPr lang="ro-RO" sz="2000" dirty="0" smtClean="0"/>
              <a:t>   </a:t>
            </a:r>
            <a:r>
              <a:rPr lang="ro-RO" sz="2000" i="1" dirty="0" smtClean="0"/>
              <a:t>Coasta de Fildeș, Haiti, Albania și Cornul Africii</a:t>
            </a:r>
            <a:endParaRPr lang="ro-RO" sz="2000" i="1" dirty="0"/>
          </a:p>
        </p:txBody>
      </p:sp>
    </p:spTree>
    <p:extLst>
      <p:ext uri="{BB962C8B-B14F-4D97-AF65-F5344CB8AC3E}">
        <p14:creationId xmlns:p14="http://schemas.microsoft.com/office/powerpoint/2010/main" val="25306418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Substituent conținut 6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124744"/>
            <a:ext cx="3474917" cy="2606188"/>
          </a:xfrm>
          <a:ln>
            <a:solidFill>
              <a:srgbClr val="1FD334"/>
            </a:solidFill>
          </a:ln>
        </p:spPr>
      </p:pic>
      <p:sp>
        <p:nvSpPr>
          <p:cNvPr id="4" name="Rectangle 4"/>
          <p:cNvSpPr/>
          <p:nvPr/>
        </p:nvSpPr>
        <p:spPr>
          <a:xfrm>
            <a:off x="0" y="357166"/>
            <a:ext cx="9144000" cy="571504"/>
          </a:xfrm>
          <a:prstGeom prst="rect">
            <a:avLst/>
          </a:prstGeom>
          <a:solidFill>
            <a:srgbClr val="1FD334"/>
          </a:solidFill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/>
          </a:p>
        </p:txBody>
      </p:sp>
      <p:sp>
        <p:nvSpPr>
          <p:cNvPr id="6" name="Titlu 1"/>
          <p:cNvSpPr>
            <a:spLocks noGrp="1"/>
          </p:cNvSpPr>
          <p:nvPr>
            <p:ph type="title"/>
          </p:nvPr>
        </p:nvSpPr>
        <p:spPr>
          <a:xfrm>
            <a:off x="457200" y="323597"/>
            <a:ext cx="8229600" cy="1210146"/>
          </a:xfrm>
        </p:spPr>
        <p:txBody>
          <a:bodyPr>
            <a:normAutofit fontScale="90000"/>
          </a:bodyPr>
          <a:lstStyle/>
          <a:p>
            <a:r>
              <a:rPr lang="ro-RO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Dimensiunea educațională</a:t>
            </a:r>
            <a:r>
              <a:rPr lang="ro-RO" dirty="0" smtClean="0">
                <a:solidFill>
                  <a:schemeClr val="bg1"/>
                </a:solidFill>
              </a:rPr>
              <a:t/>
            </a:r>
            <a:br>
              <a:rPr lang="ro-RO" dirty="0" smtClean="0">
                <a:solidFill>
                  <a:schemeClr val="bg1"/>
                </a:solidFill>
              </a:rPr>
            </a:br>
            <a:endParaRPr lang="ro-RO" b="1" dirty="0">
              <a:solidFill>
                <a:srgbClr val="1FD334"/>
              </a:solidFill>
            </a:endParaRPr>
          </a:p>
        </p:txBody>
      </p:sp>
      <p:pic>
        <p:nvPicPr>
          <p:cNvPr id="8" name="Imagine 7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7903" y="1124744"/>
            <a:ext cx="5187559" cy="2606188"/>
          </a:xfrm>
          <a:prstGeom prst="rect">
            <a:avLst/>
          </a:prstGeom>
          <a:ln>
            <a:solidFill>
              <a:srgbClr val="1FD334"/>
            </a:solidFill>
          </a:ln>
        </p:spPr>
      </p:pic>
      <p:sp>
        <p:nvSpPr>
          <p:cNvPr id="9" name="Substituent conținut 2"/>
          <p:cNvSpPr txBox="1">
            <a:spLocks/>
          </p:cNvSpPr>
          <p:nvPr/>
        </p:nvSpPr>
        <p:spPr>
          <a:xfrm>
            <a:off x="457200" y="3863180"/>
            <a:ext cx="8229600" cy="2590155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dirty="0"/>
              <a:t>punct de legătură între geografie și informatică</a:t>
            </a:r>
            <a:r>
              <a:rPr lang="ro-RO" dirty="0" smtClean="0"/>
              <a:t>;</a:t>
            </a:r>
          </a:p>
          <a:p>
            <a:r>
              <a:rPr lang="ro-RO" dirty="0" smtClean="0"/>
              <a:t>mapping party-uri – demonstrarea aplicativității unor noțiuni învățate în școală;</a:t>
            </a:r>
          </a:p>
          <a:p>
            <a:r>
              <a:rPr lang="ro-RO" dirty="0" smtClean="0"/>
              <a:t>OSM ca bază de date pentru învățământul geografic;</a:t>
            </a:r>
          </a:p>
        </p:txBody>
      </p:sp>
    </p:spTree>
    <p:extLst>
      <p:ext uri="{BB962C8B-B14F-4D97-AF65-F5344CB8AC3E}">
        <p14:creationId xmlns:p14="http://schemas.microsoft.com/office/powerpoint/2010/main" val="20073552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stituent conținut 2"/>
          <p:cNvSpPr>
            <a:spLocks noGrp="1"/>
          </p:cNvSpPr>
          <p:nvPr>
            <p:ph idx="1"/>
          </p:nvPr>
        </p:nvSpPr>
        <p:spPr>
          <a:xfrm>
            <a:off x="323528" y="1600200"/>
            <a:ext cx="8577434" cy="4525963"/>
          </a:xfrm>
        </p:spPr>
        <p:txBody>
          <a:bodyPr/>
          <a:lstStyle/>
          <a:p>
            <a:r>
              <a:rPr lang="ro-RO" dirty="0" smtClean="0"/>
              <a:t>Răspândirea masivă a noțiunii de Neogeografie, încă ambiguă;</a:t>
            </a:r>
          </a:p>
          <a:p>
            <a:r>
              <a:rPr lang="ro-RO" dirty="0" smtClean="0"/>
              <a:t>OSM și Geografia istorică;</a:t>
            </a:r>
          </a:p>
          <a:p>
            <a:r>
              <a:rPr lang="ro-RO" dirty="0" smtClean="0"/>
              <a:t>Implicațiile sociale ale cartografiei colaborative;</a:t>
            </a:r>
          </a:p>
          <a:p>
            <a:r>
              <a:rPr lang="ro-RO" dirty="0" smtClean="0"/>
              <a:t>OSM ca suport pentru proiecte de cercetare;</a:t>
            </a:r>
            <a:endParaRPr lang="ro-RO" dirty="0"/>
          </a:p>
        </p:txBody>
      </p:sp>
      <p:sp>
        <p:nvSpPr>
          <p:cNvPr id="4" name="Rectangle 4"/>
          <p:cNvSpPr/>
          <p:nvPr/>
        </p:nvSpPr>
        <p:spPr>
          <a:xfrm>
            <a:off x="0" y="357166"/>
            <a:ext cx="9144000" cy="571504"/>
          </a:xfrm>
          <a:prstGeom prst="rect">
            <a:avLst/>
          </a:prstGeom>
          <a:solidFill>
            <a:srgbClr val="1FD334"/>
          </a:solidFill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/>
          </a:p>
        </p:txBody>
      </p:sp>
      <p:sp>
        <p:nvSpPr>
          <p:cNvPr id="5" name="Titlu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282154"/>
          </a:xfrm>
        </p:spPr>
        <p:txBody>
          <a:bodyPr>
            <a:normAutofit fontScale="90000"/>
          </a:bodyPr>
          <a:lstStyle/>
          <a:p>
            <a:r>
              <a:rPr lang="ro-RO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Dimensiunea științifică</a:t>
            </a:r>
            <a:r>
              <a:rPr lang="ro-RO" dirty="0" smtClean="0">
                <a:solidFill>
                  <a:schemeClr val="bg1"/>
                </a:solidFill>
              </a:rPr>
              <a:t/>
            </a:r>
            <a:br>
              <a:rPr lang="ro-RO" dirty="0" smtClean="0">
                <a:solidFill>
                  <a:schemeClr val="bg1"/>
                </a:solidFill>
              </a:rPr>
            </a:br>
            <a:endParaRPr lang="ro-RO" b="1" dirty="0">
              <a:solidFill>
                <a:srgbClr val="1FD334"/>
              </a:solidFill>
            </a:endParaRPr>
          </a:p>
        </p:txBody>
      </p:sp>
      <p:grpSp>
        <p:nvGrpSpPr>
          <p:cNvPr id="11" name="Grupare 10"/>
          <p:cNvGrpSpPr/>
          <p:nvPr/>
        </p:nvGrpSpPr>
        <p:grpSpPr>
          <a:xfrm>
            <a:off x="5004048" y="4730346"/>
            <a:ext cx="3904880" cy="2093499"/>
            <a:chOff x="2483768" y="4509120"/>
            <a:chExt cx="3888432" cy="1950960"/>
          </a:xfrm>
        </p:grpSpPr>
        <p:sp>
          <p:nvSpPr>
            <p:cNvPr id="6" name="Dreptunghi 5"/>
            <p:cNvSpPr/>
            <p:nvPr/>
          </p:nvSpPr>
          <p:spPr>
            <a:xfrm>
              <a:off x="2483768" y="4509120"/>
              <a:ext cx="3888432" cy="1728192"/>
            </a:xfrm>
            <a:prstGeom prst="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dirty="0"/>
            </a:p>
          </p:txBody>
        </p:sp>
        <p:sp>
          <p:nvSpPr>
            <p:cNvPr id="8" name="CasetăText 7"/>
            <p:cNvSpPr txBox="1"/>
            <p:nvPr/>
          </p:nvSpPr>
          <p:spPr>
            <a:xfrm>
              <a:off x="4472212" y="5382862"/>
              <a:ext cx="1892056" cy="107721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o-RO" sz="1600" dirty="0">
                  <a:solidFill>
                    <a:schemeClr val="bg1"/>
                  </a:solidFill>
                </a:rPr>
                <a:t>Tim </a:t>
              </a:r>
              <a:r>
                <a:rPr lang="ro-RO" sz="1600" dirty="0" err="1">
                  <a:solidFill>
                    <a:schemeClr val="bg1"/>
                  </a:solidFill>
                </a:rPr>
                <a:t>Bowden</a:t>
              </a:r>
              <a:endParaRPr lang="ro-RO" sz="1600" dirty="0">
                <a:solidFill>
                  <a:schemeClr val="bg1"/>
                </a:solidFill>
              </a:endParaRPr>
            </a:p>
            <a:p>
              <a:r>
                <a:rPr lang="ro-RO" sz="1600" dirty="0" err="1">
                  <a:solidFill>
                    <a:schemeClr val="bg1"/>
                  </a:solidFill>
                </a:rPr>
                <a:t>Mapforge</a:t>
              </a:r>
              <a:r>
                <a:rPr lang="ro-RO" sz="1600" dirty="0">
                  <a:solidFill>
                    <a:schemeClr val="bg1"/>
                  </a:solidFill>
                </a:rPr>
                <a:t> </a:t>
              </a:r>
              <a:r>
                <a:rPr lang="ro-RO" sz="1600" dirty="0" err="1">
                  <a:solidFill>
                    <a:schemeClr val="bg1"/>
                  </a:solidFill>
                </a:rPr>
                <a:t>geospatial</a:t>
              </a:r>
              <a:endParaRPr lang="ro-RO" sz="1600" dirty="0">
                <a:solidFill>
                  <a:schemeClr val="bg1"/>
                </a:solidFill>
              </a:endParaRPr>
            </a:p>
            <a:p>
              <a:r>
                <a:rPr lang="ro-RO" sz="1600" dirty="0">
                  <a:solidFill>
                    <a:schemeClr val="bg1"/>
                  </a:solidFill>
                </a:rPr>
                <a:t>@ FOSS4G 2007</a:t>
              </a:r>
            </a:p>
            <a:p>
              <a:endParaRPr lang="ro-RO" sz="1600" dirty="0">
                <a:solidFill>
                  <a:schemeClr val="bg1"/>
                </a:solidFill>
              </a:endParaRPr>
            </a:p>
          </p:txBody>
        </p:sp>
        <p:sp>
          <p:nvSpPr>
            <p:cNvPr id="9" name="CasetăText 8"/>
            <p:cNvSpPr txBox="1"/>
            <p:nvPr/>
          </p:nvSpPr>
          <p:spPr>
            <a:xfrm>
              <a:off x="2741958" y="4851157"/>
              <a:ext cx="2478114" cy="95410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o-RO" sz="3200" b="1" dirty="0">
                  <a:solidFill>
                    <a:schemeClr val="bg1"/>
                  </a:solidFill>
                </a:rPr>
                <a:t>„</a:t>
              </a:r>
              <a:r>
                <a:rPr lang="en-US" sz="3200" b="1" dirty="0">
                  <a:solidFill>
                    <a:schemeClr val="bg1"/>
                  </a:solidFill>
                </a:rPr>
                <a:t>GIS is dead</a:t>
              </a:r>
              <a:r>
                <a:rPr lang="ro-RO" sz="3200" b="1" dirty="0">
                  <a:solidFill>
                    <a:schemeClr val="bg1"/>
                  </a:solidFill>
                </a:rPr>
                <a:t>.”</a:t>
              </a:r>
            </a:p>
            <a:p>
              <a:endParaRPr lang="ro-RO" sz="2400" dirty="0"/>
            </a:p>
          </p:txBody>
        </p:sp>
      </p:grpSp>
      <p:pic>
        <p:nvPicPr>
          <p:cNvPr id="12" name="Imagine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2128" y="4783862"/>
            <a:ext cx="4537904" cy="18134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23319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342900" lvl="1" indent="-342900">
              <a:buFont typeface="Arial" pitchFamily="34" charset="0"/>
              <a:buChar char="•"/>
            </a:pPr>
            <a:r>
              <a:rPr lang="en-US" sz="2000" dirty="0" smtClean="0">
                <a:cs typeface="Arial" pitchFamily="34" charset="0"/>
              </a:rPr>
              <a:t>OSM</a:t>
            </a:r>
            <a:r>
              <a:rPr 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Arial" pitchFamily="34" charset="0"/>
              </a:rPr>
              <a:t> </a:t>
            </a:r>
            <a:r>
              <a:rPr lang="en-US" sz="2000" dirty="0">
                <a:solidFill>
                  <a:schemeClr val="tx1">
                    <a:lumMod val="65000"/>
                    <a:lumOff val="35000"/>
                  </a:schemeClr>
                </a:solidFill>
                <a:cs typeface="Arial" pitchFamily="34" charset="0"/>
              </a:rPr>
              <a:t>- </a:t>
            </a:r>
            <a:r>
              <a:rPr lang="en-US" sz="2000" dirty="0">
                <a:solidFill>
                  <a:schemeClr val="tx1">
                    <a:lumMod val="65000"/>
                    <a:lumOff val="35000"/>
                  </a:schemeClr>
                </a:solidFill>
                <a:cs typeface="Arial" pitchFamily="34" charset="0"/>
                <a:hlinkClick r:id="rId2"/>
              </a:rPr>
              <a:t>http://www.openstreetmap.org</a:t>
            </a:r>
            <a:r>
              <a:rPr 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Arial" pitchFamily="34" charset="0"/>
                <a:hlinkClick r:id="rId2"/>
              </a:rPr>
              <a:t>/</a:t>
            </a:r>
            <a:endParaRPr lang="en-US" sz="2000" dirty="0" smtClean="0">
              <a:solidFill>
                <a:schemeClr val="tx1">
                  <a:lumMod val="65000"/>
                  <a:lumOff val="35000"/>
                </a:schemeClr>
              </a:solidFill>
              <a:cs typeface="Arial" pitchFamily="34" charset="0"/>
            </a:endParaRPr>
          </a:p>
          <a:p>
            <a:pPr marL="342900" lvl="1" indent="-342900">
              <a:buFont typeface="Arial" pitchFamily="34" charset="0"/>
              <a:buChar char="•"/>
            </a:pPr>
            <a:r>
              <a:rPr lang="en-US" sz="2000" dirty="0" smtClean="0">
                <a:cs typeface="Arial" pitchFamily="34" charset="0"/>
              </a:rPr>
              <a:t>JOSM</a:t>
            </a:r>
            <a:r>
              <a:rPr 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Arial" pitchFamily="34" charset="0"/>
              </a:rPr>
              <a:t> - </a:t>
            </a:r>
            <a:r>
              <a:rPr lang="en-US" sz="2000" dirty="0">
                <a:cs typeface="Arial" pitchFamily="34" charset="0"/>
                <a:hlinkClick r:id="rId3"/>
              </a:rPr>
              <a:t>http://josm.openstreetmap.de</a:t>
            </a:r>
            <a:r>
              <a:rPr lang="en-US" sz="2000" dirty="0" smtClean="0">
                <a:cs typeface="Arial" pitchFamily="34" charset="0"/>
                <a:hlinkClick r:id="rId3"/>
              </a:rPr>
              <a:t>/</a:t>
            </a:r>
            <a:endParaRPr lang="ro-RO" sz="2000" dirty="0" smtClean="0">
              <a:cs typeface="Arial" pitchFamily="34" charset="0"/>
            </a:endParaRPr>
          </a:p>
          <a:p>
            <a:pPr marL="342900" lvl="1" indent="-342900">
              <a:buFont typeface="Arial" pitchFamily="34" charset="0"/>
              <a:buChar char="•"/>
            </a:pPr>
            <a:r>
              <a:rPr lang="ro-RO" sz="2000" dirty="0">
                <a:cs typeface="Arial" pitchFamily="34" charset="0"/>
              </a:rPr>
              <a:t>Walking Papers </a:t>
            </a:r>
            <a:r>
              <a:rPr lang="ro-RO" sz="2000" dirty="0">
                <a:solidFill>
                  <a:schemeClr val="tx1">
                    <a:lumMod val="65000"/>
                    <a:lumOff val="35000"/>
                  </a:schemeClr>
                </a:solidFill>
                <a:cs typeface="Arial" pitchFamily="34" charset="0"/>
              </a:rPr>
              <a:t>- </a:t>
            </a:r>
            <a:r>
              <a:rPr lang="en-US" sz="2000" dirty="0">
                <a:hlinkClick r:id="rId4"/>
              </a:rPr>
              <a:t>http://walking-papers.org</a:t>
            </a:r>
            <a:r>
              <a:rPr lang="en-US" sz="2000" dirty="0" smtClean="0">
                <a:hlinkClick r:id="rId4"/>
              </a:rPr>
              <a:t>/</a:t>
            </a:r>
            <a:endParaRPr lang="en-US" sz="2000" dirty="0" smtClean="0">
              <a:solidFill>
                <a:schemeClr val="tx1">
                  <a:lumMod val="65000"/>
                  <a:lumOff val="35000"/>
                </a:schemeClr>
              </a:solidFill>
              <a:cs typeface="Arial" pitchFamily="34" charset="0"/>
            </a:endParaRPr>
          </a:p>
          <a:p>
            <a:pPr marL="342900" lvl="1" indent="-342900">
              <a:buFont typeface="Arial" pitchFamily="34" charset="0"/>
              <a:buChar char="•"/>
            </a:pPr>
            <a:r>
              <a:rPr lang="ro-RO" sz="2000" dirty="0" smtClean="0">
                <a:cs typeface="Arial" pitchFamily="34" charset="0"/>
              </a:rPr>
              <a:t>Mapzen </a:t>
            </a:r>
            <a:r>
              <a:rPr lang="ro-RO" sz="200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Arial" pitchFamily="34" charset="0"/>
              </a:rPr>
              <a:t>-</a:t>
            </a:r>
            <a:r>
              <a:rPr 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Arial" pitchFamily="34" charset="0"/>
              </a:rPr>
              <a:t> </a:t>
            </a:r>
            <a:r>
              <a:rPr lang="ro-RO" sz="2000" dirty="0" smtClean="0">
                <a:cs typeface="Arial" pitchFamily="34" charset="0"/>
                <a:hlinkClick r:id="rId5"/>
              </a:rPr>
              <a:t>http</a:t>
            </a:r>
            <a:r>
              <a:rPr lang="ro-RO" sz="2000" dirty="0">
                <a:cs typeface="Arial" pitchFamily="34" charset="0"/>
                <a:hlinkClick r:id="rId5"/>
              </a:rPr>
              <a:t>://mapzen.cloudmade.com</a:t>
            </a:r>
            <a:r>
              <a:rPr lang="ro-RO" sz="2000" dirty="0" smtClean="0">
                <a:cs typeface="Arial" pitchFamily="34" charset="0"/>
                <a:hlinkClick r:id="rId5"/>
              </a:rPr>
              <a:t>/</a:t>
            </a:r>
            <a:r>
              <a:rPr lang="en-US" sz="2000" dirty="0" smtClean="0">
                <a:cs typeface="Arial" pitchFamily="34" charset="0"/>
              </a:rPr>
              <a:t> </a:t>
            </a:r>
            <a:endParaRPr lang="ro-RO" sz="2000" dirty="0">
              <a:solidFill>
                <a:schemeClr val="tx1">
                  <a:lumMod val="65000"/>
                  <a:lumOff val="35000"/>
                </a:schemeClr>
              </a:solidFill>
              <a:cs typeface="Arial" pitchFamily="34" charset="0"/>
            </a:endParaRPr>
          </a:p>
          <a:p>
            <a:r>
              <a:rPr lang="en-US" sz="2000" dirty="0" smtClean="0">
                <a:cs typeface="Arial" pitchFamily="34" charset="0"/>
              </a:rPr>
              <a:t>OpenRouteService</a:t>
            </a:r>
            <a:r>
              <a:rPr 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Arial" pitchFamily="34" charset="0"/>
              </a:rPr>
              <a:t> </a:t>
            </a:r>
            <a:r>
              <a:rPr lang="en-US" sz="2000" dirty="0">
                <a:solidFill>
                  <a:schemeClr val="tx1">
                    <a:lumMod val="65000"/>
                    <a:lumOff val="35000"/>
                  </a:schemeClr>
                </a:solidFill>
                <a:cs typeface="Arial" pitchFamily="34" charset="0"/>
              </a:rPr>
              <a:t>- </a:t>
            </a:r>
            <a:r>
              <a:rPr lang="en-US" sz="2000" dirty="0">
                <a:solidFill>
                  <a:schemeClr val="tx1">
                    <a:lumMod val="65000"/>
                    <a:lumOff val="35000"/>
                  </a:schemeClr>
                </a:solidFill>
                <a:cs typeface="Arial" pitchFamily="34" charset="0"/>
                <a:hlinkClick r:id="rId6"/>
              </a:rPr>
              <a:t>http://www.openrouteservice.org</a:t>
            </a:r>
            <a:r>
              <a:rPr 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Arial" pitchFamily="34" charset="0"/>
                <a:hlinkClick r:id="rId6"/>
              </a:rPr>
              <a:t>/</a:t>
            </a:r>
            <a:endParaRPr lang="en-US" sz="2000" dirty="0" smtClean="0">
              <a:solidFill>
                <a:schemeClr val="tx1">
                  <a:lumMod val="65000"/>
                  <a:lumOff val="35000"/>
                </a:schemeClr>
              </a:solidFill>
              <a:cs typeface="Arial" pitchFamily="34" charset="0"/>
            </a:endParaRPr>
          </a:p>
          <a:p>
            <a:r>
              <a:rPr lang="en-US" sz="2000" dirty="0" smtClean="0">
                <a:cs typeface="Arial" pitchFamily="34" charset="0"/>
              </a:rPr>
              <a:t>GEOFABRIK </a:t>
            </a:r>
            <a:r>
              <a:rPr 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Arial" pitchFamily="34" charset="0"/>
              </a:rPr>
              <a:t>- </a:t>
            </a:r>
            <a:r>
              <a:rPr lang="en-US" sz="2000" dirty="0">
                <a:hlinkClick r:id="rId7"/>
              </a:rPr>
              <a:t>http://download.geofabrik.de/osm/europe</a:t>
            </a:r>
            <a:r>
              <a:rPr lang="en-US" sz="2000" dirty="0" smtClean="0">
                <a:hlinkClick r:id="rId7"/>
              </a:rPr>
              <a:t>/</a:t>
            </a:r>
            <a:endParaRPr lang="ro-RO" sz="2000" dirty="0" smtClean="0"/>
          </a:p>
          <a:p>
            <a:r>
              <a:rPr lang="ro-RO" sz="2000" dirty="0" smtClean="0">
                <a:cs typeface="Arial" pitchFamily="34" charset="0"/>
              </a:rPr>
              <a:t>Map Compare </a:t>
            </a:r>
            <a:r>
              <a:rPr lang="ro-RO" sz="2000" dirty="0">
                <a:solidFill>
                  <a:schemeClr val="tx1">
                    <a:lumMod val="65000"/>
                    <a:lumOff val="35000"/>
                  </a:schemeClr>
                </a:solidFill>
                <a:cs typeface="Arial" pitchFamily="34" charset="0"/>
              </a:rPr>
              <a:t>- </a:t>
            </a:r>
            <a:r>
              <a:rPr lang="ro-RO" sz="2000" dirty="0">
                <a:solidFill>
                  <a:schemeClr val="tx1">
                    <a:lumMod val="65000"/>
                    <a:lumOff val="35000"/>
                  </a:schemeClr>
                </a:solidFill>
                <a:cs typeface="Arial" pitchFamily="34" charset="0"/>
                <a:hlinkClick r:id="rId8"/>
              </a:rPr>
              <a:t>http://tools.geofabrik.de/mc</a:t>
            </a:r>
            <a:r>
              <a:rPr lang="ro-RO" sz="200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Arial" pitchFamily="34" charset="0"/>
                <a:hlinkClick r:id="rId8"/>
              </a:rPr>
              <a:t>/</a:t>
            </a:r>
            <a:endParaRPr lang="ro-RO" sz="2000" dirty="0" smtClean="0">
              <a:solidFill>
                <a:schemeClr val="tx1">
                  <a:lumMod val="65000"/>
                  <a:lumOff val="35000"/>
                </a:schemeClr>
              </a:solidFill>
              <a:cs typeface="Arial" pitchFamily="34" charset="0"/>
            </a:endParaRPr>
          </a:p>
          <a:p>
            <a:r>
              <a:rPr lang="ro-RO" sz="2000" dirty="0">
                <a:cs typeface="Arial" pitchFamily="34" charset="0"/>
              </a:rPr>
              <a:t>OpenStreet </a:t>
            </a:r>
            <a:r>
              <a:rPr lang="ro-RO" sz="2000" dirty="0" smtClean="0">
                <a:cs typeface="Arial" pitchFamily="34" charset="0"/>
              </a:rPr>
              <a:t>Browser</a:t>
            </a:r>
            <a:r>
              <a:rPr lang="ro-RO" sz="2000" dirty="0">
                <a:cs typeface="Arial" pitchFamily="34" charset="0"/>
              </a:rPr>
              <a:t> </a:t>
            </a:r>
            <a:r>
              <a:rPr lang="ro-RO" sz="2000" dirty="0">
                <a:solidFill>
                  <a:schemeClr val="tx1">
                    <a:lumMod val="65000"/>
                    <a:lumOff val="35000"/>
                  </a:schemeClr>
                </a:solidFill>
                <a:cs typeface="Arial" pitchFamily="34" charset="0"/>
              </a:rPr>
              <a:t>- </a:t>
            </a:r>
            <a:r>
              <a:rPr lang="ro-RO" sz="2000" dirty="0">
                <a:solidFill>
                  <a:schemeClr val="tx1">
                    <a:lumMod val="65000"/>
                    <a:lumOff val="35000"/>
                  </a:schemeClr>
                </a:solidFill>
                <a:cs typeface="Arial" pitchFamily="34" charset="0"/>
                <a:hlinkClick r:id="rId9"/>
              </a:rPr>
              <a:t>http://www.openstreetbrowser.org</a:t>
            </a:r>
            <a:r>
              <a:rPr lang="ro-RO" sz="200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Arial" pitchFamily="34" charset="0"/>
                <a:hlinkClick r:id="rId9"/>
              </a:rPr>
              <a:t>/</a:t>
            </a:r>
            <a:endParaRPr lang="ro-RO" sz="2000" dirty="0" smtClean="0">
              <a:solidFill>
                <a:schemeClr val="tx1">
                  <a:lumMod val="65000"/>
                  <a:lumOff val="35000"/>
                </a:schemeClr>
              </a:solidFill>
              <a:cs typeface="Arial" pitchFamily="34" charset="0"/>
            </a:endParaRPr>
          </a:p>
          <a:p>
            <a:r>
              <a:rPr lang="en-US" sz="2000" dirty="0" smtClean="0">
                <a:cs typeface="Arial" pitchFamily="34" charset="0"/>
              </a:rPr>
              <a:t>Open Navigation </a:t>
            </a:r>
            <a:r>
              <a:rPr 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Arial" pitchFamily="34" charset="0"/>
              </a:rPr>
              <a:t>- </a:t>
            </a:r>
            <a:r>
              <a:rPr lang="en-US" sz="2000" dirty="0">
                <a:hlinkClick r:id="rId10"/>
              </a:rPr>
              <a:t>http://</a:t>
            </a:r>
            <a:r>
              <a:rPr lang="en-US" sz="2000" dirty="0" smtClean="0">
                <a:hlinkClick r:id="rId10"/>
              </a:rPr>
              <a:t>www.yournavigation.org</a:t>
            </a:r>
            <a:endParaRPr lang="ro-RO" sz="2000" dirty="0" smtClean="0"/>
          </a:p>
          <a:p>
            <a:r>
              <a:rPr lang="ro-RO" sz="2000" dirty="0" smtClean="0"/>
              <a:t>WebMapService of Europe </a:t>
            </a:r>
            <a:r>
              <a:rPr lang="ro-RO" sz="2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- </a:t>
            </a:r>
            <a:r>
              <a:rPr lang="en-US" sz="2000" dirty="0">
                <a:solidFill>
                  <a:schemeClr val="tx1">
                    <a:lumMod val="65000"/>
                    <a:lumOff val="35000"/>
                  </a:schemeClr>
                </a:solidFill>
                <a:hlinkClick r:id="rId11"/>
              </a:rPr>
              <a:t>http://www.osm-wms.de/</a:t>
            </a:r>
            <a:endParaRPr lang="en-US" sz="2000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r>
              <a:rPr lang="en-US" sz="2000" dirty="0" smtClean="0">
                <a:cs typeface="Arial" pitchFamily="34" charset="0"/>
              </a:rPr>
              <a:t>Lista de discu</a:t>
            </a:r>
            <a:r>
              <a:rPr lang="ro-RO" sz="2000" dirty="0" smtClean="0">
                <a:cs typeface="Arial" pitchFamily="34" charset="0"/>
              </a:rPr>
              <a:t>ții </a:t>
            </a:r>
            <a:r>
              <a:rPr lang="ro-RO" sz="200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Arial" pitchFamily="34" charset="0"/>
              </a:rPr>
              <a:t>- </a:t>
            </a:r>
            <a:r>
              <a:rPr lang="en-US" sz="2000" dirty="0">
                <a:hlinkClick r:id="rId12"/>
              </a:rPr>
              <a:t>http://lists.openstreetmap.org/listinfo/talk-ro</a:t>
            </a:r>
            <a:endParaRPr lang="ro-RO" sz="2000" dirty="0" smtClean="0">
              <a:solidFill>
                <a:schemeClr val="tx1">
                  <a:lumMod val="65000"/>
                  <a:lumOff val="35000"/>
                </a:schemeClr>
              </a:solidFill>
              <a:cs typeface="Arial" pitchFamily="34" charset="0"/>
            </a:endParaRPr>
          </a:p>
          <a:p>
            <a:endParaRPr lang="en-US" sz="2000" dirty="0">
              <a:solidFill>
                <a:schemeClr val="tx1">
                  <a:lumMod val="65000"/>
                  <a:lumOff val="3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Rectangle 4"/>
          <p:cNvSpPr/>
          <p:nvPr/>
        </p:nvSpPr>
        <p:spPr>
          <a:xfrm>
            <a:off x="0" y="357166"/>
            <a:ext cx="9144000" cy="571504"/>
          </a:xfrm>
          <a:prstGeom prst="rect">
            <a:avLst/>
          </a:prstGeom>
          <a:solidFill>
            <a:srgbClr val="1FD334"/>
          </a:solidFill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/>
          </a:p>
        </p:txBody>
      </p:sp>
      <p:sp>
        <p:nvSpPr>
          <p:cNvPr id="8" name="Titlu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282154"/>
          </a:xfrm>
        </p:spPr>
        <p:txBody>
          <a:bodyPr>
            <a:normAutofit fontScale="90000"/>
          </a:bodyPr>
          <a:lstStyle/>
          <a:p>
            <a:r>
              <a:rPr lang="ro-RO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Legături utile</a:t>
            </a:r>
            <a:r>
              <a:rPr lang="ro-RO" dirty="0" smtClean="0">
                <a:solidFill>
                  <a:schemeClr val="bg1"/>
                </a:solidFill>
              </a:rPr>
              <a:t/>
            </a:r>
            <a:br>
              <a:rPr lang="ro-RO" dirty="0" smtClean="0">
                <a:solidFill>
                  <a:schemeClr val="bg1"/>
                </a:solidFill>
              </a:rPr>
            </a:br>
            <a:endParaRPr lang="ro-RO" b="1" dirty="0">
              <a:solidFill>
                <a:srgbClr val="1FD33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86049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57166"/>
            <a:ext cx="9144000" cy="571504"/>
          </a:xfrm>
          <a:prstGeom prst="rect">
            <a:avLst/>
          </a:prstGeom>
          <a:solidFill>
            <a:srgbClr val="1FD334"/>
          </a:solidFill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/>
          </a:p>
        </p:txBody>
      </p:sp>
      <p:sp>
        <p:nvSpPr>
          <p:cNvPr id="2" name="Titlu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o-RO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Dar cu ce e OSM mai bun?</a:t>
            </a:r>
            <a:r>
              <a:rPr lang="ro-RO" dirty="0" smtClean="0"/>
              <a:t/>
            </a:r>
            <a:br>
              <a:rPr lang="ro-RO" dirty="0" smtClean="0"/>
            </a:br>
            <a:r>
              <a:rPr lang="ro-RO" sz="3100" dirty="0" smtClean="0">
                <a:solidFill>
                  <a:srgbClr val="1FD334"/>
                </a:solidFill>
              </a:rPr>
              <a:t>OpenStreetMap vs. </a:t>
            </a:r>
            <a:r>
              <a:rPr lang="en-US" sz="3100" dirty="0" smtClean="0">
                <a:solidFill>
                  <a:srgbClr val="1FD334"/>
                </a:solidFill>
              </a:rPr>
              <a:t>Google Maps</a:t>
            </a:r>
            <a:endParaRPr lang="en-US" dirty="0"/>
          </a:p>
        </p:txBody>
      </p:sp>
      <p:sp>
        <p:nvSpPr>
          <p:cNvPr id="3" name="Substituent conținut 2"/>
          <p:cNvSpPr>
            <a:spLocks noGrp="1"/>
          </p:cNvSpPr>
          <p:nvPr>
            <p:ph idx="1"/>
          </p:nvPr>
        </p:nvSpPr>
        <p:spPr>
          <a:xfrm>
            <a:off x="500034" y="3143248"/>
            <a:ext cx="8229600" cy="3571900"/>
          </a:xfrm>
        </p:spPr>
        <p:txBody>
          <a:bodyPr>
            <a:normAutofit fontScale="92500"/>
          </a:bodyPr>
          <a:lstStyle/>
          <a:p>
            <a:r>
              <a:rPr lang="en-US" sz="4500" dirty="0" smtClean="0"/>
              <a:t>You</a:t>
            </a:r>
            <a:r>
              <a:rPr lang="ro-RO" sz="4500" dirty="0" smtClean="0"/>
              <a:t> </a:t>
            </a:r>
            <a:r>
              <a:rPr lang="en-US" sz="4500" dirty="0" smtClean="0"/>
              <a:t>may</a:t>
            </a:r>
            <a:r>
              <a:rPr lang="ro-RO" sz="4500" dirty="0" smtClean="0"/>
              <a:t> </a:t>
            </a:r>
            <a:r>
              <a:rPr lang="ro-RO" sz="4500" b="1" dirty="0" smtClean="0">
                <a:solidFill>
                  <a:srgbClr val="FF0000"/>
                </a:solidFill>
              </a:rPr>
              <a:t>NOT </a:t>
            </a:r>
            <a:r>
              <a:rPr lang="en-US" sz="4500" dirty="0" smtClean="0"/>
              <a:t>copy, translate, modify, or make derivative works of the Content or any part thereof</a:t>
            </a:r>
            <a:r>
              <a:rPr lang="ro-RO" sz="4500" dirty="0" smtClean="0"/>
              <a:t>;</a:t>
            </a:r>
          </a:p>
          <a:p>
            <a:pPr>
              <a:buNone/>
            </a:pPr>
            <a:endParaRPr lang="ro-RO" sz="1900" dirty="0" smtClean="0"/>
          </a:p>
          <a:p>
            <a:pPr>
              <a:buNone/>
            </a:pPr>
            <a:r>
              <a:rPr lang="ro-RO" sz="2000" dirty="0" err="1" smtClean="0">
                <a:hlinkClick r:id="rId2"/>
              </a:rPr>
              <a:t>www.openstreetmap.org</a:t>
            </a:r>
            <a:r>
              <a:rPr lang="ro-RO" sz="2000" dirty="0" smtClean="0"/>
              <a:t> </a:t>
            </a:r>
            <a:r>
              <a:rPr lang="en-US" dirty="0" smtClean="0"/>
              <a:t/>
            </a:r>
            <a:br>
              <a:rPr lang="en-US" dirty="0" smtClean="0"/>
            </a:br>
            <a:endParaRPr lang="ro-RO" dirty="0"/>
          </a:p>
        </p:txBody>
      </p:sp>
      <p:pic>
        <p:nvPicPr>
          <p:cNvPr id="6" name="Picture 5" descr="Google_maps_logo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39552" y="1500173"/>
            <a:ext cx="1797900" cy="1801393"/>
          </a:xfrm>
          <a:prstGeom prst="rect">
            <a:avLst/>
          </a:prstGeom>
        </p:spPr>
      </p:pic>
      <p:sp>
        <p:nvSpPr>
          <p:cNvPr id="7" name="Rounded Rectangle 6"/>
          <p:cNvSpPr/>
          <p:nvPr/>
        </p:nvSpPr>
        <p:spPr>
          <a:xfrm>
            <a:off x="2843808" y="3245579"/>
            <a:ext cx="1008112" cy="604867"/>
          </a:xfrm>
          <a:prstGeom prst="round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/>
          </a:p>
        </p:txBody>
      </p:sp>
      <p:pic>
        <p:nvPicPr>
          <p:cNvPr id="5" name="Imagin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7462" y="5420554"/>
            <a:ext cx="1782866" cy="628056"/>
          </a:xfrm>
          <a:prstGeom prst="rect">
            <a:avLst/>
          </a:prstGeom>
        </p:spPr>
      </p:pic>
      <p:cxnSp>
        <p:nvCxnSpPr>
          <p:cNvPr id="12" name="Conector drept cu săgeată 11"/>
          <p:cNvCxnSpPr>
            <a:stCxn id="5" idx="3"/>
          </p:cNvCxnSpPr>
          <p:nvPr/>
        </p:nvCxnSpPr>
        <p:spPr>
          <a:xfrm>
            <a:off x="5720328" y="5734582"/>
            <a:ext cx="908767" cy="0"/>
          </a:xfrm>
          <a:prstGeom prst="straightConnector1">
            <a:avLst/>
          </a:prstGeom>
          <a:ln w="571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CasetăText 12"/>
          <p:cNvSpPr txBox="1"/>
          <p:nvPr/>
        </p:nvSpPr>
        <p:spPr>
          <a:xfrm>
            <a:off x="3524050" y="6056706"/>
            <a:ext cx="260968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smtClean="0"/>
              <a:t>Creative Commons </a:t>
            </a:r>
          </a:p>
          <a:p>
            <a:pPr algn="ctr"/>
            <a:r>
              <a:rPr lang="en-US" dirty="0" smtClean="0"/>
              <a:t>Attribution-</a:t>
            </a:r>
            <a:r>
              <a:rPr lang="en-US" dirty="0" err="1" smtClean="0"/>
              <a:t>ShareAlike</a:t>
            </a:r>
            <a:r>
              <a:rPr lang="en-US" dirty="0" smtClean="0"/>
              <a:t> 2.0</a:t>
            </a:r>
            <a:endParaRPr lang="en-US" dirty="0"/>
          </a:p>
        </p:txBody>
      </p:sp>
      <p:pic>
        <p:nvPicPr>
          <p:cNvPr id="14" name="Imagine 1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9095" y="5364141"/>
            <a:ext cx="1782866" cy="649520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5" name="CasetăText 14"/>
          <p:cNvSpPr txBox="1"/>
          <p:nvPr/>
        </p:nvSpPr>
        <p:spPr>
          <a:xfrm>
            <a:off x="6310966" y="6058644"/>
            <a:ext cx="241912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Open Database License </a:t>
            </a:r>
          </a:p>
          <a:p>
            <a:pPr algn="ctr"/>
            <a:r>
              <a:rPr lang="en-US" dirty="0" smtClean="0"/>
              <a:t>(</a:t>
            </a:r>
            <a:r>
              <a:rPr lang="en-US" dirty="0" err="1" smtClean="0"/>
              <a:t>ODbL</a:t>
            </a:r>
            <a:r>
              <a:rPr lang="en-US" dirty="0" smtClean="0"/>
              <a:t>)</a:t>
            </a:r>
          </a:p>
          <a:p>
            <a:endParaRPr lang="ro-RO" dirty="0"/>
          </a:p>
        </p:txBody>
      </p:sp>
    </p:spTree>
    <p:extLst>
      <p:ext uri="{BB962C8B-B14F-4D97-AF65-F5344CB8AC3E}">
        <p14:creationId xmlns:p14="http://schemas.microsoft.com/office/powerpoint/2010/main" val="16151613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ine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47" r="2142" b="1173"/>
          <a:stretch/>
        </p:blipFill>
        <p:spPr>
          <a:xfrm>
            <a:off x="-1" y="-1"/>
            <a:ext cx="9144001" cy="6858001"/>
          </a:xfrm>
          <a:prstGeom prst="rect">
            <a:avLst/>
          </a:prstGeom>
        </p:spPr>
      </p:pic>
      <p:sp>
        <p:nvSpPr>
          <p:cNvPr id="2" name="Rectangle 4"/>
          <p:cNvSpPr/>
          <p:nvPr/>
        </p:nvSpPr>
        <p:spPr>
          <a:xfrm>
            <a:off x="0" y="357166"/>
            <a:ext cx="9144000" cy="571504"/>
          </a:xfrm>
          <a:prstGeom prst="rect">
            <a:avLst/>
          </a:prstGeom>
          <a:solidFill>
            <a:srgbClr val="1FD334"/>
          </a:solidFill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/>
          </a:p>
        </p:txBody>
      </p:sp>
      <p:sp>
        <p:nvSpPr>
          <p:cNvPr id="3" name="Titlu 1"/>
          <p:cNvSpPr txBox="1">
            <a:spLocks/>
          </p:cNvSpPr>
          <p:nvPr/>
        </p:nvSpPr>
        <p:spPr>
          <a:xfrm>
            <a:off x="457200" y="274638"/>
            <a:ext cx="8229600" cy="1354162"/>
          </a:xfrm>
          <a:prstGeom prst="rect">
            <a:avLst/>
          </a:prstGeom>
        </p:spPr>
        <p:txBody>
          <a:bodyPr>
            <a:normAutofit fontScale="975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o-RO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Vă mulțumesc pentru atenție!</a:t>
            </a:r>
            <a:r>
              <a:rPr lang="ro-RO" dirty="0" smtClean="0">
                <a:solidFill>
                  <a:schemeClr val="bg1"/>
                </a:solidFill>
              </a:rPr>
              <a:t/>
            </a:r>
            <a:br>
              <a:rPr lang="ro-RO" dirty="0" smtClean="0">
                <a:solidFill>
                  <a:schemeClr val="bg1"/>
                </a:solidFill>
              </a:rPr>
            </a:br>
            <a:endParaRPr lang="ro-RO" b="1" dirty="0">
              <a:solidFill>
                <a:srgbClr val="1FD33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00484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357166"/>
            <a:ext cx="9144000" cy="571504"/>
          </a:xfrm>
          <a:prstGeom prst="rect">
            <a:avLst/>
          </a:prstGeom>
          <a:solidFill>
            <a:srgbClr val="1FD334"/>
          </a:solidFill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/>
          </a:p>
        </p:txBody>
      </p:sp>
      <p:sp>
        <p:nvSpPr>
          <p:cNvPr id="6" name="Titlu 1"/>
          <p:cNvSpPr>
            <a:spLocks noGrp="1"/>
          </p:cNvSpPr>
          <p:nvPr>
            <p:ph type="title"/>
          </p:nvPr>
        </p:nvSpPr>
        <p:spPr>
          <a:xfrm>
            <a:off x="457200" y="357166"/>
            <a:ext cx="8229600" cy="1487658"/>
          </a:xfrm>
        </p:spPr>
        <p:txBody>
          <a:bodyPr>
            <a:normAutofit fontScale="90000"/>
          </a:bodyPr>
          <a:lstStyle/>
          <a:p>
            <a:pPr marL="342900" lvl="0" indent="-342900">
              <a:spcBef>
                <a:spcPct val="20000"/>
              </a:spcBef>
            </a:pPr>
            <a:r>
              <a:rPr lang="ro-RO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Sună bine! Spune-mi mai multe!</a:t>
            </a:r>
            <a:r>
              <a:rPr lang="ro-RO" dirty="0" smtClean="0"/>
              <a:t/>
            </a:r>
            <a:br>
              <a:rPr lang="ro-RO" dirty="0" smtClean="0"/>
            </a:br>
            <a:r>
              <a:rPr lang="ro-RO" sz="2200" b="1" dirty="0">
                <a:solidFill>
                  <a:srgbClr val="1FD334"/>
                </a:solidFill>
                <a:ea typeface="+mn-ea"/>
                <a:cs typeface="+mn-cs"/>
              </a:rPr>
              <a:t>Acoperire comparabilă și uneori mai bună decât alte servicii </a:t>
            </a:r>
            <a:r>
              <a:rPr lang="ro-RO" sz="2200" b="1" dirty="0" smtClean="0">
                <a:solidFill>
                  <a:srgbClr val="1FD334"/>
                </a:solidFill>
                <a:ea typeface="+mn-ea"/>
                <a:cs typeface="+mn-cs"/>
              </a:rPr>
              <a:t>similare</a:t>
            </a:r>
            <a:r>
              <a:rPr lang="ro-RO" sz="2700" dirty="0">
                <a:solidFill>
                  <a:prstClr val="black"/>
                </a:solidFill>
                <a:ea typeface="+mn-ea"/>
                <a:cs typeface="+mn-cs"/>
              </a:rPr>
              <a:t/>
            </a:r>
            <a:br>
              <a:rPr lang="ro-RO" sz="2700" dirty="0">
                <a:solidFill>
                  <a:prstClr val="black"/>
                </a:solidFill>
                <a:ea typeface="+mn-ea"/>
                <a:cs typeface="+mn-cs"/>
              </a:rPr>
            </a:br>
            <a:endParaRPr lang="en-US" dirty="0"/>
          </a:p>
        </p:txBody>
      </p:sp>
      <p:pic>
        <p:nvPicPr>
          <p:cNvPr id="7" name="Substituent conținut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460" y="2643182"/>
            <a:ext cx="8743028" cy="3930824"/>
          </a:xfrm>
          <a:prstGeom prst="rect">
            <a:avLst/>
          </a:prstGeom>
        </p:spPr>
      </p:pic>
      <p:sp>
        <p:nvSpPr>
          <p:cNvPr id="8" name="CasetăText 2"/>
          <p:cNvSpPr txBox="1"/>
          <p:nvPr/>
        </p:nvSpPr>
        <p:spPr>
          <a:xfrm>
            <a:off x="6715140" y="1650617"/>
            <a:ext cx="2210862" cy="461665"/>
          </a:xfrm>
          <a:prstGeom prst="rect">
            <a:avLst/>
          </a:prstGeom>
          <a:solidFill>
            <a:srgbClr val="92D050"/>
          </a:solidFill>
          <a:ln/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ro-RO" sz="2400" dirty="0" smtClean="0">
                <a:latin typeface="Trebuchet MS" pitchFamily="34" charset="0"/>
              </a:rPr>
              <a:t>Slănic Moldova</a:t>
            </a:r>
            <a:endParaRPr lang="ro-RO" sz="2400" dirty="0">
              <a:latin typeface="Trebuchet MS" pitchFamily="34" charset="0"/>
            </a:endParaRPr>
          </a:p>
        </p:txBody>
      </p:sp>
      <p:pic>
        <p:nvPicPr>
          <p:cNvPr id="9" name="Substituent conținut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974" y="2665708"/>
            <a:ext cx="9144000" cy="3930824"/>
          </a:xfrm>
          <a:prstGeom prst="rect">
            <a:avLst/>
          </a:prstGeom>
        </p:spPr>
      </p:pic>
      <p:sp>
        <p:nvSpPr>
          <p:cNvPr id="10" name="CasetăText 2"/>
          <p:cNvSpPr txBox="1"/>
          <p:nvPr/>
        </p:nvSpPr>
        <p:spPr>
          <a:xfrm>
            <a:off x="5221251" y="1654572"/>
            <a:ext cx="3688830" cy="461665"/>
          </a:xfrm>
          <a:prstGeom prst="rect">
            <a:avLst/>
          </a:prstGeom>
          <a:solidFill>
            <a:srgbClr val="92D050"/>
          </a:solidFill>
          <a:ln/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ro-RO" sz="2400" dirty="0" smtClean="0">
                <a:latin typeface="Trebuchet MS" pitchFamily="34" charset="0"/>
              </a:rPr>
              <a:t>Grădina Zoologică, Berlin</a:t>
            </a:r>
            <a:endParaRPr lang="ro-RO" sz="2400" dirty="0">
              <a:latin typeface="Trebuchet MS" pitchFamily="34" charset="0"/>
            </a:endParaRPr>
          </a:p>
        </p:txBody>
      </p:sp>
      <p:pic>
        <p:nvPicPr>
          <p:cNvPr id="11" name="Substituent conținut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974" y="2665709"/>
            <a:ext cx="9144000" cy="3930823"/>
          </a:xfrm>
          <a:prstGeom prst="rect">
            <a:avLst/>
          </a:prstGeom>
        </p:spPr>
      </p:pic>
      <p:grpSp>
        <p:nvGrpSpPr>
          <p:cNvPr id="5" name="Grupare 4"/>
          <p:cNvGrpSpPr/>
          <p:nvPr/>
        </p:nvGrpSpPr>
        <p:grpSpPr>
          <a:xfrm>
            <a:off x="5004048" y="1484784"/>
            <a:ext cx="4139952" cy="792088"/>
            <a:chOff x="5004048" y="1484784"/>
            <a:chExt cx="4139952" cy="792088"/>
          </a:xfrm>
        </p:grpSpPr>
        <p:sp>
          <p:nvSpPr>
            <p:cNvPr id="2" name="Dreptunghi 1"/>
            <p:cNvSpPr/>
            <p:nvPr/>
          </p:nvSpPr>
          <p:spPr>
            <a:xfrm>
              <a:off x="5004048" y="1484784"/>
              <a:ext cx="4139952" cy="79208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/>
            </a:p>
          </p:txBody>
        </p:sp>
        <p:sp>
          <p:nvSpPr>
            <p:cNvPr id="12" name="CasetăText 2"/>
            <p:cNvSpPr txBox="1"/>
            <p:nvPr/>
          </p:nvSpPr>
          <p:spPr>
            <a:xfrm>
              <a:off x="7703167" y="1657348"/>
              <a:ext cx="1222835" cy="461665"/>
            </a:xfrm>
            <a:prstGeom prst="rect">
              <a:avLst/>
            </a:prstGeom>
            <a:solidFill>
              <a:srgbClr val="92D050"/>
            </a:solidFill>
            <a:ln/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wrap="none" rtlCol="0">
              <a:spAutoFit/>
            </a:bodyPr>
            <a:lstStyle/>
            <a:p>
              <a:r>
                <a:rPr lang="ro-RO" sz="2400" dirty="0" smtClean="0">
                  <a:latin typeface="Trebuchet MS" pitchFamily="34" charset="0"/>
                </a:rPr>
                <a:t>Veneția</a:t>
              </a:r>
              <a:endParaRPr lang="ro-RO" sz="2400" dirty="0">
                <a:latin typeface="Trebuchet MS" pitchFamily="34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357166"/>
            <a:ext cx="9144000" cy="571504"/>
          </a:xfrm>
          <a:prstGeom prst="rect">
            <a:avLst/>
          </a:prstGeom>
          <a:solidFill>
            <a:srgbClr val="1FD334"/>
          </a:solidFill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/>
          </a:p>
        </p:txBody>
      </p:sp>
      <p:sp>
        <p:nvSpPr>
          <p:cNvPr id="6" name="Titlu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o-RO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Am GPS și îmi place să mă plimb</a:t>
            </a:r>
            <a:r>
              <a:rPr lang="ro-RO" dirty="0" smtClean="0"/>
              <a:t/>
            </a:r>
            <a:br>
              <a:rPr lang="ro-RO" dirty="0" smtClean="0"/>
            </a:br>
            <a:r>
              <a:rPr lang="ro-RO" sz="3100" dirty="0" smtClean="0">
                <a:solidFill>
                  <a:srgbClr val="1FD334"/>
                </a:solidFill>
              </a:rPr>
              <a:t>Oricine poate contribui la OSM</a:t>
            </a:r>
            <a:endParaRPr lang="en-US" dirty="0"/>
          </a:p>
        </p:txBody>
      </p:sp>
      <p:pic>
        <p:nvPicPr>
          <p:cNvPr id="5" name="Substituent conținut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4691" y="1600200"/>
            <a:ext cx="6034617" cy="4525963"/>
          </a:xfr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7239804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357166"/>
            <a:ext cx="9144000" cy="571504"/>
          </a:xfrm>
          <a:prstGeom prst="rect">
            <a:avLst/>
          </a:prstGeom>
          <a:solidFill>
            <a:srgbClr val="1FD334"/>
          </a:solidFill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/>
          </a:p>
        </p:txBody>
      </p:sp>
      <p:sp>
        <p:nvSpPr>
          <p:cNvPr id="6" name="Titlu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o-RO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Pe ce merge OSM?</a:t>
            </a:r>
            <a:r>
              <a:rPr lang="ro-RO" dirty="0" smtClean="0"/>
              <a:t/>
            </a:r>
            <a:br>
              <a:rPr lang="ro-RO" dirty="0" smtClean="0"/>
            </a:br>
            <a:r>
              <a:rPr lang="ro-RO" sz="3100" dirty="0" smtClean="0">
                <a:solidFill>
                  <a:srgbClr val="1FD334"/>
                </a:solidFill>
              </a:rPr>
              <a:t>Disponibil pentru o gamă largă de dispozitive</a:t>
            </a:r>
            <a:endParaRPr lang="en-US" dirty="0"/>
          </a:p>
        </p:txBody>
      </p:sp>
      <p:pic>
        <p:nvPicPr>
          <p:cNvPr id="5" name="Substituent conținut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556792"/>
            <a:ext cx="3026737" cy="4525963"/>
          </a:xfrm>
          <a:ln>
            <a:solidFill>
              <a:schemeClr val="tx1"/>
            </a:solidFill>
          </a:ln>
        </p:spPr>
      </p:pic>
      <p:sp>
        <p:nvSpPr>
          <p:cNvPr id="2" name="CasetăText 1"/>
          <p:cNvSpPr txBox="1"/>
          <p:nvPr/>
        </p:nvSpPr>
        <p:spPr>
          <a:xfrm>
            <a:off x="323528" y="6093296"/>
            <a:ext cx="121161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o-RO" sz="2400" b="1" dirty="0" smtClean="0"/>
              <a:t>Android</a:t>
            </a:r>
            <a:endParaRPr lang="ro-RO" sz="2400" b="1" dirty="0"/>
          </a:p>
        </p:txBody>
      </p:sp>
      <p:pic>
        <p:nvPicPr>
          <p:cNvPr id="3" name="Imagin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1880" y="2428089"/>
            <a:ext cx="2736304" cy="2873119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7" name="CasetăText 6"/>
          <p:cNvSpPr txBox="1"/>
          <p:nvPr/>
        </p:nvSpPr>
        <p:spPr>
          <a:xfrm>
            <a:off x="3419872" y="5445224"/>
            <a:ext cx="170591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o-RO" sz="2400" b="1" dirty="0" smtClean="0"/>
              <a:t>GPS </a:t>
            </a:r>
            <a:r>
              <a:rPr lang="ro-RO" sz="2400" b="1" dirty="0" err="1" smtClean="0"/>
              <a:t>Garmin</a:t>
            </a:r>
            <a:endParaRPr lang="ro-RO" sz="2400" b="1" dirty="0"/>
          </a:p>
        </p:txBody>
      </p:sp>
      <p:pic>
        <p:nvPicPr>
          <p:cNvPr id="8" name="Imagin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8184" y="1528762"/>
            <a:ext cx="2664296" cy="4944438"/>
          </a:xfrm>
          <a:prstGeom prst="rect">
            <a:avLst/>
          </a:prstGeom>
        </p:spPr>
      </p:pic>
      <p:sp>
        <p:nvSpPr>
          <p:cNvPr id="9" name="CasetăText 8"/>
          <p:cNvSpPr txBox="1"/>
          <p:nvPr/>
        </p:nvSpPr>
        <p:spPr>
          <a:xfrm>
            <a:off x="6372200" y="6245696"/>
            <a:ext cx="107433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o-RO" sz="2400" b="1" dirty="0" err="1" smtClean="0"/>
              <a:t>iPhone</a:t>
            </a:r>
            <a:endParaRPr lang="ro-RO" sz="2400" b="1" dirty="0"/>
          </a:p>
        </p:txBody>
      </p:sp>
      <p:sp>
        <p:nvSpPr>
          <p:cNvPr id="10" name="CasetăText 9"/>
          <p:cNvSpPr txBox="1"/>
          <p:nvPr/>
        </p:nvSpPr>
        <p:spPr>
          <a:xfrm>
            <a:off x="8061268" y="6476528"/>
            <a:ext cx="10827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o-RO" b="1" dirty="0" smtClean="0"/>
              <a:t>…și altele</a:t>
            </a:r>
            <a:endParaRPr lang="ro-RO" b="1" dirty="0"/>
          </a:p>
        </p:txBody>
      </p:sp>
    </p:spTree>
    <p:extLst>
      <p:ext uri="{BB962C8B-B14F-4D97-AF65-F5344CB8AC3E}">
        <p14:creationId xmlns:p14="http://schemas.microsoft.com/office/powerpoint/2010/main" val="29423147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357166"/>
            <a:ext cx="9144000" cy="571504"/>
          </a:xfrm>
          <a:prstGeom prst="rect">
            <a:avLst/>
          </a:prstGeom>
          <a:solidFill>
            <a:srgbClr val="1FD334"/>
          </a:solidFill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/>
          </a:p>
        </p:txBody>
      </p:sp>
      <p:sp>
        <p:nvSpPr>
          <p:cNvPr id="9" name="Titlu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o-RO" sz="3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Pentru</a:t>
            </a:r>
            <a:r>
              <a:rPr lang="en-US" sz="3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o-RO" sz="3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căutări detaliate </a:t>
            </a:r>
            <a:r>
              <a:rPr lang="en-US" sz="3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– </a:t>
            </a:r>
            <a:r>
              <a:rPr lang="ro-RO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OpenStreetBrowser</a:t>
            </a:r>
            <a:r>
              <a:rPr lang="en-US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o-RO" dirty="0" smtClean="0"/>
              <a:t/>
            </a:r>
            <a:br>
              <a:rPr lang="ro-RO" dirty="0" smtClean="0"/>
            </a:br>
            <a:r>
              <a:rPr lang="ro-RO" sz="3100" dirty="0" smtClean="0">
                <a:solidFill>
                  <a:srgbClr val="1FD334"/>
                </a:solidFill>
              </a:rPr>
              <a:t>www.openstreetbrowser.org</a:t>
            </a:r>
            <a:endParaRPr lang="en-US" dirty="0"/>
          </a:p>
        </p:txBody>
      </p:sp>
      <p:pic>
        <p:nvPicPr>
          <p:cNvPr id="10" name="Picture 9" descr="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78" y="1853939"/>
            <a:ext cx="9112843" cy="42931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68118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357166"/>
            <a:ext cx="9144000" cy="571504"/>
          </a:xfrm>
          <a:prstGeom prst="rect">
            <a:avLst/>
          </a:prstGeom>
          <a:solidFill>
            <a:srgbClr val="1FD334"/>
          </a:solidFill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/>
          </a:p>
        </p:txBody>
      </p:sp>
      <p:sp>
        <p:nvSpPr>
          <p:cNvPr id="9" name="Titlu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o-RO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Pentru bicicliști - </a:t>
            </a:r>
            <a:r>
              <a:rPr lang="ro-RO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OpenCycleMap</a:t>
            </a:r>
            <a:r>
              <a:rPr lang="ro-RO" dirty="0" smtClean="0"/>
              <a:t/>
            </a:r>
            <a:br>
              <a:rPr lang="ro-RO" dirty="0" smtClean="0"/>
            </a:br>
            <a:r>
              <a:rPr lang="ro-RO" sz="3100" dirty="0" smtClean="0">
                <a:solidFill>
                  <a:srgbClr val="1FD334"/>
                </a:solidFill>
              </a:rPr>
              <a:t>www.opencyclemap.org</a:t>
            </a:r>
            <a:endParaRPr lang="en-US" dirty="0"/>
          </a:p>
        </p:txBody>
      </p:sp>
      <p:pic>
        <p:nvPicPr>
          <p:cNvPr id="10" name="Picture 9" descr="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785926"/>
            <a:ext cx="9144000" cy="42965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68118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ă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2263</TotalTime>
  <Words>831</Words>
  <Application>Microsoft Office PowerPoint</Application>
  <PresentationFormat>Expunere pe ecran (4:3)</PresentationFormat>
  <Paragraphs>147</Paragraphs>
  <Slides>40</Slides>
  <Notes>0</Notes>
  <HiddenSlides>0</HiddenSlides>
  <MMClips>1</MMClips>
  <ScaleCrop>false</ScaleCrop>
  <HeadingPairs>
    <vt:vector size="4" baseType="variant">
      <vt:variant>
        <vt:lpstr>Temă</vt:lpstr>
      </vt:variant>
      <vt:variant>
        <vt:i4>1</vt:i4>
      </vt:variant>
      <vt:variant>
        <vt:lpstr>Titluri diapozitive</vt:lpstr>
      </vt:variant>
      <vt:variant>
        <vt:i4>40</vt:i4>
      </vt:variant>
    </vt:vector>
  </HeadingPairs>
  <TitlesOfParts>
    <vt:vector size="41" baseType="lpstr">
      <vt:lpstr>Temă Office</vt:lpstr>
      <vt:lpstr>Open Street Map </vt:lpstr>
      <vt:lpstr>Altă hartă?... Ce este de fapt OpenStreetMap</vt:lpstr>
      <vt:lpstr>Dar cu ce e OSM mai bun? OpenStreetMap vs. Google Maps</vt:lpstr>
      <vt:lpstr>Dar cu ce e OSM mai bun? OpenStreetMap vs. Google Maps</vt:lpstr>
      <vt:lpstr>Sună bine! Spune-mi mai multe! Acoperire comparabilă și uneori mai bună decât alte servicii similare </vt:lpstr>
      <vt:lpstr>Am GPS și îmi place să mă plimb Oricine poate contribui la OSM</vt:lpstr>
      <vt:lpstr>Pe ce merge OSM? Disponibil pentru o gamă largă de dispozitive</vt:lpstr>
      <vt:lpstr>Pentru căutări detaliate  – OpenStreetBrowser  www.openstreetbrowser.org</vt:lpstr>
      <vt:lpstr>Pentru bicicliști - OpenCycleMap www.opencyclemap.org</vt:lpstr>
      <vt:lpstr>Pentru schiori - OpenPisteMap www.openpistemap.org</vt:lpstr>
      <vt:lpstr>Pentru rețeaua de transport – OpenBusMap  www.openbusmap.org / www.öpnvkarte.de</vt:lpstr>
      <vt:lpstr>Pentru drumeți – OpenHikingMap  maps.refuges.info</vt:lpstr>
      <vt:lpstr>În trei dimensiuni – OSM 3D www.osm-3d.org</vt:lpstr>
      <vt:lpstr>Pentru România – OpenMap www.openmap.ro</vt:lpstr>
      <vt:lpstr>Veștile circulă repede Actualizări mai prompte și facile</vt:lpstr>
      <vt:lpstr>OSM ≠ fotografie Acces liber la datele din spatele hărții</vt:lpstr>
      <vt:lpstr>Prezentare PowerPoint</vt:lpstr>
      <vt:lpstr>Prezentare PowerPoint</vt:lpstr>
      <vt:lpstr>Prezentare PowerPoint</vt:lpstr>
      <vt:lpstr>Prezentare PowerPoint</vt:lpstr>
      <vt:lpstr>Prezentare PowerPoint</vt:lpstr>
      <vt:lpstr>Prezentare PowerPoint</vt:lpstr>
      <vt:lpstr>Prezentare PowerPoint</vt:lpstr>
      <vt:lpstr>Prezentare PowerPoint</vt:lpstr>
      <vt:lpstr>Prezentare PowerPoint</vt:lpstr>
      <vt:lpstr>Relațiile contează peste tot Elementele hărții</vt:lpstr>
      <vt:lpstr>Cum se numește…? Proprietățile elementelor</vt:lpstr>
      <vt:lpstr>Ordine și progres OSM Workflow</vt:lpstr>
      <vt:lpstr>Prietenoase, puternice, tinere sau misterioase Editoare OSM</vt:lpstr>
      <vt:lpstr>Prezentare PowerPoint</vt:lpstr>
      <vt:lpstr>Îți mai aduci aminte primul tău nod? …sau Cum ai contribuit la OSM?</vt:lpstr>
      <vt:lpstr>Sunt fierbinte pe OSM ….sau Unde ai contribuit?</vt:lpstr>
      <vt:lpstr>Prezentare PowerPoint</vt:lpstr>
      <vt:lpstr>Dimensiunea socială </vt:lpstr>
      <vt:lpstr>Prezentare PowerPoint</vt:lpstr>
      <vt:lpstr>Prezentare PowerPoint</vt:lpstr>
      <vt:lpstr>Dimensiunea educațională </vt:lpstr>
      <vt:lpstr>Dimensiunea științifică </vt:lpstr>
      <vt:lpstr>Legături utile </vt:lpstr>
      <vt:lpstr>Prezentare PowerPoint</vt:lpstr>
    </vt:vector>
  </TitlesOfParts>
  <Company>concept M8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Prezentare PowerPoint</dc:title>
  <dc:creator>Cezar</dc:creator>
  <cp:lastModifiedBy>Cezar</cp:lastModifiedBy>
  <cp:revision>203</cp:revision>
  <dcterms:created xsi:type="dcterms:W3CDTF">2011-09-07T16:32:24Z</dcterms:created>
  <dcterms:modified xsi:type="dcterms:W3CDTF">2011-10-06T23:17:30Z</dcterms:modified>
</cp:coreProperties>
</file>