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391" r:id="rId2"/>
    <p:sldId id="419" r:id="rId3"/>
    <p:sldId id="389" r:id="rId4"/>
    <p:sldId id="368" r:id="rId5"/>
    <p:sldId id="421" r:id="rId6"/>
    <p:sldId id="370" r:id="rId7"/>
    <p:sldId id="371" r:id="rId8"/>
    <p:sldId id="398" r:id="rId9"/>
    <p:sldId id="378" r:id="rId10"/>
    <p:sldId id="379" r:id="rId11"/>
    <p:sldId id="382" r:id="rId12"/>
    <p:sldId id="384" r:id="rId13"/>
    <p:sldId id="386" r:id="rId14"/>
    <p:sldId id="402" r:id="rId15"/>
    <p:sldId id="403" r:id="rId16"/>
    <p:sldId id="405" r:id="rId17"/>
    <p:sldId id="406" r:id="rId18"/>
    <p:sldId id="411" r:id="rId19"/>
    <p:sldId id="412" r:id="rId20"/>
    <p:sldId id="311" r:id="rId21"/>
    <p:sldId id="333" r:id="rId22"/>
    <p:sldId id="399" r:id="rId23"/>
    <p:sldId id="413" r:id="rId24"/>
    <p:sldId id="41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7D21"/>
    <a:srgbClr val="003366"/>
    <a:srgbClr val="00FF00"/>
    <a:srgbClr val="000099"/>
    <a:srgbClr val="FFCC00"/>
    <a:srgbClr val="DDDDDD"/>
    <a:srgbClr val="FF0000"/>
    <a:srgbClr val="004D8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87" autoAdjust="0"/>
    <p:restoredTop sz="83932" autoAdjust="0"/>
  </p:normalViewPr>
  <p:slideViewPr>
    <p:cSldViewPr>
      <p:cViewPr>
        <p:scale>
          <a:sx n="120" d="100"/>
          <a:sy n="120" d="100"/>
        </p:scale>
        <p:origin x="540" y="6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2E870B7-AED2-49F1-A32D-8CDC900388E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EC84B0-1E90-4AB5-B1FF-E2B12284DD3E}" type="slidenum">
              <a:rPr lang="en-US"/>
              <a:pPr/>
              <a:t>1</a:t>
            </a:fld>
            <a:endParaRPr lang="en-US"/>
          </a:p>
        </p:txBody>
      </p:sp>
      <p:sp>
        <p:nvSpPr>
          <p:cNvPr id="44034" name="Rectangle 2"/>
          <p:cNvSpPr>
            <a:spLocks noGrp="1" noRot="1" noChangeAspect="1" noChangeArrowheads="1" noTextEdit="1"/>
          </p:cNvSpPr>
          <p:nvPr>
            <p:ph type="sldImg"/>
          </p:nvPr>
        </p:nvSpPr>
        <p:spPr>
          <a:xfrm>
            <a:off x="723900" y="533400"/>
            <a:ext cx="5486400" cy="4114800"/>
          </a:xfrm>
          <a:ln/>
        </p:spPr>
      </p:sp>
      <p:sp>
        <p:nvSpPr>
          <p:cNvPr id="44035" name="Rectangle 3"/>
          <p:cNvSpPr>
            <a:spLocks noGrp="1" noChangeArrowheads="1"/>
          </p:cNvSpPr>
          <p:nvPr>
            <p:ph type="body" idx="1"/>
          </p:nvPr>
        </p:nvSpPr>
        <p:spPr>
          <a:xfrm>
            <a:off x="520700" y="4713288"/>
            <a:ext cx="5867400" cy="3886200"/>
          </a:xfrm>
        </p:spPr>
        <p:txBody>
          <a:bodyPr/>
          <a:lstStyle/>
          <a:p>
            <a:r>
              <a:rPr lang="ro-RO" sz="1200" kern="1200" dirty="0" smtClean="0">
                <a:solidFill>
                  <a:schemeClr val="tx1"/>
                </a:solidFill>
                <a:latin typeface="Arial" pitchFamily="34" charset="0"/>
                <a:ea typeface="+mn-ea"/>
                <a:cs typeface="+mn-cs"/>
              </a:rPr>
              <a:t>Ghidul privind rutele recomandate de navigatie (Sailing Directions);</a:t>
            </a:r>
            <a:endParaRPr lang="ro-RO" dirty="0" smtClean="0"/>
          </a:p>
          <a:p>
            <a:r>
              <a:rPr lang="vi-VN" sz="1200" kern="1200" baseline="0" dirty="0" smtClean="0">
                <a:solidFill>
                  <a:schemeClr val="tx1"/>
                </a:solidFill>
                <a:latin typeface="Arial" pitchFamily="34" charset="0"/>
                <a:ea typeface="+mn-ea"/>
                <a:cs typeface="+mn-cs"/>
              </a:rPr>
              <a:t>Cartea pilot a Mării Negre</a:t>
            </a:r>
            <a:endParaRPr lang="ro-RO" sz="1200" kern="1200" baseline="0" dirty="0" smtClean="0">
              <a:solidFill>
                <a:schemeClr val="tx1"/>
              </a:solidFill>
              <a:latin typeface="Arial" pitchFamily="34" charset="0"/>
              <a:ea typeface="+mn-ea"/>
              <a:cs typeface="+mn-cs"/>
            </a:endParaRPr>
          </a:p>
          <a:p>
            <a:r>
              <a:rPr lang="vi-VN" sz="1200" kern="1200" baseline="0" dirty="0" smtClean="0">
                <a:solidFill>
                  <a:schemeClr val="tx1"/>
                </a:solidFill>
                <a:latin typeface="Arial" pitchFamily="34" charset="0"/>
                <a:ea typeface="+mn-ea"/>
                <a:cs typeface="+mn-cs"/>
              </a:rPr>
              <a:t>Cartea farurilor şi a mijloacelor radiotehnice din Marea Neagră</a:t>
            </a:r>
            <a:endParaRPr lang="ro-RO" sz="1200" kern="1200" baseline="0" dirty="0" smtClean="0">
              <a:solidFill>
                <a:schemeClr val="tx1"/>
              </a:solidFill>
              <a:latin typeface="Arial" pitchFamily="34" charset="0"/>
              <a:ea typeface="+mn-ea"/>
              <a:cs typeface="+mn-cs"/>
            </a:endParaRPr>
          </a:p>
          <a:p>
            <a:r>
              <a:rPr lang="vi-VN" sz="1200" kern="1200" baseline="0" dirty="0" smtClean="0">
                <a:solidFill>
                  <a:schemeClr val="tx1"/>
                </a:solidFill>
                <a:latin typeface="Arial" pitchFamily="34" charset="0"/>
                <a:ea typeface="+mn-ea"/>
                <a:cs typeface="+mn-cs"/>
              </a:rPr>
              <a:t>Avizele pentru navigatori ce cuprind date recente oceanografice, geografice, hidrografice, meteorologice şi hidrologice </a:t>
            </a:r>
            <a:endParaRPr lang="en-US" dirty="0"/>
          </a:p>
          <a:p>
            <a:endParaRPr lang="en-US" dirty="0"/>
          </a:p>
          <a:p>
            <a:endParaRPr lang="en-US" dirty="0"/>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D9502E-32F8-4594-93D5-4B42209E0C7A}" type="slidenum">
              <a:rPr lang="en-US"/>
              <a:pPr/>
              <a:t>11</a:t>
            </a:fld>
            <a:endParaRPr lang="en-US"/>
          </a:p>
        </p:txBody>
      </p:sp>
      <p:sp>
        <p:nvSpPr>
          <p:cNvPr id="113666" name="Rectangle 2"/>
          <p:cNvSpPr>
            <a:spLocks noGrp="1" noRot="1" noChangeAspect="1" noChangeArrowheads="1" noTextEdit="1"/>
          </p:cNvSpPr>
          <p:nvPr>
            <p:ph type="sldImg"/>
          </p:nvPr>
        </p:nvSpPr>
        <p:spPr>
          <a:xfrm>
            <a:off x="723900" y="533400"/>
            <a:ext cx="5486400" cy="4114800"/>
          </a:xfrm>
          <a:ln/>
        </p:spPr>
      </p:sp>
      <p:sp>
        <p:nvSpPr>
          <p:cNvPr id="113667" name="Rectangle 3"/>
          <p:cNvSpPr>
            <a:spLocks noGrp="1" noChangeArrowheads="1"/>
          </p:cNvSpPr>
          <p:nvPr>
            <p:ph type="body" idx="1"/>
          </p:nvPr>
        </p:nvSpPr>
        <p:spPr>
          <a:xfrm>
            <a:off x="533400" y="4724400"/>
            <a:ext cx="5867400" cy="3886200"/>
          </a:xfrm>
        </p:spPr>
        <p:txBody>
          <a:bodyPr/>
          <a:lstStyle/>
          <a:p>
            <a:r>
              <a:rPr lang="en-US"/>
              <a:t>Lines are vector spatial objects having one dimension - also called ‘</a:t>
            </a:r>
            <a:r>
              <a:rPr lang="en-US" b="1"/>
              <a:t>Edges</a:t>
            </a:r>
            <a:r>
              <a:rPr lang="en-US"/>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10F36D-7AB8-4BBB-93BF-7C75AF659AC5}" type="slidenum">
              <a:rPr lang="en-US"/>
              <a:pPr/>
              <a:t>12</a:t>
            </a:fld>
            <a:endParaRPr lang="en-US"/>
          </a:p>
        </p:txBody>
      </p:sp>
      <p:sp>
        <p:nvSpPr>
          <p:cNvPr id="117762" name="Rectangle 2"/>
          <p:cNvSpPr>
            <a:spLocks noGrp="1" noRot="1" noChangeAspect="1" noChangeArrowheads="1" noTextEdit="1"/>
          </p:cNvSpPr>
          <p:nvPr>
            <p:ph type="sldImg"/>
          </p:nvPr>
        </p:nvSpPr>
        <p:spPr>
          <a:xfrm>
            <a:off x="723900" y="533400"/>
            <a:ext cx="5486400" cy="4114800"/>
          </a:xfrm>
          <a:ln/>
        </p:spPr>
      </p:sp>
      <p:sp>
        <p:nvSpPr>
          <p:cNvPr id="117763" name="Rectangle 3"/>
          <p:cNvSpPr>
            <a:spLocks noGrp="1" noChangeArrowheads="1"/>
          </p:cNvSpPr>
          <p:nvPr>
            <p:ph type="body" idx="1"/>
          </p:nvPr>
        </p:nvSpPr>
        <p:spPr>
          <a:xfrm>
            <a:off x="533400" y="4724400"/>
            <a:ext cx="5867400" cy="3886200"/>
          </a:xfrm>
        </p:spPr>
        <p:txBody>
          <a:bodyPr/>
          <a:lstStyle/>
          <a:p>
            <a:r>
              <a:rPr lang="en-US"/>
              <a:t>Areas are vector spatial objects having two dimensions - also called ‘</a:t>
            </a:r>
            <a:r>
              <a:rPr lang="en-US" b="1"/>
              <a:t>Faces</a:t>
            </a:r>
            <a:r>
              <a:rPr lang="en-US"/>
              <a:t>’.</a:t>
            </a:r>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CCB9E4-952B-420C-8E79-D207BB385AE8}" type="slidenum">
              <a:rPr lang="en-US"/>
              <a:pPr/>
              <a:t>13</a:t>
            </a:fld>
            <a:endParaRPr lang="en-US"/>
          </a:p>
        </p:txBody>
      </p:sp>
      <p:sp>
        <p:nvSpPr>
          <p:cNvPr id="121858" name="Rectangle 2"/>
          <p:cNvSpPr>
            <a:spLocks noGrp="1" noRot="1" noChangeAspect="1" noChangeArrowheads="1" noTextEdit="1"/>
          </p:cNvSpPr>
          <p:nvPr>
            <p:ph type="sldImg"/>
          </p:nvPr>
        </p:nvSpPr>
        <p:spPr>
          <a:xfrm>
            <a:off x="723900" y="533400"/>
            <a:ext cx="5486400" cy="4114800"/>
          </a:xfrm>
          <a:ln/>
        </p:spPr>
      </p:sp>
      <p:sp>
        <p:nvSpPr>
          <p:cNvPr id="121859" name="Rectangle 3"/>
          <p:cNvSpPr>
            <a:spLocks noGrp="1" noChangeArrowheads="1"/>
          </p:cNvSpPr>
          <p:nvPr>
            <p:ph type="body" idx="1"/>
          </p:nvPr>
        </p:nvSpPr>
        <p:spPr>
          <a:xfrm>
            <a:off x="533400" y="4724400"/>
            <a:ext cx="5867400" cy="3886200"/>
          </a:xfrm>
        </p:spPr>
        <p:txBody>
          <a:bodyPr/>
          <a:lstStyle/>
          <a:p>
            <a:r>
              <a:rPr lang="en-US" b="1" dirty="0"/>
              <a:t>S-52</a:t>
            </a:r>
            <a:r>
              <a:rPr lang="en-US" dirty="0"/>
              <a:t> was developed by the IHO and the IMO (International Maritime Organization), and defines the IMO Performance Standards for Electronic Chart Display &amp; Information Systems. </a:t>
            </a:r>
          </a:p>
          <a:p>
            <a:endParaRPr lang="en-US" dirty="0"/>
          </a:p>
          <a:p>
            <a:r>
              <a:rPr lang="nl-NL" dirty="0"/>
              <a:t>S-57 Data Presentation</a:t>
            </a:r>
          </a:p>
          <a:p>
            <a:r>
              <a:rPr lang="nl-NL" i="1" dirty="0"/>
              <a:t>“The model described in the S-57 Standard does not contain any rules for the presentation or display of information. It provides only the means for the factual description of the real world. The presentation of this information may vary to suit a particular use. The concept of keeping information storage independent of presentation provides for greater versatility and flexibility. It allows the same data to be used for many purposes without requiring any change to its structure or content.” (S-57 Part 2, Chapter 3)</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870B7-AED2-49F1-A32D-8CDC900388EA}"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20D9B1-78A7-4520-8EBB-40A7441E53C7}" type="slidenum">
              <a:rPr lang="en-US"/>
              <a:pPr/>
              <a:t>20</a:t>
            </a:fld>
            <a:endParaRPr lang="en-US"/>
          </a:p>
        </p:txBody>
      </p:sp>
      <p:sp>
        <p:nvSpPr>
          <p:cNvPr id="142338" name="Rectangle 2"/>
          <p:cNvSpPr>
            <a:spLocks noGrp="1" noRot="1" noChangeAspect="1" noChangeArrowheads="1" noTextEdit="1"/>
          </p:cNvSpPr>
          <p:nvPr>
            <p:ph type="sldImg"/>
          </p:nvPr>
        </p:nvSpPr>
        <p:spPr>
          <a:xfrm>
            <a:off x="723900" y="533400"/>
            <a:ext cx="5486400" cy="4114800"/>
          </a:xfrm>
          <a:ln/>
        </p:spPr>
      </p:sp>
      <p:sp>
        <p:nvSpPr>
          <p:cNvPr id="142339" name="Rectangle 3"/>
          <p:cNvSpPr>
            <a:spLocks noGrp="1" noChangeArrowheads="1"/>
          </p:cNvSpPr>
          <p:nvPr>
            <p:ph type="body" idx="1"/>
          </p:nvPr>
        </p:nvSpPr>
        <p:spPr>
          <a:xfrm>
            <a:off x="533400" y="4724400"/>
            <a:ext cx="5867400" cy="3886200"/>
          </a:xfrm>
        </p:spPr>
        <p:txBody>
          <a:bodyPr/>
          <a:lstStyle/>
          <a:p>
            <a:r>
              <a:rPr lang="en-US" dirty="0"/>
              <a:t>S-57 does not define scale ranges for the different navigational purposes</a:t>
            </a:r>
          </a:p>
          <a:p>
            <a:r>
              <a:rPr lang="en-US" dirty="0"/>
              <a:t>Typical scale ranges might be:</a:t>
            </a:r>
          </a:p>
          <a:p>
            <a:r>
              <a:rPr lang="en-US" dirty="0"/>
              <a:t>1. </a:t>
            </a:r>
            <a:r>
              <a:rPr lang="en-US" b="1" dirty="0"/>
              <a:t>Overview</a:t>
            </a:r>
            <a:r>
              <a:rPr lang="en-US" dirty="0"/>
              <a:t>	smaller scales than 1:500,000 (route planning; ocean crossing)</a:t>
            </a:r>
          </a:p>
          <a:p>
            <a:r>
              <a:rPr lang="en-US" dirty="0"/>
              <a:t>2. </a:t>
            </a:r>
            <a:r>
              <a:rPr lang="en-US" b="1" dirty="0"/>
              <a:t>General</a:t>
            </a:r>
            <a:r>
              <a:rPr lang="en-US" dirty="0"/>
              <a:t>	1:150,001 - 1:500,000 (navigating oceans, approaches to coasts; route 		 planning)</a:t>
            </a:r>
          </a:p>
          <a:p>
            <a:r>
              <a:rPr lang="en-US" dirty="0"/>
              <a:t>3. </a:t>
            </a:r>
            <a:r>
              <a:rPr lang="en-US" b="1" dirty="0"/>
              <a:t>Coastal</a:t>
            </a:r>
            <a:r>
              <a:rPr lang="en-US" dirty="0"/>
              <a:t>	1:50,001 - 1:150,000 (navigating along coastline, inshore or offshore)</a:t>
            </a:r>
          </a:p>
          <a:p>
            <a:r>
              <a:rPr lang="en-US" dirty="0"/>
              <a:t>4. </a:t>
            </a:r>
            <a:r>
              <a:rPr lang="en-US" b="1" dirty="0"/>
              <a:t>Approach</a:t>
            </a:r>
            <a:r>
              <a:rPr lang="en-US" dirty="0"/>
              <a:t>	1:20,001 - 1:50,000 (navigating the approaches to ports/major channels;</a:t>
            </a:r>
          </a:p>
          <a:p>
            <a:r>
              <a:rPr lang="en-US" dirty="0"/>
              <a:t>	 or through intricate or congested waters)</a:t>
            </a:r>
          </a:p>
          <a:p>
            <a:r>
              <a:rPr lang="en-US" dirty="0"/>
              <a:t>5. </a:t>
            </a:r>
            <a:r>
              <a:rPr lang="en-US" b="1" dirty="0" err="1"/>
              <a:t>Harbour</a:t>
            </a:r>
            <a:r>
              <a:rPr lang="en-US" dirty="0"/>
              <a:t>	1:2,001 - 1:20,000 (navigating within ports, </a:t>
            </a:r>
            <a:r>
              <a:rPr lang="en-US" dirty="0" err="1"/>
              <a:t>harbours</a:t>
            </a:r>
            <a:r>
              <a:rPr lang="en-US" dirty="0"/>
              <a:t>, rivers and </a:t>
            </a:r>
          </a:p>
          <a:p>
            <a:r>
              <a:rPr lang="en-US" dirty="0"/>
              <a:t>	 canals; for anchorages)</a:t>
            </a:r>
          </a:p>
          <a:p>
            <a:r>
              <a:rPr lang="en-US" dirty="0"/>
              <a:t>6. </a:t>
            </a:r>
            <a:r>
              <a:rPr lang="en-US" b="1" dirty="0"/>
              <a:t>Berthing</a:t>
            </a:r>
            <a:r>
              <a:rPr lang="en-US" dirty="0"/>
              <a:t>	 larger scales than 1:2,000	(detailed aid to berthing)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603E31-965E-4FD8-BD12-1E5FBB377599}" type="slidenum">
              <a:rPr lang="en-US"/>
              <a:pPr/>
              <a:t>21</a:t>
            </a:fld>
            <a:endParaRPr lang="en-US"/>
          </a:p>
        </p:txBody>
      </p:sp>
      <p:sp>
        <p:nvSpPr>
          <p:cNvPr id="187394" name="Rectangle 2"/>
          <p:cNvSpPr>
            <a:spLocks noGrp="1" noRot="1" noChangeAspect="1" noChangeArrowheads="1" noTextEdit="1"/>
          </p:cNvSpPr>
          <p:nvPr>
            <p:ph type="sldImg"/>
          </p:nvPr>
        </p:nvSpPr>
        <p:spPr>
          <a:xfrm>
            <a:off x="723900" y="533400"/>
            <a:ext cx="5486400" cy="4114800"/>
          </a:xfrm>
          <a:ln/>
        </p:spPr>
      </p:sp>
      <p:sp>
        <p:nvSpPr>
          <p:cNvPr id="187395" name="Rectangle 3"/>
          <p:cNvSpPr>
            <a:spLocks noGrp="1" noChangeArrowheads="1"/>
          </p:cNvSpPr>
          <p:nvPr>
            <p:ph type="body" idx="1"/>
          </p:nvPr>
        </p:nvSpPr>
        <p:spPr>
          <a:xfrm>
            <a:off x="533400" y="4724400"/>
            <a:ext cx="5867400" cy="3886200"/>
          </a:xfrm>
        </p:spPr>
        <p:txBody>
          <a:bodyPr/>
          <a:lstStyle/>
          <a:p>
            <a:r>
              <a:rPr lang="en-US" dirty="0"/>
              <a:t>Refer to S-57 Appendix B.1  ENC Product Specification - Ch 4 Cartographic Framework</a:t>
            </a:r>
          </a:p>
          <a:p>
            <a:endParaRPr lang="en-US" dirty="0"/>
          </a:p>
          <a:p>
            <a:r>
              <a:rPr lang="en-US" dirty="0"/>
              <a:t>Note:</a:t>
            </a:r>
          </a:p>
          <a:p>
            <a:r>
              <a:rPr lang="en-US" dirty="0"/>
              <a:t>S-57 permits data with </a:t>
            </a:r>
          </a:p>
          <a:p>
            <a:pPr marL="228600" lvl="1"/>
            <a:r>
              <a:rPr lang="en-US" dirty="0"/>
              <a:t> different map projection (e.g. UTM, etc.) coordinates</a:t>
            </a:r>
          </a:p>
          <a:p>
            <a:pPr marL="228600" lvl="1"/>
            <a:r>
              <a:rPr lang="en-US" dirty="0"/>
              <a:t> different ellipsoids</a:t>
            </a:r>
          </a:p>
          <a:p>
            <a:pPr marL="228600" lvl="1"/>
            <a:r>
              <a:rPr lang="en-US" dirty="0"/>
              <a:t> different units, e.g. feet</a:t>
            </a:r>
          </a:p>
          <a:p>
            <a:pPr marL="228600" lvl="1"/>
            <a:r>
              <a:rPr lang="en-US" dirty="0"/>
              <a:t> different resolutions of soundings ...</a:t>
            </a:r>
          </a:p>
          <a:p>
            <a:r>
              <a:rPr lang="en-US" dirty="0"/>
              <a:t>… however, only the above values are permitted in S-57 ENC cells</a:t>
            </a:r>
          </a:p>
          <a:p>
            <a:endParaRPr lang="en-US" dirty="0"/>
          </a:p>
          <a:p>
            <a:endParaRPr lang="en-US" dirty="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05B7F0-9528-4FC8-9871-B853D4422680}" type="slidenum">
              <a:rPr lang="en-US"/>
              <a:pPr/>
              <a:t>2</a:t>
            </a:fld>
            <a:endParaRPr lang="en-US"/>
          </a:p>
        </p:txBody>
      </p:sp>
      <p:sp>
        <p:nvSpPr>
          <p:cNvPr id="48130" name="Rectangle 2"/>
          <p:cNvSpPr>
            <a:spLocks noGrp="1" noRot="1" noChangeAspect="1" noChangeArrowheads="1" noTextEdit="1"/>
          </p:cNvSpPr>
          <p:nvPr>
            <p:ph type="sldImg"/>
          </p:nvPr>
        </p:nvSpPr>
        <p:spPr>
          <a:xfrm>
            <a:off x="723900" y="533400"/>
            <a:ext cx="5486400" cy="4114800"/>
          </a:xfrm>
          <a:ln/>
        </p:spPr>
      </p:sp>
      <p:sp>
        <p:nvSpPr>
          <p:cNvPr id="48131" name="Rectangle 3"/>
          <p:cNvSpPr>
            <a:spLocks noGrp="1" noChangeArrowheads="1"/>
          </p:cNvSpPr>
          <p:nvPr>
            <p:ph type="body" idx="1"/>
          </p:nvPr>
        </p:nvSpPr>
        <p:spPr>
          <a:xfrm>
            <a:off x="533400" y="4724400"/>
            <a:ext cx="5867400" cy="388620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3B8FA1-A230-4757-9BC2-0D71F1123FBA}" type="slidenum">
              <a:rPr lang="en-US"/>
              <a:pPr/>
              <a:t>3</a:t>
            </a:fld>
            <a:endParaRPr lang="en-US"/>
          </a:p>
        </p:txBody>
      </p:sp>
      <p:sp>
        <p:nvSpPr>
          <p:cNvPr id="70658" name="Rectangle 2"/>
          <p:cNvSpPr>
            <a:spLocks noGrp="1" noRot="1" noChangeAspect="1" noChangeArrowheads="1" noTextEdit="1"/>
          </p:cNvSpPr>
          <p:nvPr>
            <p:ph type="sldImg"/>
          </p:nvPr>
        </p:nvSpPr>
        <p:spPr>
          <a:xfrm>
            <a:off x="723900" y="533400"/>
            <a:ext cx="5486400" cy="4114800"/>
          </a:xfrm>
          <a:ln/>
        </p:spPr>
      </p:sp>
      <p:sp>
        <p:nvSpPr>
          <p:cNvPr id="70659" name="Rectangle 3"/>
          <p:cNvSpPr>
            <a:spLocks noGrp="1" noChangeArrowheads="1"/>
          </p:cNvSpPr>
          <p:nvPr>
            <p:ph type="body" idx="1"/>
          </p:nvPr>
        </p:nvSpPr>
        <p:spPr>
          <a:xfrm>
            <a:off x="533400" y="4724400"/>
            <a:ext cx="5867400" cy="38862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79BE68-54F3-4DA4-9E6F-64B7F3D1551F}" type="slidenum">
              <a:rPr lang="en-US"/>
              <a:pPr/>
              <a:t>4</a:t>
            </a:fld>
            <a:endParaRPr lang="en-US"/>
          </a:p>
        </p:txBody>
      </p:sp>
      <p:sp>
        <p:nvSpPr>
          <p:cNvPr id="82946" name="Rectangle 2"/>
          <p:cNvSpPr>
            <a:spLocks noGrp="1" noRot="1" noChangeAspect="1" noChangeArrowheads="1" noTextEdit="1"/>
          </p:cNvSpPr>
          <p:nvPr>
            <p:ph type="sldImg"/>
          </p:nvPr>
        </p:nvSpPr>
        <p:spPr>
          <a:xfrm>
            <a:off x="723900" y="533400"/>
            <a:ext cx="5486400" cy="4114800"/>
          </a:xfrm>
          <a:ln/>
        </p:spPr>
      </p:sp>
      <p:sp>
        <p:nvSpPr>
          <p:cNvPr id="82947" name="Rectangle 3"/>
          <p:cNvSpPr>
            <a:spLocks noGrp="1" noChangeArrowheads="1"/>
          </p:cNvSpPr>
          <p:nvPr>
            <p:ph type="body" idx="1"/>
          </p:nvPr>
        </p:nvSpPr>
        <p:spPr>
          <a:xfrm>
            <a:off x="533400" y="4724400"/>
            <a:ext cx="5867400" cy="3886200"/>
          </a:xfrm>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05B7F0-9528-4FC8-9871-B853D4422680}" type="slidenum">
              <a:rPr lang="en-US"/>
              <a:pPr/>
              <a:t>5</a:t>
            </a:fld>
            <a:endParaRPr lang="en-US"/>
          </a:p>
        </p:txBody>
      </p:sp>
      <p:sp>
        <p:nvSpPr>
          <p:cNvPr id="48130" name="Rectangle 2"/>
          <p:cNvSpPr>
            <a:spLocks noGrp="1" noRot="1" noChangeAspect="1" noChangeArrowheads="1" noTextEdit="1"/>
          </p:cNvSpPr>
          <p:nvPr>
            <p:ph type="sldImg"/>
          </p:nvPr>
        </p:nvSpPr>
        <p:spPr>
          <a:xfrm>
            <a:off x="723900" y="533400"/>
            <a:ext cx="5486400" cy="4114800"/>
          </a:xfrm>
          <a:ln/>
        </p:spPr>
      </p:sp>
      <p:sp>
        <p:nvSpPr>
          <p:cNvPr id="48131" name="Rectangle 3"/>
          <p:cNvSpPr>
            <a:spLocks noGrp="1" noChangeArrowheads="1"/>
          </p:cNvSpPr>
          <p:nvPr>
            <p:ph type="body" idx="1"/>
          </p:nvPr>
        </p:nvSpPr>
        <p:spPr>
          <a:xfrm>
            <a:off x="533400" y="4724400"/>
            <a:ext cx="5867400" cy="38862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3EDA1-A831-4D44-A46E-6560FDF7BF57}" type="slidenum">
              <a:rPr lang="en-US"/>
              <a:pPr/>
              <a:t>6</a:t>
            </a:fld>
            <a:endParaRPr lang="en-US"/>
          </a:p>
        </p:txBody>
      </p:sp>
      <p:sp>
        <p:nvSpPr>
          <p:cNvPr id="89090" name="Rectangle 2"/>
          <p:cNvSpPr>
            <a:spLocks noGrp="1" noRot="1" noChangeAspect="1" noChangeArrowheads="1" noTextEdit="1"/>
          </p:cNvSpPr>
          <p:nvPr>
            <p:ph type="sldImg"/>
          </p:nvPr>
        </p:nvSpPr>
        <p:spPr>
          <a:xfrm>
            <a:off x="723900" y="533400"/>
            <a:ext cx="5486400" cy="4114800"/>
          </a:xfrm>
          <a:ln/>
        </p:spPr>
      </p:sp>
      <p:sp>
        <p:nvSpPr>
          <p:cNvPr id="89091" name="Rectangle 3"/>
          <p:cNvSpPr>
            <a:spLocks noGrp="1" noChangeArrowheads="1"/>
          </p:cNvSpPr>
          <p:nvPr>
            <p:ph type="body" idx="1"/>
          </p:nvPr>
        </p:nvSpPr>
        <p:spPr>
          <a:xfrm>
            <a:off x="533400" y="4724400"/>
            <a:ext cx="5867400" cy="4030663"/>
          </a:xfrm>
        </p:spPr>
        <p:txBody>
          <a:bodyPr/>
          <a:lstStyle/>
          <a:p>
            <a:r>
              <a:rPr lang="en-US" b="1" dirty="0"/>
              <a:t>S-57 Object</a:t>
            </a:r>
          </a:p>
          <a:p>
            <a:pPr marL="228600" lvl="1"/>
            <a:r>
              <a:rPr lang="en-US" dirty="0"/>
              <a:t> an identifiable set of information in the S-57 Data Model</a:t>
            </a:r>
          </a:p>
          <a:p>
            <a:endParaRPr lang="en-US" dirty="0"/>
          </a:p>
          <a:p>
            <a:r>
              <a:rPr lang="en-US" b="1" dirty="0"/>
              <a:t>Feature Object</a:t>
            </a:r>
            <a:endParaRPr lang="en-US" dirty="0"/>
          </a:p>
          <a:p>
            <a:pPr marL="228600" lvl="1"/>
            <a:r>
              <a:rPr lang="en-US" dirty="0"/>
              <a:t> an object which contains the </a:t>
            </a:r>
            <a:r>
              <a:rPr lang="en-US" i="1" dirty="0"/>
              <a:t>non-positional</a:t>
            </a:r>
            <a:r>
              <a:rPr lang="en-US" dirty="0"/>
              <a:t> information about real world entities</a:t>
            </a:r>
          </a:p>
          <a:p>
            <a:pPr marL="228600" lvl="1"/>
            <a:r>
              <a:rPr lang="en-US" dirty="0"/>
              <a:t> a feature object is encoded as a ‘feature record’ in the S-57 data structure</a:t>
            </a:r>
          </a:p>
          <a:p>
            <a:endParaRPr lang="en-US" dirty="0"/>
          </a:p>
          <a:p>
            <a:r>
              <a:rPr lang="en-US" b="1" dirty="0"/>
              <a:t>Attributes</a:t>
            </a:r>
            <a:endParaRPr lang="en-US" dirty="0"/>
          </a:p>
          <a:p>
            <a:pPr marL="228600" lvl="1"/>
            <a:r>
              <a:rPr lang="en-US" dirty="0"/>
              <a:t> a characteristic of an object,  implemented by a defined attribute acronym, a definition and applicable values</a:t>
            </a:r>
          </a:p>
          <a:p>
            <a:endParaRPr lang="en-US" dirty="0"/>
          </a:p>
          <a:p>
            <a:r>
              <a:rPr lang="en-US" b="1" dirty="0"/>
              <a:t>Spatial Object</a:t>
            </a:r>
            <a:r>
              <a:rPr lang="en-US" dirty="0"/>
              <a:t> </a:t>
            </a:r>
          </a:p>
          <a:p>
            <a:pPr marL="228600" lvl="1"/>
            <a:r>
              <a:rPr lang="en-US" dirty="0"/>
              <a:t> an object which contains </a:t>
            </a:r>
            <a:r>
              <a:rPr lang="en-US" i="1" dirty="0" err="1"/>
              <a:t>locational</a:t>
            </a:r>
            <a:r>
              <a:rPr lang="en-US" dirty="0"/>
              <a:t> information about real world entities</a:t>
            </a:r>
          </a:p>
          <a:p>
            <a:pPr marL="228600" lvl="1"/>
            <a:r>
              <a:rPr lang="en-US" dirty="0"/>
              <a:t> a spatial object is encoded as a ‘spatial record’ in the S-57 data structure</a:t>
            </a:r>
          </a:p>
          <a:p>
            <a:endParaRPr lang="en-US" dirty="0"/>
          </a:p>
          <a:p>
            <a:endParaRPr lang="en-US" sz="10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978C70-374C-4E8D-B76F-2295ADAB35C7}" type="slidenum">
              <a:rPr lang="en-US"/>
              <a:pPr/>
              <a:t>7</a:t>
            </a:fld>
            <a:endParaRPr lang="en-US"/>
          </a:p>
        </p:txBody>
      </p:sp>
      <p:sp>
        <p:nvSpPr>
          <p:cNvPr id="91138" name="Rectangle 2"/>
          <p:cNvSpPr>
            <a:spLocks noGrp="1" noRot="1" noChangeAspect="1" noChangeArrowheads="1" noTextEdit="1"/>
          </p:cNvSpPr>
          <p:nvPr>
            <p:ph type="sldImg"/>
          </p:nvPr>
        </p:nvSpPr>
        <p:spPr>
          <a:xfrm>
            <a:off x="723900" y="533400"/>
            <a:ext cx="5486400" cy="4114800"/>
          </a:xfrm>
          <a:ln/>
        </p:spPr>
      </p:sp>
      <p:sp>
        <p:nvSpPr>
          <p:cNvPr id="91139" name="Rectangle 3"/>
          <p:cNvSpPr>
            <a:spLocks noGrp="1" noChangeArrowheads="1"/>
          </p:cNvSpPr>
          <p:nvPr>
            <p:ph type="body" idx="1"/>
          </p:nvPr>
        </p:nvSpPr>
        <p:spPr>
          <a:xfrm>
            <a:off x="533400" y="4724400"/>
            <a:ext cx="5867400" cy="3886200"/>
          </a:xfrm>
        </p:spPr>
        <p:txBody>
          <a:bodyPr/>
          <a:lstStyle/>
          <a:p>
            <a:pPr algn="just"/>
            <a:r>
              <a:rPr lang="en-US" b="1" dirty="0"/>
              <a:t>Feature Objects</a:t>
            </a:r>
            <a:r>
              <a:rPr lang="en-US" dirty="0"/>
              <a:t> contain descriptive attributes and do not contain any geometry (shape and position of a real world entity). In other words, the feature object would store the shape and </a:t>
            </a:r>
            <a:r>
              <a:rPr lang="en-US" dirty="0" err="1"/>
              <a:t>colour</a:t>
            </a:r>
            <a:r>
              <a:rPr lang="en-US" dirty="0"/>
              <a:t> attributes of a buoy, beacon, etc.</a:t>
            </a:r>
          </a:p>
          <a:p>
            <a:pPr algn="just"/>
            <a:endParaRPr lang="en-US" dirty="0"/>
          </a:p>
          <a:p>
            <a:pPr algn="just"/>
            <a:r>
              <a:rPr lang="en-US" b="1" dirty="0"/>
              <a:t>Spatial Objects</a:t>
            </a:r>
            <a:r>
              <a:rPr lang="en-US" dirty="0"/>
              <a:t> must contain geometry (location information) and may also contain descriptive attributes. For example, the spatial object would store the real world position of a buoy, beacon, etc.</a:t>
            </a:r>
          </a:p>
          <a:p>
            <a:pPr algn="just"/>
            <a:endParaRPr lang="en-US" dirty="0"/>
          </a:p>
          <a:p>
            <a:pPr algn="just"/>
            <a:r>
              <a:rPr lang="en-US" b="1" dirty="0"/>
              <a:t>Relationships</a:t>
            </a:r>
            <a:endParaRPr lang="en-US" dirty="0"/>
          </a:p>
          <a:p>
            <a:pPr marL="228600" lvl="1" algn="just"/>
            <a:r>
              <a:rPr lang="en-US" dirty="0"/>
              <a:t> a feature object is located by a relationship to one or more spatial objects</a:t>
            </a:r>
          </a:p>
          <a:p>
            <a:pPr marL="228600" lvl="1" algn="just"/>
            <a:r>
              <a:rPr lang="en-US" dirty="0"/>
              <a:t> a feature object may exist without referencing a spatial object</a:t>
            </a:r>
          </a:p>
          <a:p>
            <a:pPr marL="228600" lvl="1" algn="just"/>
            <a:r>
              <a:rPr lang="en-US" dirty="0"/>
              <a:t> each spatial object must be referenced by a feature object</a:t>
            </a:r>
            <a:endParaRPr lang="en-US" sz="1000" dirty="0"/>
          </a:p>
          <a:p>
            <a:endParaRPr lang="en-US" sz="10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AEC7E5-C039-4ABD-9CED-18A0F3669D18}" type="slidenum">
              <a:rPr lang="en-US"/>
              <a:pPr/>
              <a:t>9</a:t>
            </a:fld>
            <a:endParaRPr lang="en-US"/>
          </a:p>
        </p:txBody>
      </p:sp>
      <p:sp>
        <p:nvSpPr>
          <p:cNvPr id="105474" name="Rectangle 2"/>
          <p:cNvSpPr>
            <a:spLocks noGrp="1" noRot="1" noChangeAspect="1" noChangeArrowheads="1" noTextEdit="1"/>
          </p:cNvSpPr>
          <p:nvPr>
            <p:ph type="sldImg"/>
          </p:nvPr>
        </p:nvSpPr>
        <p:spPr>
          <a:xfrm>
            <a:off x="723900" y="533400"/>
            <a:ext cx="5486400" cy="4114800"/>
          </a:xfrm>
          <a:ln/>
        </p:spPr>
      </p:sp>
      <p:sp>
        <p:nvSpPr>
          <p:cNvPr id="105475" name="Rectangle 3"/>
          <p:cNvSpPr>
            <a:spLocks noGrp="1" noChangeArrowheads="1"/>
          </p:cNvSpPr>
          <p:nvPr>
            <p:ph type="body" idx="1"/>
          </p:nvPr>
        </p:nvSpPr>
        <p:spPr>
          <a:xfrm>
            <a:off x="533400" y="4724400"/>
            <a:ext cx="5867400" cy="3886200"/>
          </a:xfrm>
        </p:spPr>
        <p:txBody>
          <a:bodyPr/>
          <a:lstStyle/>
          <a:p>
            <a:r>
              <a:rPr lang="en-US"/>
              <a:t>Points are vector spatial objects having zero dimension - also called ‘</a:t>
            </a:r>
            <a:r>
              <a:rPr lang="en-US" b="1"/>
              <a:t>Nodes</a:t>
            </a:r>
            <a:r>
              <a:rPr lang="en-US"/>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3C431-42EE-4805-9C59-B275C373B547}" type="slidenum">
              <a:rPr lang="en-US"/>
              <a:pPr/>
              <a:t>10</a:t>
            </a:fld>
            <a:endParaRPr lang="en-US"/>
          </a:p>
        </p:txBody>
      </p:sp>
      <p:sp>
        <p:nvSpPr>
          <p:cNvPr id="107522" name="Rectangle 2"/>
          <p:cNvSpPr>
            <a:spLocks noGrp="1" noRot="1" noChangeAspect="1" noChangeArrowheads="1" noTextEdit="1"/>
          </p:cNvSpPr>
          <p:nvPr>
            <p:ph type="sldImg"/>
          </p:nvPr>
        </p:nvSpPr>
        <p:spPr>
          <a:xfrm>
            <a:off x="723900" y="533400"/>
            <a:ext cx="5486400" cy="4114800"/>
          </a:xfrm>
          <a:ln/>
        </p:spPr>
      </p:sp>
      <p:sp>
        <p:nvSpPr>
          <p:cNvPr id="107523" name="Rectangle 3"/>
          <p:cNvSpPr>
            <a:spLocks noGrp="1" noChangeArrowheads="1"/>
          </p:cNvSpPr>
          <p:nvPr>
            <p:ph type="body" idx="1"/>
          </p:nvPr>
        </p:nvSpPr>
        <p:spPr>
          <a:xfrm>
            <a:off x="533400" y="4724400"/>
            <a:ext cx="5867400" cy="3886200"/>
          </a:xfrm>
        </p:spPr>
        <p:txBody>
          <a:bodyPr/>
          <a:lstStyle/>
          <a:p>
            <a:r>
              <a:rPr lang="en-US"/>
              <a:t>Point objects sharing a spatial location/object are related using a ‘Master/Slave Relationship’</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294C92D-0306-4E69-9CD3-20855E849650}" type="slidenum">
              <a:rPr kumimoji="0" lang="en-US" smtClean="0"/>
              <a:pPr/>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p:txBody>
          <a:bodyPr rtlCol="0"/>
          <a:lstStyle/>
          <a:p>
            <a:fld id="{6294C92D-0306-4E69-9CD3-20855E849650}" type="slidenum">
              <a:rPr kumimoji="0" lang="en-US" smtClean="0"/>
              <a:pPr/>
              <a:t>‹#›</a:t>
            </a:fld>
            <a:endParaRPr kumimoji="0"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5000"/>
            <a:lum/>
          </a:blip>
          <a:srcRect/>
          <a:stretch>
            <a:fillRect l="-4000" r="-4000"/>
          </a:stretch>
        </a:blipFill>
        <a:effectLst/>
      </p:bgPr>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pPr algn="l" eaLnBrk="1" latinLnBrk="0" hangingPunct="1"/>
            <a:endParaRPr lang="en-US" sz="800" dirty="0">
              <a:solidFill>
                <a:schemeClr val="accent2"/>
              </a:solidFill>
            </a:endParaRP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pPr algn="r" eaLnBrk="1" latinLnBrk="0" hangingPunct="1"/>
            <a:endParaRPr kumimoji="0" lang="en-US" sz="800" dirty="0">
              <a:solidFill>
                <a:schemeClr val="accent2"/>
              </a:solidFill>
            </a:endParaRP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pPr algn="r" eaLnBrk="1" latinLnBrk="0" hangingPunct="1"/>
            <a:fld id="{96652B35-718D-4E28-AFEB-B694A3B357E8}" type="slidenum">
              <a:rPr kumimoji="0" lang="en-US" smtClean="0"/>
              <a:pPr algn="r" eaLnBrk="1" latinLnBrk="0" hangingPunct="1"/>
              <a:t>‹#›</a:t>
            </a:fld>
            <a:endParaRPr kumimoji="0" lang="en-US" sz="1800" dirty="0">
              <a:solidFill>
                <a:schemeClr val="bg1"/>
              </a:solidFill>
            </a:endParaRPr>
          </a:p>
        </p:txBody>
      </p:sp>
      <p:pic>
        <p:nvPicPr>
          <p:cNvPr id="20" name="Picture 19" descr="siglaSBU.png"/>
          <p:cNvPicPr>
            <a:picLocks noChangeAspect="1"/>
          </p:cNvPicPr>
          <p:nvPr userDrawn="1"/>
        </p:nvPicPr>
        <p:blipFill>
          <a:blip r:embed="rId14"/>
          <a:stretch>
            <a:fillRect/>
          </a:stretch>
        </p:blipFill>
        <p:spPr>
          <a:xfrm>
            <a:off x="8382000" y="6172200"/>
            <a:ext cx="651647" cy="54609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iho.shom.f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828800" y="2133600"/>
            <a:ext cx="5867400" cy="2362200"/>
          </a:xfrm>
        </p:spPr>
        <p:txBody>
          <a:bodyPr>
            <a:normAutofit fontScale="90000"/>
          </a:bodyPr>
          <a:lstStyle/>
          <a:p>
            <a:pPr algn="ctr"/>
            <a:r>
              <a:rPr lang="en-US" b="1" dirty="0" smtClean="0"/>
              <a:t>H</a:t>
            </a:r>
            <a:r>
              <a:rPr lang="ro-RO" b="1" dirty="0" smtClean="0"/>
              <a:t>ă</a:t>
            </a:r>
            <a:r>
              <a:rPr lang="en-US" b="1" dirty="0" smtClean="0"/>
              <a:t>r</a:t>
            </a:r>
            <a:r>
              <a:rPr lang="ro-RO" b="1" dirty="0" smtClean="0"/>
              <a:t>ț</a:t>
            </a:r>
            <a:r>
              <a:rPr lang="en-US" b="1" dirty="0" err="1" smtClean="0"/>
              <a:t>i</a:t>
            </a:r>
            <a:r>
              <a:rPr lang="en-US" b="1" dirty="0" smtClean="0"/>
              <a:t> </a:t>
            </a:r>
            <a:r>
              <a:rPr lang="en-US" b="1" dirty="0" err="1" smtClean="0"/>
              <a:t>electronice</a:t>
            </a:r>
            <a:r>
              <a:rPr lang="en-US" b="1" dirty="0" smtClean="0"/>
              <a:t> de </a:t>
            </a:r>
            <a:r>
              <a:rPr lang="en-US" b="1" dirty="0" err="1" smtClean="0"/>
              <a:t>naviga</a:t>
            </a:r>
            <a:r>
              <a:rPr lang="ro-RO" b="1" dirty="0" smtClean="0"/>
              <a:t>ț</a:t>
            </a:r>
            <a:r>
              <a:rPr lang="en-US" b="1" dirty="0" err="1" smtClean="0"/>
              <a:t>ie</a:t>
            </a:r>
            <a:r>
              <a:rPr lang="en-US" b="1" dirty="0" smtClean="0"/>
              <a:t> </a:t>
            </a:r>
            <a:r>
              <a:rPr lang="ro-RO" b="1" dirty="0" smtClean="0"/>
              <a:t/>
            </a:r>
            <a:br>
              <a:rPr lang="ro-RO" b="1" dirty="0" smtClean="0"/>
            </a:br>
            <a:r>
              <a:rPr lang="en-US" b="1" dirty="0" err="1" smtClean="0"/>
              <a:t>maritim</a:t>
            </a:r>
            <a:r>
              <a:rPr lang="ro-RO" b="1" dirty="0" smtClean="0"/>
              <a:t>ă</a:t>
            </a:r>
            <a:r>
              <a:rPr lang="en-US" b="1" dirty="0" smtClean="0"/>
              <a:t>(ENC) </a:t>
            </a:r>
            <a:r>
              <a:rPr lang="ro-RO" b="1" dirty="0" smtClean="0"/>
              <a:t/>
            </a:r>
            <a:br>
              <a:rPr lang="ro-RO" b="1" dirty="0" smtClean="0"/>
            </a:br>
            <a:r>
              <a:rPr lang="ro-RO" b="1" dirty="0" smtClean="0"/>
              <a:t>ș</a:t>
            </a:r>
            <a:r>
              <a:rPr lang="en-US" b="1" dirty="0" err="1" smtClean="0"/>
              <a:t>i</a:t>
            </a:r>
            <a:r>
              <a:rPr lang="en-US" b="1" dirty="0" smtClean="0"/>
              <a:t> </a:t>
            </a:r>
            <a:r>
              <a:rPr lang="ro-RO" b="1" dirty="0" smtClean="0"/>
              <a:t/>
            </a:r>
            <a:br>
              <a:rPr lang="ro-RO" b="1" dirty="0" smtClean="0"/>
            </a:br>
            <a:r>
              <a:rPr lang="en-US" b="1" dirty="0" smtClean="0"/>
              <a:t>fluvial</a:t>
            </a:r>
            <a:r>
              <a:rPr lang="ro-RO" b="1" dirty="0" smtClean="0"/>
              <a:t>ă (</a:t>
            </a:r>
            <a:r>
              <a:rPr lang="en-US" b="1" dirty="0" smtClean="0"/>
              <a:t>IENC)</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838200"/>
            <a:ext cx="8229600" cy="838200"/>
          </a:xfrm>
        </p:spPr>
        <p:txBody>
          <a:bodyPr/>
          <a:lstStyle/>
          <a:p>
            <a:r>
              <a:rPr lang="en-US" dirty="0" smtClean="0"/>
              <a:t>S-57 Data Model: 1. Points (cont)</a:t>
            </a:r>
            <a:endParaRPr lang="en-US" dirty="0"/>
          </a:p>
        </p:txBody>
      </p:sp>
      <p:sp>
        <p:nvSpPr>
          <p:cNvPr id="106523" name="Rectangle 27"/>
          <p:cNvSpPr>
            <a:spLocks noGrp="1" noChangeArrowheads="1"/>
          </p:cNvSpPr>
          <p:nvPr>
            <p:ph idx="1"/>
          </p:nvPr>
        </p:nvSpPr>
        <p:spPr>
          <a:xfrm>
            <a:off x="457200" y="1752600"/>
            <a:ext cx="8229600" cy="646176"/>
          </a:xfrm>
        </p:spPr>
        <p:txBody>
          <a:bodyPr>
            <a:normAutofit/>
          </a:bodyPr>
          <a:lstStyle/>
          <a:p>
            <a:pPr>
              <a:buNone/>
            </a:pPr>
            <a:r>
              <a:rPr lang="ro-RO" dirty="0" smtClean="0"/>
              <a:t>Obiecte care utilizeaza aceeași informație spațială</a:t>
            </a:r>
            <a:endParaRPr lang="en-US" dirty="0"/>
          </a:p>
        </p:txBody>
      </p:sp>
      <p:sp>
        <p:nvSpPr>
          <p:cNvPr id="106499" name="Line 3"/>
          <p:cNvSpPr>
            <a:spLocks noChangeShapeType="1"/>
          </p:cNvSpPr>
          <p:nvPr/>
        </p:nvSpPr>
        <p:spPr bwMode="auto">
          <a:xfrm>
            <a:off x="862013" y="4949825"/>
            <a:ext cx="6559550" cy="0"/>
          </a:xfrm>
          <a:prstGeom prst="line">
            <a:avLst/>
          </a:prstGeom>
          <a:noFill/>
          <a:ln w="76200">
            <a:solidFill>
              <a:schemeClr val="bg2"/>
            </a:solidFill>
            <a:round/>
            <a:headEnd/>
            <a:tailEnd/>
          </a:ln>
          <a:effectLst/>
        </p:spPr>
        <p:txBody>
          <a:bodyPr wrap="none" lIns="90488" tIns="44450" rIns="90488" bIns="44450" anchor="ctr">
            <a:spAutoFit/>
          </a:bodyPr>
          <a:lstStyle/>
          <a:p>
            <a:endParaRPr lang="en-US"/>
          </a:p>
        </p:txBody>
      </p:sp>
      <p:sp>
        <p:nvSpPr>
          <p:cNvPr id="106500" name="Line 4"/>
          <p:cNvSpPr>
            <a:spLocks noChangeShapeType="1"/>
          </p:cNvSpPr>
          <p:nvPr/>
        </p:nvSpPr>
        <p:spPr bwMode="auto">
          <a:xfrm>
            <a:off x="2425700" y="4003675"/>
            <a:ext cx="1754188" cy="1330325"/>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06501" name="Rectangle 5"/>
          <p:cNvSpPr>
            <a:spLocks noChangeArrowheads="1"/>
          </p:cNvSpPr>
          <p:nvPr/>
        </p:nvSpPr>
        <p:spPr bwMode="auto">
          <a:xfrm>
            <a:off x="2036763" y="2895600"/>
            <a:ext cx="1168400" cy="12954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6502" name="Line 6"/>
          <p:cNvSpPr>
            <a:spLocks noChangeShapeType="1"/>
          </p:cNvSpPr>
          <p:nvPr/>
        </p:nvSpPr>
        <p:spPr bwMode="auto">
          <a:xfrm flipH="1">
            <a:off x="5218113" y="4079875"/>
            <a:ext cx="1624012" cy="1254125"/>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06503" name="Rectangle 7"/>
          <p:cNvSpPr>
            <a:spLocks noChangeArrowheads="1"/>
          </p:cNvSpPr>
          <p:nvPr/>
        </p:nvSpPr>
        <p:spPr bwMode="auto">
          <a:xfrm>
            <a:off x="3854450" y="5392738"/>
            <a:ext cx="1558925" cy="873125"/>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6504" name="Text Box 8"/>
          <p:cNvSpPr txBox="1">
            <a:spLocks noChangeArrowheads="1"/>
          </p:cNvSpPr>
          <p:nvPr/>
        </p:nvSpPr>
        <p:spPr bwMode="auto">
          <a:xfrm>
            <a:off x="3919538" y="5808663"/>
            <a:ext cx="1884362" cy="515937"/>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2800" b="1"/>
              <a:t>12.41</a:t>
            </a:r>
            <a:r>
              <a:rPr lang="en-US" sz="2800"/>
              <a:t>º</a:t>
            </a:r>
            <a:r>
              <a:rPr lang="en-US" sz="2800" b="1"/>
              <a:t> E</a:t>
            </a:r>
            <a:endParaRPr lang="en-US" sz="2800"/>
          </a:p>
        </p:txBody>
      </p:sp>
      <p:sp>
        <p:nvSpPr>
          <p:cNvPr id="106505" name="Line 9"/>
          <p:cNvSpPr>
            <a:spLocks noChangeShapeType="1"/>
          </p:cNvSpPr>
          <p:nvPr/>
        </p:nvSpPr>
        <p:spPr bwMode="auto">
          <a:xfrm>
            <a:off x="4699000" y="3505200"/>
            <a:ext cx="0" cy="1828800"/>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grpSp>
        <p:nvGrpSpPr>
          <p:cNvPr id="2" name="Group 10"/>
          <p:cNvGrpSpPr>
            <a:grpSpLocks/>
          </p:cNvGrpSpPr>
          <p:nvPr/>
        </p:nvGrpSpPr>
        <p:grpSpPr bwMode="auto">
          <a:xfrm>
            <a:off x="2425700" y="3048000"/>
            <a:ext cx="400050" cy="914400"/>
            <a:chOff x="3691" y="768"/>
            <a:chExt cx="296" cy="576"/>
          </a:xfrm>
        </p:grpSpPr>
        <p:sp>
          <p:nvSpPr>
            <p:cNvPr id="106507" name="AutoShape 11"/>
            <p:cNvSpPr>
              <a:spLocks noChangeArrowheads="1"/>
            </p:cNvSpPr>
            <p:nvPr/>
          </p:nvSpPr>
          <p:spPr bwMode="auto">
            <a:xfrm flipV="1">
              <a:off x="3691" y="1073"/>
              <a:ext cx="296" cy="271"/>
            </a:xfrm>
            <a:prstGeom prst="triangle">
              <a:avLst>
                <a:gd name="adj" fmla="val 50000"/>
              </a:avLst>
            </a:prstGeom>
            <a:solidFill>
              <a:srgbClr val="FFFF00"/>
            </a:solidFill>
            <a:ln w="12700">
              <a:noFill/>
              <a:miter lim="800000"/>
              <a:headEnd/>
              <a:tailEnd/>
            </a:ln>
            <a:effectLst/>
          </p:spPr>
          <p:txBody>
            <a:bodyPr lIns="90488" tIns="44450" rIns="90488" bIns="44450" anchor="ctr">
              <a:spAutoFit/>
            </a:bodyPr>
            <a:lstStyle/>
            <a:p>
              <a:endParaRPr lang="en-US"/>
            </a:p>
          </p:txBody>
        </p:sp>
        <p:sp>
          <p:nvSpPr>
            <p:cNvPr id="106508" name="AutoShape 12"/>
            <p:cNvSpPr>
              <a:spLocks noChangeArrowheads="1"/>
            </p:cNvSpPr>
            <p:nvPr/>
          </p:nvSpPr>
          <p:spPr bwMode="auto">
            <a:xfrm>
              <a:off x="3691" y="768"/>
              <a:ext cx="296" cy="279"/>
            </a:xfrm>
            <a:prstGeom prst="triangle">
              <a:avLst>
                <a:gd name="adj" fmla="val 50000"/>
              </a:avLst>
            </a:prstGeom>
            <a:solidFill>
              <a:srgbClr val="FFFF00"/>
            </a:solidFill>
            <a:ln w="12700">
              <a:noFill/>
              <a:miter lim="800000"/>
              <a:headEnd/>
              <a:tailEnd/>
            </a:ln>
            <a:effectLst/>
          </p:spPr>
          <p:txBody>
            <a:bodyPr lIns="90488" tIns="44450" rIns="90488" bIns="44450" anchor="ctr">
              <a:spAutoFit/>
            </a:bodyPr>
            <a:lstStyle/>
            <a:p>
              <a:endParaRPr lang="en-US"/>
            </a:p>
          </p:txBody>
        </p:sp>
      </p:grpSp>
      <p:sp>
        <p:nvSpPr>
          <p:cNvPr id="106509" name="Rectangle 13"/>
          <p:cNvSpPr>
            <a:spLocks noChangeArrowheads="1"/>
          </p:cNvSpPr>
          <p:nvPr/>
        </p:nvSpPr>
        <p:spPr bwMode="auto">
          <a:xfrm>
            <a:off x="4114800" y="2895600"/>
            <a:ext cx="1169988" cy="12954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6510" name="Rectangle 14"/>
          <p:cNvSpPr>
            <a:spLocks noChangeArrowheads="1"/>
          </p:cNvSpPr>
          <p:nvPr/>
        </p:nvSpPr>
        <p:spPr bwMode="auto">
          <a:xfrm>
            <a:off x="3257550" y="3240088"/>
            <a:ext cx="733425" cy="950912"/>
          </a:xfrm>
          <a:prstGeom prst="rect">
            <a:avLst/>
          </a:prstGeom>
          <a:noFill/>
          <a:ln w="12700">
            <a:noFill/>
            <a:miter lim="800000"/>
            <a:headEnd/>
            <a:tailEnd/>
          </a:ln>
          <a:effectLst/>
        </p:spPr>
        <p:txBody>
          <a:bodyPr wrap="none" lIns="90488" tIns="44450" rIns="90488" bIns="44450" anchor="ctr">
            <a:spAutoFit/>
          </a:bodyPr>
          <a:lstStyle/>
          <a:p>
            <a:endParaRPr lang="en-US"/>
          </a:p>
        </p:txBody>
      </p:sp>
      <p:sp>
        <p:nvSpPr>
          <p:cNvPr id="106511" name="Oval 15"/>
          <p:cNvSpPr>
            <a:spLocks noChangeArrowheads="1"/>
          </p:cNvSpPr>
          <p:nvPr/>
        </p:nvSpPr>
        <p:spPr bwMode="auto">
          <a:xfrm>
            <a:off x="4652963" y="3967163"/>
            <a:ext cx="100012" cy="112712"/>
          </a:xfrm>
          <a:prstGeom prst="ellips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106512" name="Line 16"/>
          <p:cNvSpPr>
            <a:spLocks noChangeShapeType="1"/>
          </p:cNvSpPr>
          <p:nvPr/>
        </p:nvSpPr>
        <p:spPr bwMode="auto">
          <a:xfrm>
            <a:off x="4752975" y="4027488"/>
            <a:ext cx="334963" cy="1587"/>
          </a:xfrm>
          <a:prstGeom prst="lin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106513" name="Line 17"/>
          <p:cNvSpPr>
            <a:spLocks noChangeShapeType="1"/>
          </p:cNvSpPr>
          <p:nvPr/>
        </p:nvSpPr>
        <p:spPr bwMode="auto">
          <a:xfrm>
            <a:off x="4318000" y="4025900"/>
            <a:ext cx="334963" cy="1588"/>
          </a:xfrm>
          <a:prstGeom prst="line">
            <a:avLst/>
          </a:prstGeom>
          <a:noFill/>
          <a:ln w="57150">
            <a:solidFill>
              <a:schemeClr val="tx1"/>
            </a:solidFill>
            <a:round/>
            <a:headEnd/>
            <a:tailEnd/>
          </a:ln>
          <a:effectLst/>
        </p:spPr>
        <p:txBody>
          <a:bodyPr lIns="90488" tIns="44450" rIns="90488" bIns="44450" anchor="ctr">
            <a:spAutoFit/>
          </a:bodyPr>
          <a:lstStyle/>
          <a:p>
            <a:endParaRPr lang="en-US"/>
          </a:p>
        </p:txBody>
      </p:sp>
      <p:sp>
        <p:nvSpPr>
          <p:cNvPr id="106514" name="Freeform 18"/>
          <p:cNvSpPr>
            <a:spLocks/>
          </p:cNvSpPr>
          <p:nvPr/>
        </p:nvSpPr>
        <p:spPr bwMode="auto">
          <a:xfrm>
            <a:off x="4572000" y="3089275"/>
            <a:ext cx="258763" cy="914400"/>
          </a:xfrm>
          <a:custGeom>
            <a:avLst/>
            <a:gdLst/>
            <a:ahLst/>
            <a:cxnLst>
              <a:cxn ang="0">
                <a:pos x="240" y="576"/>
              </a:cxn>
              <a:cxn ang="0">
                <a:pos x="240" y="0"/>
              </a:cxn>
              <a:cxn ang="0">
                <a:pos x="0" y="0"/>
              </a:cxn>
              <a:cxn ang="0">
                <a:pos x="0" y="576"/>
              </a:cxn>
              <a:cxn ang="0">
                <a:pos x="96" y="576"/>
              </a:cxn>
              <a:cxn ang="0">
                <a:pos x="144" y="576"/>
              </a:cxn>
              <a:cxn ang="0">
                <a:pos x="192" y="576"/>
              </a:cxn>
              <a:cxn ang="0">
                <a:pos x="240" y="576"/>
              </a:cxn>
            </a:cxnLst>
            <a:rect l="0" t="0" r="r" b="b"/>
            <a:pathLst>
              <a:path w="240" h="576">
                <a:moveTo>
                  <a:pt x="240" y="576"/>
                </a:moveTo>
                <a:lnTo>
                  <a:pt x="240" y="0"/>
                </a:lnTo>
                <a:lnTo>
                  <a:pt x="0" y="0"/>
                </a:lnTo>
                <a:lnTo>
                  <a:pt x="0" y="576"/>
                </a:lnTo>
                <a:lnTo>
                  <a:pt x="96" y="576"/>
                </a:lnTo>
                <a:lnTo>
                  <a:pt x="144" y="576"/>
                </a:lnTo>
                <a:lnTo>
                  <a:pt x="192" y="576"/>
                </a:lnTo>
                <a:lnTo>
                  <a:pt x="240" y="576"/>
                </a:lnTo>
                <a:close/>
              </a:path>
            </a:pathLst>
          </a:custGeom>
          <a:solidFill>
            <a:schemeClr val="tx1"/>
          </a:solidFill>
          <a:ln w="12700" cap="flat" cmpd="sng">
            <a:noFill/>
            <a:prstDash val="solid"/>
            <a:round/>
            <a:headEnd/>
            <a:tailEnd/>
          </a:ln>
          <a:effectLst/>
        </p:spPr>
        <p:txBody>
          <a:bodyPr lIns="90488" tIns="44450" rIns="90488" bIns="44450" anchor="ctr">
            <a:spAutoFit/>
          </a:bodyPr>
          <a:lstStyle/>
          <a:p>
            <a:endParaRPr lang="en-US"/>
          </a:p>
        </p:txBody>
      </p:sp>
      <p:sp>
        <p:nvSpPr>
          <p:cNvPr id="106515" name="Text Box 19"/>
          <p:cNvSpPr txBox="1">
            <a:spLocks noChangeArrowheads="1"/>
          </p:cNvSpPr>
          <p:nvPr/>
        </p:nvSpPr>
        <p:spPr bwMode="auto">
          <a:xfrm>
            <a:off x="784225" y="4495800"/>
            <a:ext cx="2349500"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Feature Objects</a:t>
            </a:r>
          </a:p>
        </p:txBody>
      </p:sp>
      <p:sp>
        <p:nvSpPr>
          <p:cNvPr id="106516" name="Text Box 20"/>
          <p:cNvSpPr txBox="1">
            <a:spLocks noChangeArrowheads="1"/>
          </p:cNvSpPr>
          <p:nvPr/>
        </p:nvSpPr>
        <p:spPr bwMode="auto">
          <a:xfrm>
            <a:off x="788988" y="4953000"/>
            <a:ext cx="2232025"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Spatial Objects</a:t>
            </a:r>
          </a:p>
        </p:txBody>
      </p:sp>
      <p:sp>
        <p:nvSpPr>
          <p:cNvPr id="106517" name="Text Box 21"/>
          <p:cNvSpPr txBox="1">
            <a:spLocks noChangeArrowheads="1"/>
          </p:cNvSpPr>
          <p:nvPr/>
        </p:nvSpPr>
        <p:spPr bwMode="auto">
          <a:xfrm>
            <a:off x="3919538" y="5399088"/>
            <a:ext cx="1884362" cy="515937"/>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2800" b="1"/>
              <a:t>55.35</a:t>
            </a:r>
            <a:r>
              <a:rPr lang="en-US" sz="2800"/>
              <a:t>º</a:t>
            </a:r>
            <a:r>
              <a:rPr lang="en-US" sz="2800" b="1"/>
              <a:t> N</a:t>
            </a:r>
            <a:endParaRPr lang="en-US" sz="3600" b="1"/>
          </a:p>
        </p:txBody>
      </p:sp>
      <p:sp>
        <p:nvSpPr>
          <p:cNvPr id="106518" name="Rectangle 22"/>
          <p:cNvSpPr>
            <a:spLocks noChangeArrowheads="1"/>
          </p:cNvSpPr>
          <p:nvPr/>
        </p:nvSpPr>
        <p:spPr bwMode="auto">
          <a:xfrm>
            <a:off x="6192838" y="2895600"/>
            <a:ext cx="1168400" cy="12954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6519" name="Freeform 23"/>
          <p:cNvSpPr>
            <a:spLocks/>
          </p:cNvSpPr>
          <p:nvPr/>
        </p:nvSpPr>
        <p:spPr bwMode="auto">
          <a:xfrm>
            <a:off x="6321425" y="3171825"/>
            <a:ext cx="898525" cy="866775"/>
          </a:xfrm>
          <a:custGeom>
            <a:avLst/>
            <a:gdLst/>
            <a:ahLst/>
            <a:cxnLst>
              <a:cxn ang="0">
                <a:pos x="0" y="0"/>
              </a:cxn>
              <a:cxn ang="0">
                <a:pos x="555" y="681"/>
              </a:cxn>
              <a:cxn ang="0">
                <a:pos x="918" y="629"/>
              </a:cxn>
              <a:cxn ang="0">
                <a:pos x="864" y="288"/>
              </a:cxn>
              <a:cxn ang="0">
                <a:pos x="0" y="0"/>
              </a:cxn>
            </a:cxnLst>
            <a:rect l="0" t="0" r="r" b="b"/>
            <a:pathLst>
              <a:path w="998" h="786">
                <a:moveTo>
                  <a:pt x="0" y="0"/>
                </a:moveTo>
                <a:lnTo>
                  <a:pt x="555" y="681"/>
                </a:lnTo>
                <a:cubicBezTo>
                  <a:pt x="708" y="786"/>
                  <a:pt x="867" y="694"/>
                  <a:pt x="918" y="629"/>
                </a:cubicBezTo>
                <a:cubicBezTo>
                  <a:pt x="969" y="564"/>
                  <a:pt x="998" y="384"/>
                  <a:pt x="864" y="288"/>
                </a:cubicBezTo>
                <a:lnTo>
                  <a:pt x="0" y="0"/>
                </a:lnTo>
                <a:close/>
              </a:path>
            </a:pathLst>
          </a:custGeom>
          <a:solidFill>
            <a:srgbClr val="FF00FF"/>
          </a:solidFill>
          <a:ln w="12700" cap="flat" cmpd="sng">
            <a:noFill/>
            <a:prstDash val="solid"/>
            <a:round/>
            <a:headEnd/>
            <a:tailEnd/>
          </a:ln>
          <a:effectLst/>
        </p:spPr>
        <p:txBody>
          <a:bodyPr lIns="90488" tIns="44450" rIns="90488" bIns="44450" anchor="ctr">
            <a:spAutoFit/>
          </a:bodyPr>
          <a:lstStyle/>
          <a:p>
            <a:endParaRPr lang="en-US"/>
          </a:p>
        </p:txBody>
      </p:sp>
      <p:sp>
        <p:nvSpPr>
          <p:cNvPr id="106520" name="Rectangle 24"/>
          <p:cNvSpPr>
            <a:spLocks noChangeArrowheads="1"/>
          </p:cNvSpPr>
          <p:nvPr/>
        </p:nvSpPr>
        <p:spPr bwMode="auto">
          <a:xfrm>
            <a:off x="2003425" y="2376488"/>
            <a:ext cx="1201738" cy="363537"/>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a:t>TOPMAR</a:t>
            </a:r>
          </a:p>
        </p:txBody>
      </p:sp>
      <p:sp>
        <p:nvSpPr>
          <p:cNvPr id="106521" name="Rectangle 25"/>
          <p:cNvSpPr>
            <a:spLocks noChangeArrowheads="1"/>
          </p:cNvSpPr>
          <p:nvPr/>
        </p:nvSpPr>
        <p:spPr bwMode="auto">
          <a:xfrm>
            <a:off x="4114800" y="2376488"/>
            <a:ext cx="1169988" cy="363537"/>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a:t>BCNCAR</a:t>
            </a:r>
          </a:p>
        </p:txBody>
      </p:sp>
      <p:sp>
        <p:nvSpPr>
          <p:cNvPr id="106522" name="Rectangle 26"/>
          <p:cNvSpPr>
            <a:spLocks noChangeArrowheads="1"/>
          </p:cNvSpPr>
          <p:nvPr/>
        </p:nvSpPr>
        <p:spPr bwMode="auto">
          <a:xfrm>
            <a:off x="6192838" y="2376488"/>
            <a:ext cx="1168400" cy="363537"/>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a:t>LIGHTS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type="title"/>
          </p:nvPr>
        </p:nvSpPr>
        <p:spPr/>
        <p:txBody>
          <a:bodyPr/>
          <a:lstStyle/>
          <a:p>
            <a:r>
              <a:rPr lang="en-US" dirty="0" smtClean="0"/>
              <a:t>S-57 Lin</a:t>
            </a:r>
            <a:r>
              <a:rPr lang="ro-RO" dirty="0" smtClean="0"/>
              <a:t>ii</a:t>
            </a:r>
            <a:endParaRPr lang="en-US" dirty="0"/>
          </a:p>
        </p:txBody>
      </p:sp>
      <p:sp>
        <p:nvSpPr>
          <p:cNvPr id="112642" name="Rectangle 2"/>
          <p:cNvSpPr>
            <a:spLocks noGrp="1" noChangeArrowheads="1"/>
          </p:cNvSpPr>
          <p:nvPr>
            <p:ph idx="1"/>
          </p:nvPr>
        </p:nvSpPr>
        <p:spPr>
          <a:xfrm>
            <a:off x="457200" y="2249424"/>
            <a:ext cx="5562600" cy="4325112"/>
          </a:xfrm>
        </p:spPr>
        <p:txBody>
          <a:bodyPr>
            <a:normAutofit/>
          </a:bodyPr>
          <a:lstStyle/>
          <a:p>
            <a:pPr lvl="1"/>
            <a:r>
              <a:rPr lang="ro-RO" dirty="0" smtClean="0"/>
              <a:t>Lini</a:t>
            </a:r>
            <a:r>
              <a:rPr lang="en-GB" dirty="0" smtClean="0"/>
              <a:t>a</a:t>
            </a:r>
            <a:r>
              <a:rPr lang="ro-RO" dirty="0" smtClean="0"/>
              <a:t> coastei</a:t>
            </a:r>
            <a:endParaRPr lang="en-US" dirty="0" smtClean="0"/>
          </a:p>
          <a:p>
            <a:pPr lvl="1"/>
            <a:r>
              <a:rPr lang="ro-RO" dirty="0" smtClean="0"/>
              <a:t>Țărmuri artificiale</a:t>
            </a:r>
            <a:endParaRPr lang="en-US" dirty="0" smtClean="0"/>
          </a:p>
          <a:p>
            <a:pPr lvl="1"/>
            <a:r>
              <a:rPr lang="ro-RO" dirty="0" smtClean="0"/>
              <a:t>Izolinii</a:t>
            </a:r>
            <a:endParaRPr lang="en-US" dirty="0" smtClean="0"/>
          </a:p>
          <a:p>
            <a:pPr lvl="1"/>
            <a:r>
              <a:rPr lang="ro-RO" dirty="0" smtClean="0"/>
              <a:t>Zone ancorare</a:t>
            </a:r>
            <a:endParaRPr lang="en-US" dirty="0" smtClean="0"/>
          </a:p>
          <a:p>
            <a:pPr lvl="1"/>
            <a:r>
              <a:rPr lang="ro-RO" dirty="0" smtClean="0"/>
              <a:t>Trasee navigabile</a:t>
            </a:r>
            <a:endParaRPr lang="en-US" dirty="0" smtClean="0"/>
          </a:p>
          <a:p>
            <a:pPr lvl="1"/>
            <a:r>
              <a:rPr lang="ro-RO" dirty="0" smtClean="0"/>
              <a:t>Rețele</a:t>
            </a:r>
            <a:endParaRPr lang="en-US" dirty="0" smtClean="0"/>
          </a:p>
          <a:p>
            <a:pPr lvl="1"/>
            <a:r>
              <a:rPr lang="ro-RO" dirty="0" smtClean="0"/>
              <a:t>Drumuri, căi ferate</a:t>
            </a:r>
            <a:endParaRPr lang="en-US" dirty="0" smtClean="0"/>
          </a:p>
          <a:p>
            <a:pPr lvl="1">
              <a:buNone/>
            </a:pPr>
            <a:endParaRPr lang="en-US" dirty="0" smtClean="0"/>
          </a:p>
          <a:p>
            <a:pPr lvl="1"/>
            <a:endParaRPr lang="en-US" dirty="0"/>
          </a:p>
        </p:txBody>
      </p:sp>
      <p:sp>
        <p:nvSpPr>
          <p:cNvPr id="112644" name="Line 4"/>
          <p:cNvSpPr>
            <a:spLocks noChangeShapeType="1"/>
          </p:cNvSpPr>
          <p:nvPr/>
        </p:nvSpPr>
        <p:spPr bwMode="auto">
          <a:xfrm>
            <a:off x="4624388" y="3305175"/>
            <a:ext cx="3657600" cy="0"/>
          </a:xfrm>
          <a:prstGeom prst="line">
            <a:avLst/>
          </a:prstGeom>
          <a:noFill/>
          <a:ln w="76200">
            <a:solidFill>
              <a:schemeClr val="bg2"/>
            </a:solidFill>
            <a:round/>
            <a:headEnd/>
            <a:tailEnd/>
          </a:ln>
          <a:effectLst/>
        </p:spPr>
        <p:txBody>
          <a:bodyPr lIns="90488" tIns="44450" rIns="90488" bIns="44450" anchor="ctr">
            <a:spAutoFit/>
          </a:bodyPr>
          <a:lstStyle/>
          <a:p>
            <a:endParaRPr lang="en-US"/>
          </a:p>
        </p:txBody>
      </p:sp>
      <p:sp>
        <p:nvSpPr>
          <p:cNvPr id="112645" name="Line 5"/>
          <p:cNvSpPr>
            <a:spLocks noChangeShapeType="1"/>
          </p:cNvSpPr>
          <p:nvPr/>
        </p:nvSpPr>
        <p:spPr bwMode="auto">
          <a:xfrm>
            <a:off x="6934200" y="2438400"/>
            <a:ext cx="0" cy="1371600"/>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12646" name="Text Box 6"/>
          <p:cNvSpPr txBox="1">
            <a:spLocks noChangeArrowheads="1"/>
          </p:cNvSpPr>
          <p:nvPr/>
        </p:nvSpPr>
        <p:spPr bwMode="auto">
          <a:xfrm>
            <a:off x="4565650" y="2851150"/>
            <a:ext cx="2349500"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Feature Objects</a:t>
            </a:r>
          </a:p>
        </p:txBody>
      </p:sp>
      <p:sp>
        <p:nvSpPr>
          <p:cNvPr id="112647" name="Text Box 7"/>
          <p:cNvSpPr txBox="1">
            <a:spLocks noChangeArrowheads="1"/>
          </p:cNvSpPr>
          <p:nvPr/>
        </p:nvSpPr>
        <p:spPr bwMode="auto">
          <a:xfrm>
            <a:off x="4568825" y="3308350"/>
            <a:ext cx="2232025"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Spatial Objects</a:t>
            </a:r>
          </a:p>
        </p:txBody>
      </p:sp>
      <p:sp>
        <p:nvSpPr>
          <p:cNvPr id="112648" name="Rectangle 8"/>
          <p:cNvSpPr>
            <a:spLocks noChangeArrowheads="1"/>
          </p:cNvSpPr>
          <p:nvPr/>
        </p:nvSpPr>
        <p:spPr bwMode="auto">
          <a:xfrm>
            <a:off x="5976938" y="1997075"/>
            <a:ext cx="1882775" cy="5461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sz="3000"/>
              <a:t>COALNE</a:t>
            </a:r>
          </a:p>
        </p:txBody>
      </p:sp>
      <p:grpSp>
        <p:nvGrpSpPr>
          <p:cNvPr id="2" name="Group 9"/>
          <p:cNvGrpSpPr>
            <a:grpSpLocks/>
          </p:cNvGrpSpPr>
          <p:nvPr/>
        </p:nvGrpSpPr>
        <p:grpSpPr bwMode="auto">
          <a:xfrm>
            <a:off x="6172200" y="4752975"/>
            <a:ext cx="1493838" cy="1600200"/>
            <a:chOff x="4559" y="3072"/>
            <a:chExt cx="1019" cy="1008"/>
          </a:xfrm>
        </p:grpSpPr>
        <p:sp>
          <p:nvSpPr>
            <p:cNvPr id="112650" name="Rectangle 10"/>
            <p:cNvSpPr>
              <a:spLocks noChangeArrowheads="1"/>
            </p:cNvSpPr>
            <p:nvPr/>
          </p:nvSpPr>
          <p:spPr bwMode="auto">
            <a:xfrm>
              <a:off x="4559" y="3072"/>
              <a:ext cx="1019" cy="1008"/>
            </a:xfrm>
            <a:prstGeom prst="rect">
              <a:avLst/>
            </a:prstGeom>
            <a:solidFill>
              <a:srgbClr val="CCFFFF"/>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12651" name="Freeform 11"/>
            <p:cNvSpPr>
              <a:spLocks/>
            </p:cNvSpPr>
            <p:nvPr/>
          </p:nvSpPr>
          <p:spPr bwMode="auto">
            <a:xfrm>
              <a:off x="4559" y="3072"/>
              <a:ext cx="1019" cy="656"/>
            </a:xfrm>
            <a:custGeom>
              <a:avLst/>
              <a:gdLst/>
              <a:ahLst/>
              <a:cxnLst>
                <a:cxn ang="0">
                  <a:pos x="0" y="0"/>
                </a:cxn>
                <a:cxn ang="0">
                  <a:pos x="0" y="480"/>
                </a:cxn>
                <a:cxn ang="0">
                  <a:pos x="144" y="480"/>
                </a:cxn>
                <a:cxn ang="0">
                  <a:pos x="336" y="384"/>
                </a:cxn>
                <a:cxn ang="0">
                  <a:pos x="720" y="528"/>
                </a:cxn>
                <a:cxn ang="0">
                  <a:pos x="960" y="768"/>
                </a:cxn>
                <a:cxn ang="0">
                  <a:pos x="1392" y="720"/>
                </a:cxn>
                <a:cxn ang="0">
                  <a:pos x="1392" y="0"/>
                </a:cxn>
                <a:cxn ang="0">
                  <a:pos x="0" y="0"/>
                </a:cxn>
              </a:cxnLst>
              <a:rect l="0" t="0" r="r" b="b"/>
              <a:pathLst>
                <a:path w="1392" h="848">
                  <a:moveTo>
                    <a:pt x="0" y="0"/>
                  </a:moveTo>
                  <a:lnTo>
                    <a:pt x="0" y="480"/>
                  </a:lnTo>
                  <a:cubicBezTo>
                    <a:pt x="0" y="480"/>
                    <a:pt x="93" y="517"/>
                    <a:pt x="144" y="480"/>
                  </a:cubicBezTo>
                  <a:cubicBezTo>
                    <a:pt x="195" y="443"/>
                    <a:pt x="240" y="376"/>
                    <a:pt x="336" y="384"/>
                  </a:cubicBezTo>
                  <a:cubicBezTo>
                    <a:pt x="432" y="392"/>
                    <a:pt x="616" y="464"/>
                    <a:pt x="720" y="528"/>
                  </a:cubicBezTo>
                  <a:cubicBezTo>
                    <a:pt x="824" y="592"/>
                    <a:pt x="848" y="736"/>
                    <a:pt x="960" y="768"/>
                  </a:cubicBezTo>
                  <a:cubicBezTo>
                    <a:pt x="1072" y="800"/>
                    <a:pt x="1320" y="848"/>
                    <a:pt x="1392" y="720"/>
                  </a:cubicBezTo>
                  <a:lnTo>
                    <a:pt x="1392" y="0"/>
                  </a:lnTo>
                  <a:lnTo>
                    <a:pt x="0" y="0"/>
                  </a:lnTo>
                  <a:close/>
                </a:path>
              </a:pathLst>
            </a:custGeom>
            <a:solidFill>
              <a:srgbClr val="FFFFB7"/>
            </a:solidFill>
            <a:ln w="12700" cap="flat" cmpd="sng">
              <a:noFill/>
              <a:prstDash val="solid"/>
              <a:round/>
              <a:headEnd/>
              <a:tailEnd/>
            </a:ln>
            <a:effectLst/>
          </p:spPr>
          <p:txBody>
            <a:bodyPr lIns="90488" tIns="44450" rIns="90488" bIns="44450" anchor="ctr">
              <a:spAutoFit/>
            </a:bodyPr>
            <a:lstStyle/>
            <a:p>
              <a:endParaRPr lang="en-US"/>
            </a:p>
          </p:txBody>
        </p:sp>
        <p:sp>
          <p:nvSpPr>
            <p:cNvPr id="112652" name="Freeform 12"/>
            <p:cNvSpPr>
              <a:spLocks/>
            </p:cNvSpPr>
            <p:nvPr/>
          </p:nvSpPr>
          <p:spPr bwMode="auto">
            <a:xfrm>
              <a:off x="4559" y="3072"/>
              <a:ext cx="1019" cy="576"/>
            </a:xfrm>
            <a:custGeom>
              <a:avLst/>
              <a:gdLst/>
              <a:ahLst/>
              <a:cxnLst>
                <a:cxn ang="0">
                  <a:pos x="0" y="384"/>
                </a:cxn>
                <a:cxn ang="0">
                  <a:pos x="0" y="0"/>
                </a:cxn>
                <a:cxn ang="0">
                  <a:pos x="1104" y="0"/>
                </a:cxn>
                <a:cxn ang="0">
                  <a:pos x="1104" y="576"/>
                </a:cxn>
              </a:cxnLst>
              <a:rect l="0" t="0" r="r" b="b"/>
              <a:pathLst>
                <a:path w="1104" h="576">
                  <a:moveTo>
                    <a:pt x="0" y="384"/>
                  </a:moveTo>
                  <a:lnTo>
                    <a:pt x="0" y="0"/>
                  </a:lnTo>
                  <a:lnTo>
                    <a:pt x="1104" y="0"/>
                  </a:lnTo>
                  <a:lnTo>
                    <a:pt x="1104" y="576"/>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sp>
          <p:nvSpPr>
            <p:cNvPr id="112653" name="Freeform 13"/>
            <p:cNvSpPr>
              <a:spLocks/>
            </p:cNvSpPr>
            <p:nvPr/>
          </p:nvSpPr>
          <p:spPr bwMode="auto">
            <a:xfrm>
              <a:off x="4565" y="3360"/>
              <a:ext cx="1008" cy="335"/>
            </a:xfrm>
            <a:custGeom>
              <a:avLst/>
              <a:gdLst/>
              <a:ahLst/>
              <a:cxnLst>
                <a:cxn ang="0">
                  <a:pos x="0" y="80"/>
                </a:cxn>
                <a:cxn ang="0">
                  <a:pos x="102" y="77"/>
                </a:cxn>
                <a:cxn ang="0">
                  <a:pos x="123" y="62"/>
                </a:cxn>
                <a:cxn ang="0">
                  <a:pos x="136" y="44"/>
                </a:cxn>
                <a:cxn ang="0">
                  <a:pos x="168" y="17"/>
                </a:cxn>
                <a:cxn ang="0">
                  <a:pos x="186" y="8"/>
                </a:cxn>
                <a:cxn ang="0">
                  <a:pos x="244" y="8"/>
                </a:cxn>
                <a:cxn ang="0">
                  <a:pos x="264" y="12"/>
                </a:cxn>
                <a:cxn ang="0">
                  <a:pos x="282" y="18"/>
                </a:cxn>
                <a:cxn ang="0">
                  <a:pos x="330" y="30"/>
                </a:cxn>
                <a:cxn ang="0">
                  <a:pos x="348" y="36"/>
                </a:cxn>
                <a:cxn ang="0">
                  <a:pos x="366" y="45"/>
                </a:cxn>
                <a:cxn ang="0">
                  <a:pos x="393" y="57"/>
                </a:cxn>
                <a:cxn ang="0">
                  <a:pos x="411" y="66"/>
                </a:cxn>
                <a:cxn ang="0">
                  <a:pos x="429" y="75"/>
                </a:cxn>
                <a:cxn ang="0">
                  <a:pos x="481" y="111"/>
                </a:cxn>
                <a:cxn ang="0">
                  <a:pos x="502" y="129"/>
                </a:cxn>
                <a:cxn ang="0">
                  <a:pos x="552" y="168"/>
                </a:cxn>
                <a:cxn ang="0">
                  <a:pos x="573" y="186"/>
                </a:cxn>
                <a:cxn ang="0">
                  <a:pos x="591" y="204"/>
                </a:cxn>
                <a:cxn ang="0">
                  <a:pos x="657" y="257"/>
                </a:cxn>
                <a:cxn ang="0">
                  <a:pos x="687" y="278"/>
                </a:cxn>
                <a:cxn ang="0">
                  <a:pos x="702" y="291"/>
                </a:cxn>
                <a:cxn ang="0">
                  <a:pos x="729" y="306"/>
                </a:cxn>
                <a:cxn ang="0">
                  <a:pos x="747" y="312"/>
                </a:cxn>
                <a:cxn ang="0">
                  <a:pos x="847" y="330"/>
                </a:cxn>
                <a:cxn ang="0">
                  <a:pos x="897" y="335"/>
                </a:cxn>
                <a:cxn ang="0">
                  <a:pos x="951" y="326"/>
                </a:cxn>
                <a:cxn ang="0">
                  <a:pos x="966" y="320"/>
                </a:cxn>
                <a:cxn ang="0">
                  <a:pos x="1002" y="293"/>
                </a:cxn>
                <a:cxn ang="0">
                  <a:pos x="1008" y="285"/>
                </a:cxn>
              </a:cxnLst>
              <a:rect l="0" t="0" r="r" b="b"/>
              <a:pathLst>
                <a:path w="1008" h="335">
                  <a:moveTo>
                    <a:pt x="0" y="80"/>
                  </a:moveTo>
                  <a:cubicBezTo>
                    <a:pt x="34" y="86"/>
                    <a:pt x="69" y="83"/>
                    <a:pt x="102" y="77"/>
                  </a:cubicBezTo>
                  <a:cubicBezTo>
                    <a:pt x="110" y="73"/>
                    <a:pt x="115" y="67"/>
                    <a:pt x="123" y="62"/>
                  </a:cubicBezTo>
                  <a:cubicBezTo>
                    <a:pt x="127" y="56"/>
                    <a:pt x="131" y="49"/>
                    <a:pt x="136" y="44"/>
                  </a:cubicBezTo>
                  <a:cubicBezTo>
                    <a:pt x="142" y="30"/>
                    <a:pt x="153" y="19"/>
                    <a:pt x="168" y="17"/>
                  </a:cubicBezTo>
                  <a:cubicBezTo>
                    <a:pt x="173" y="13"/>
                    <a:pt x="180" y="9"/>
                    <a:pt x="186" y="8"/>
                  </a:cubicBezTo>
                  <a:cubicBezTo>
                    <a:pt x="202" y="0"/>
                    <a:pt x="227" y="7"/>
                    <a:pt x="244" y="8"/>
                  </a:cubicBezTo>
                  <a:cubicBezTo>
                    <a:pt x="251" y="9"/>
                    <a:pt x="257" y="11"/>
                    <a:pt x="264" y="12"/>
                  </a:cubicBezTo>
                  <a:cubicBezTo>
                    <a:pt x="270" y="15"/>
                    <a:pt x="276" y="17"/>
                    <a:pt x="282" y="18"/>
                  </a:cubicBezTo>
                  <a:cubicBezTo>
                    <a:pt x="296" y="25"/>
                    <a:pt x="315" y="27"/>
                    <a:pt x="330" y="30"/>
                  </a:cubicBezTo>
                  <a:cubicBezTo>
                    <a:pt x="336" y="33"/>
                    <a:pt x="342" y="35"/>
                    <a:pt x="348" y="36"/>
                  </a:cubicBezTo>
                  <a:cubicBezTo>
                    <a:pt x="353" y="40"/>
                    <a:pt x="360" y="44"/>
                    <a:pt x="366" y="45"/>
                  </a:cubicBezTo>
                  <a:cubicBezTo>
                    <a:pt x="374" y="51"/>
                    <a:pt x="383" y="55"/>
                    <a:pt x="393" y="57"/>
                  </a:cubicBezTo>
                  <a:cubicBezTo>
                    <a:pt x="398" y="61"/>
                    <a:pt x="405" y="65"/>
                    <a:pt x="411" y="66"/>
                  </a:cubicBezTo>
                  <a:cubicBezTo>
                    <a:pt x="416" y="70"/>
                    <a:pt x="423" y="74"/>
                    <a:pt x="429" y="75"/>
                  </a:cubicBezTo>
                  <a:cubicBezTo>
                    <a:pt x="446" y="88"/>
                    <a:pt x="464" y="98"/>
                    <a:pt x="481" y="111"/>
                  </a:cubicBezTo>
                  <a:cubicBezTo>
                    <a:pt x="486" y="119"/>
                    <a:pt x="495" y="123"/>
                    <a:pt x="502" y="129"/>
                  </a:cubicBezTo>
                  <a:cubicBezTo>
                    <a:pt x="517" y="143"/>
                    <a:pt x="535" y="158"/>
                    <a:pt x="552" y="168"/>
                  </a:cubicBezTo>
                  <a:cubicBezTo>
                    <a:pt x="558" y="175"/>
                    <a:pt x="565" y="181"/>
                    <a:pt x="573" y="186"/>
                  </a:cubicBezTo>
                  <a:cubicBezTo>
                    <a:pt x="578" y="192"/>
                    <a:pt x="585" y="199"/>
                    <a:pt x="591" y="204"/>
                  </a:cubicBezTo>
                  <a:cubicBezTo>
                    <a:pt x="603" y="224"/>
                    <a:pt x="637" y="245"/>
                    <a:pt x="657" y="257"/>
                  </a:cubicBezTo>
                  <a:cubicBezTo>
                    <a:pt x="663" y="266"/>
                    <a:pt x="678" y="272"/>
                    <a:pt x="687" y="278"/>
                  </a:cubicBezTo>
                  <a:cubicBezTo>
                    <a:pt x="691" y="283"/>
                    <a:pt x="696" y="290"/>
                    <a:pt x="702" y="291"/>
                  </a:cubicBezTo>
                  <a:cubicBezTo>
                    <a:pt x="710" y="297"/>
                    <a:pt x="719" y="304"/>
                    <a:pt x="729" y="306"/>
                  </a:cubicBezTo>
                  <a:cubicBezTo>
                    <a:pt x="735" y="309"/>
                    <a:pt x="741" y="311"/>
                    <a:pt x="747" y="312"/>
                  </a:cubicBezTo>
                  <a:cubicBezTo>
                    <a:pt x="776" y="326"/>
                    <a:pt x="816" y="328"/>
                    <a:pt x="847" y="330"/>
                  </a:cubicBezTo>
                  <a:cubicBezTo>
                    <a:pt x="864" y="334"/>
                    <a:pt x="879" y="334"/>
                    <a:pt x="897" y="335"/>
                  </a:cubicBezTo>
                  <a:cubicBezTo>
                    <a:pt x="915" y="333"/>
                    <a:pt x="933" y="330"/>
                    <a:pt x="951" y="326"/>
                  </a:cubicBezTo>
                  <a:cubicBezTo>
                    <a:pt x="956" y="323"/>
                    <a:pt x="960" y="321"/>
                    <a:pt x="966" y="320"/>
                  </a:cubicBezTo>
                  <a:cubicBezTo>
                    <a:pt x="978" y="311"/>
                    <a:pt x="989" y="301"/>
                    <a:pt x="1002" y="293"/>
                  </a:cubicBezTo>
                  <a:cubicBezTo>
                    <a:pt x="1003" y="290"/>
                    <a:pt x="1008" y="285"/>
                    <a:pt x="1008" y="285"/>
                  </a:cubicBezTo>
                </a:path>
              </a:pathLst>
            </a:custGeom>
            <a:noFill/>
            <a:ln w="57150" cap="flat" cmpd="sng">
              <a:solidFill>
                <a:schemeClr val="tx1"/>
              </a:solidFill>
              <a:prstDash val="solid"/>
              <a:round/>
              <a:headEnd/>
              <a:tailEnd/>
            </a:ln>
            <a:effectLst/>
          </p:spPr>
          <p:txBody>
            <a:bodyPr/>
            <a:lstStyle/>
            <a:p>
              <a:endParaRPr lang="en-US"/>
            </a:p>
          </p:txBody>
        </p:sp>
        <p:sp>
          <p:nvSpPr>
            <p:cNvPr id="112654" name="Freeform 14"/>
            <p:cNvSpPr>
              <a:spLocks/>
            </p:cNvSpPr>
            <p:nvPr/>
          </p:nvSpPr>
          <p:spPr bwMode="auto">
            <a:xfrm>
              <a:off x="4559" y="3456"/>
              <a:ext cx="1019" cy="624"/>
            </a:xfrm>
            <a:custGeom>
              <a:avLst/>
              <a:gdLst/>
              <a:ahLst/>
              <a:cxnLst>
                <a:cxn ang="0">
                  <a:pos x="0" y="0"/>
                </a:cxn>
                <a:cxn ang="0">
                  <a:pos x="0" y="624"/>
                </a:cxn>
                <a:cxn ang="0">
                  <a:pos x="1104" y="624"/>
                </a:cxn>
                <a:cxn ang="0">
                  <a:pos x="1104" y="192"/>
                </a:cxn>
              </a:cxnLst>
              <a:rect l="0" t="0" r="r" b="b"/>
              <a:pathLst>
                <a:path w="1104" h="624">
                  <a:moveTo>
                    <a:pt x="0" y="0"/>
                  </a:moveTo>
                  <a:lnTo>
                    <a:pt x="0" y="624"/>
                  </a:lnTo>
                  <a:lnTo>
                    <a:pt x="1104" y="624"/>
                  </a:lnTo>
                  <a:lnTo>
                    <a:pt x="1104" y="192"/>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grpSp>
      <p:sp>
        <p:nvSpPr>
          <p:cNvPr id="112655" name="Rectangle 15"/>
          <p:cNvSpPr>
            <a:spLocks noChangeArrowheads="1"/>
          </p:cNvSpPr>
          <p:nvPr/>
        </p:nvSpPr>
        <p:spPr bwMode="auto">
          <a:xfrm>
            <a:off x="6172200" y="3825875"/>
            <a:ext cx="1493838" cy="912813"/>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a:t>X</a:t>
            </a:r>
            <a:r>
              <a:rPr lang="en-US" sz="1600"/>
              <a:t>,</a:t>
            </a:r>
            <a:r>
              <a:rPr lang="en-US"/>
              <a:t>Y</a:t>
            </a:r>
            <a:r>
              <a:rPr lang="en-US" sz="1600"/>
              <a:t>,</a:t>
            </a:r>
            <a:r>
              <a:rPr lang="en-US"/>
              <a:t> X</a:t>
            </a:r>
            <a:r>
              <a:rPr lang="en-US" sz="1600"/>
              <a:t>,</a:t>
            </a:r>
            <a:r>
              <a:rPr lang="en-US"/>
              <a:t>Y</a:t>
            </a:r>
            <a:r>
              <a:rPr lang="en-US" sz="1600"/>
              <a:t>,</a:t>
            </a:r>
            <a:r>
              <a:rPr lang="en-US"/>
              <a:t> X</a:t>
            </a:r>
            <a:r>
              <a:rPr lang="en-US" sz="1600"/>
              <a:t>,</a:t>
            </a:r>
            <a:r>
              <a:rPr lang="en-US"/>
              <a:t>Y</a:t>
            </a:r>
            <a:r>
              <a:rPr lang="en-US" sz="1600"/>
              <a:t>,</a:t>
            </a:r>
            <a:r>
              <a:rPr lang="en-US"/>
              <a:t> X</a:t>
            </a:r>
            <a:r>
              <a:rPr lang="en-US" sz="1400"/>
              <a:t>,</a:t>
            </a:r>
            <a:r>
              <a:rPr lang="en-US"/>
              <a:t>Y</a:t>
            </a:r>
            <a:r>
              <a:rPr lang="en-US" sz="1600"/>
              <a:t>,</a:t>
            </a:r>
            <a:r>
              <a:rPr lang="en-US"/>
              <a:t> X</a:t>
            </a:r>
            <a:r>
              <a:rPr lang="en-US" sz="1600"/>
              <a:t>,</a:t>
            </a:r>
            <a:r>
              <a:rPr lang="en-US"/>
              <a:t>Y</a:t>
            </a:r>
            <a:r>
              <a:rPr lang="en-US" sz="1600"/>
              <a:t>,</a:t>
            </a:r>
            <a:r>
              <a:rPr lang="en-US"/>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type="title"/>
          </p:nvPr>
        </p:nvSpPr>
        <p:spPr/>
        <p:txBody>
          <a:bodyPr/>
          <a:lstStyle/>
          <a:p>
            <a:r>
              <a:rPr lang="en-US" dirty="0" smtClean="0"/>
              <a:t>S-57 </a:t>
            </a:r>
            <a:r>
              <a:rPr lang="en-US" dirty="0" err="1" smtClean="0"/>
              <a:t>Ar</a:t>
            </a:r>
            <a:r>
              <a:rPr lang="ro-RO" dirty="0" smtClean="0"/>
              <a:t>ii</a:t>
            </a:r>
            <a:endParaRPr lang="en-US" dirty="0"/>
          </a:p>
        </p:txBody>
      </p:sp>
      <p:sp>
        <p:nvSpPr>
          <p:cNvPr id="116738" name="Rectangle 2"/>
          <p:cNvSpPr>
            <a:spLocks noGrp="1" noChangeArrowheads="1"/>
          </p:cNvSpPr>
          <p:nvPr>
            <p:ph idx="1"/>
          </p:nvPr>
        </p:nvSpPr>
        <p:spPr>
          <a:xfrm>
            <a:off x="457200" y="2249424"/>
            <a:ext cx="3505200" cy="4325112"/>
          </a:xfrm>
        </p:spPr>
        <p:txBody>
          <a:bodyPr>
            <a:normAutofit/>
          </a:bodyPr>
          <a:lstStyle/>
          <a:p>
            <a:pPr lvl="1"/>
            <a:r>
              <a:rPr lang="ro-RO" dirty="0" smtClean="0"/>
              <a:t>Zona </a:t>
            </a:r>
            <a:r>
              <a:rPr lang="ro-RO" dirty="0" smtClean="0"/>
              <a:t>terestră, zona cu apă</a:t>
            </a:r>
            <a:endParaRPr lang="en-US" dirty="0" smtClean="0"/>
          </a:p>
          <a:p>
            <a:pPr lvl="1"/>
            <a:r>
              <a:rPr lang="en-US" dirty="0" smtClean="0"/>
              <a:t>Doc</a:t>
            </a:r>
            <a:r>
              <a:rPr lang="ro-RO" dirty="0" smtClean="0"/>
              <a:t>uri, ecluze</a:t>
            </a:r>
            <a:endParaRPr lang="en-US" dirty="0" smtClean="0"/>
          </a:p>
          <a:p>
            <a:pPr lvl="1"/>
            <a:r>
              <a:rPr lang="ro-RO" dirty="0" smtClean="0"/>
              <a:t>Zone de ancorare</a:t>
            </a:r>
            <a:endParaRPr lang="en-US" dirty="0" smtClean="0"/>
          </a:p>
          <a:p>
            <a:pPr lvl="1"/>
            <a:r>
              <a:rPr lang="ro-RO" dirty="0" smtClean="0"/>
              <a:t>Porturi</a:t>
            </a:r>
          </a:p>
          <a:p>
            <a:pPr lvl="1"/>
            <a:r>
              <a:rPr lang="ro-RO" dirty="0" smtClean="0"/>
              <a:t>Zone de separație a traficului</a:t>
            </a:r>
            <a:endParaRPr lang="en-US" dirty="0" smtClean="0"/>
          </a:p>
          <a:p>
            <a:pPr lvl="1"/>
            <a:r>
              <a:rPr lang="ro-RO" dirty="0" smtClean="0"/>
              <a:t>Construcții</a:t>
            </a:r>
            <a:endParaRPr lang="en-US" dirty="0" smtClean="0"/>
          </a:p>
          <a:p>
            <a:pPr lvl="1">
              <a:buNone/>
            </a:pPr>
            <a:endParaRPr lang="en-US" dirty="0"/>
          </a:p>
        </p:txBody>
      </p:sp>
      <p:sp>
        <p:nvSpPr>
          <p:cNvPr id="116740" name="Line 4"/>
          <p:cNvSpPr>
            <a:spLocks noChangeShapeType="1"/>
          </p:cNvSpPr>
          <p:nvPr/>
        </p:nvSpPr>
        <p:spPr bwMode="auto">
          <a:xfrm>
            <a:off x="4294188" y="3198813"/>
            <a:ext cx="4362450" cy="0"/>
          </a:xfrm>
          <a:prstGeom prst="line">
            <a:avLst/>
          </a:prstGeom>
          <a:noFill/>
          <a:ln w="76200">
            <a:solidFill>
              <a:schemeClr val="bg2"/>
            </a:solidFill>
            <a:round/>
            <a:headEnd/>
            <a:tailEnd/>
          </a:ln>
          <a:effectLst/>
        </p:spPr>
        <p:txBody>
          <a:bodyPr lIns="90488" tIns="44450" rIns="90488" bIns="44450" anchor="ctr">
            <a:spAutoFit/>
          </a:bodyPr>
          <a:lstStyle/>
          <a:p>
            <a:endParaRPr lang="en-US"/>
          </a:p>
        </p:txBody>
      </p:sp>
      <p:sp>
        <p:nvSpPr>
          <p:cNvPr id="116741" name="Line 5"/>
          <p:cNvSpPr>
            <a:spLocks noChangeShapeType="1"/>
          </p:cNvSpPr>
          <p:nvPr/>
        </p:nvSpPr>
        <p:spPr bwMode="auto">
          <a:xfrm>
            <a:off x="6969125" y="2513013"/>
            <a:ext cx="842963" cy="1371600"/>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16742" name="Line 6"/>
          <p:cNvSpPr>
            <a:spLocks noChangeShapeType="1"/>
          </p:cNvSpPr>
          <p:nvPr/>
        </p:nvSpPr>
        <p:spPr bwMode="auto">
          <a:xfrm flipH="1">
            <a:off x="6319838" y="2513013"/>
            <a:ext cx="649287" cy="1371600"/>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16743" name="Text Box 7"/>
          <p:cNvSpPr txBox="1">
            <a:spLocks noChangeArrowheads="1"/>
          </p:cNvSpPr>
          <p:nvPr/>
        </p:nvSpPr>
        <p:spPr bwMode="auto">
          <a:xfrm>
            <a:off x="4235450" y="2744788"/>
            <a:ext cx="2349500"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Feature Objects</a:t>
            </a:r>
          </a:p>
        </p:txBody>
      </p:sp>
      <p:sp>
        <p:nvSpPr>
          <p:cNvPr id="116744" name="Text Box 8"/>
          <p:cNvSpPr txBox="1">
            <a:spLocks noChangeArrowheads="1"/>
          </p:cNvSpPr>
          <p:nvPr/>
        </p:nvSpPr>
        <p:spPr bwMode="auto">
          <a:xfrm>
            <a:off x="4240213" y="3201988"/>
            <a:ext cx="2232025"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Spatial Objects</a:t>
            </a:r>
          </a:p>
        </p:txBody>
      </p:sp>
      <p:sp>
        <p:nvSpPr>
          <p:cNvPr id="116745" name="Rectangle 9"/>
          <p:cNvSpPr>
            <a:spLocks noChangeArrowheads="1"/>
          </p:cNvSpPr>
          <p:nvPr/>
        </p:nvSpPr>
        <p:spPr bwMode="auto">
          <a:xfrm>
            <a:off x="6059488" y="1979613"/>
            <a:ext cx="1884362" cy="5461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sz="3000" dirty="0"/>
              <a:t>RESARE</a:t>
            </a:r>
          </a:p>
        </p:txBody>
      </p:sp>
      <p:sp>
        <p:nvSpPr>
          <p:cNvPr id="116746" name="Rectangle 10"/>
          <p:cNvSpPr>
            <a:spLocks noChangeArrowheads="1"/>
          </p:cNvSpPr>
          <p:nvPr/>
        </p:nvSpPr>
        <p:spPr bwMode="auto">
          <a:xfrm>
            <a:off x="5540375" y="4722813"/>
            <a:ext cx="1493838" cy="1600200"/>
          </a:xfrm>
          <a:prstGeom prst="rect">
            <a:avLst/>
          </a:prstGeom>
          <a:solidFill>
            <a:srgbClr val="CCFFFF"/>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16747" name="Freeform 11"/>
          <p:cNvSpPr>
            <a:spLocks/>
          </p:cNvSpPr>
          <p:nvPr/>
        </p:nvSpPr>
        <p:spPr bwMode="auto">
          <a:xfrm>
            <a:off x="5540375" y="4722813"/>
            <a:ext cx="1493838" cy="1041400"/>
          </a:xfrm>
          <a:custGeom>
            <a:avLst/>
            <a:gdLst/>
            <a:ahLst/>
            <a:cxnLst>
              <a:cxn ang="0">
                <a:pos x="0" y="0"/>
              </a:cxn>
              <a:cxn ang="0">
                <a:pos x="0" y="480"/>
              </a:cxn>
              <a:cxn ang="0">
                <a:pos x="144" y="480"/>
              </a:cxn>
              <a:cxn ang="0">
                <a:pos x="336" y="384"/>
              </a:cxn>
              <a:cxn ang="0">
                <a:pos x="720" y="528"/>
              </a:cxn>
              <a:cxn ang="0">
                <a:pos x="960" y="768"/>
              </a:cxn>
              <a:cxn ang="0">
                <a:pos x="1392" y="720"/>
              </a:cxn>
              <a:cxn ang="0">
                <a:pos x="1392" y="0"/>
              </a:cxn>
              <a:cxn ang="0">
                <a:pos x="0" y="0"/>
              </a:cxn>
            </a:cxnLst>
            <a:rect l="0" t="0" r="r" b="b"/>
            <a:pathLst>
              <a:path w="1392" h="848">
                <a:moveTo>
                  <a:pt x="0" y="0"/>
                </a:moveTo>
                <a:lnTo>
                  <a:pt x="0" y="480"/>
                </a:lnTo>
                <a:cubicBezTo>
                  <a:pt x="0" y="480"/>
                  <a:pt x="93" y="517"/>
                  <a:pt x="144" y="480"/>
                </a:cubicBezTo>
                <a:cubicBezTo>
                  <a:pt x="195" y="443"/>
                  <a:pt x="240" y="376"/>
                  <a:pt x="336" y="384"/>
                </a:cubicBezTo>
                <a:cubicBezTo>
                  <a:pt x="432" y="392"/>
                  <a:pt x="616" y="464"/>
                  <a:pt x="720" y="528"/>
                </a:cubicBezTo>
                <a:cubicBezTo>
                  <a:pt x="824" y="592"/>
                  <a:pt x="848" y="736"/>
                  <a:pt x="960" y="768"/>
                </a:cubicBezTo>
                <a:cubicBezTo>
                  <a:pt x="1072" y="800"/>
                  <a:pt x="1320" y="848"/>
                  <a:pt x="1392" y="720"/>
                </a:cubicBezTo>
                <a:lnTo>
                  <a:pt x="1392" y="0"/>
                </a:lnTo>
                <a:lnTo>
                  <a:pt x="0" y="0"/>
                </a:lnTo>
                <a:close/>
              </a:path>
            </a:pathLst>
          </a:custGeom>
          <a:solidFill>
            <a:srgbClr val="FFFFB7"/>
          </a:solidFill>
          <a:ln w="12700" cap="flat" cmpd="sng">
            <a:noFill/>
            <a:prstDash val="solid"/>
            <a:round/>
            <a:headEnd/>
            <a:tailEnd/>
          </a:ln>
          <a:effectLst/>
        </p:spPr>
        <p:txBody>
          <a:bodyPr lIns="90488" tIns="44450" rIns="90488" bIns="44450" anchor="ctr">
            <a:spAutoFit/>
          </a:bodyPr>
          <a:lstStyle/>
          <a:p>
            <a:endParaRPr lang="en-US"/>
          </a:p>
        </p:txBody>
      </p:sp>
      <p:sp>
        <p:nvSpPr>
          <p:cNvPr id="116748" name="Freeform 12"/>
          <p:cNvSpPr>
            <a:spLocks/>
          </p:cNvSpPr>
          <p:nvPr/>
        </p:nvSpPr>
        <p:spPr bwMode="auto">
          <a:xfrm>
            <a:off x="6197600" y="5313363"/>
            <a:ext cx="309563" cy="309562"/>
          </a:xfrm>
          <a:custGeom>
            <a:avLst/>
            <a:gdLst/>
            <a:ahLst/>
            <a:cxnLst>
              <a:cxn ang="0">
                <a:pos x="0" y="0"/>
              </a:cxn>
              <a:cxn ang="0">
                <a:pos x="129" y="87"/>
              </a:cxn>
              <a:cxn ang="0">
                <a:pos x="228" y="195"/>
              </a:cxn>
            </a:cxnLst>
            <a:rect l="0" t="0" r="r" b="b"/>
            <a:pathLst>
              <a:path w="228" h="195">
                <a:moveTo>
                  <a:pt x="0" y="0"/>
                </a:moveTo>
                <a:cubicBezTo>
                  <a:pt x="21" y="15"/>
                  <a:pt x="91" y="55"/>
                  <a:pt x="129" y="87"/>
                </a:cubicBezTo>
                <a:cubicBezTo>
                  <a:pt x="167" y="119"/>
                  <a:pt x="207" y="172"/>
                  <a:pt x="228" y="195"/>
                </a:cubicBezTo>
              </a:path>
            </a:pathLst>
          </a:custGeom>
          <a:noFill/>
          <a:ln w="38100" cap="flat" cmpd="sng">
            <a:solidFill>
              <a:schemeClr val="folHlink"/>
            </a:solidFill>
            <a:prstDash val="solid"/>
            <a:round/>
            <a:headEnd/>
            <a:tailEnd/>
          </a:ln>
          <a:effectLst/>
        </p:spPr>
        <p:txBody>
          <a:bodyPr lIns="90488" tIns="44450" rIns="90488" bIns="44450" anchor="ctr">
            <a:spAutoFit/>
          </a:bodyPr>
          <a:lstStyle/>
          <a:p>
            <a:endParaRPr lang="en-US"/>
          </a:p>
        </p:txBody>
      </p:sp>
      <p:grpSp>
        <p:nvGrpSpPr>
          <p:cNvPr id="2" name="Group 13"/>
          <p:cNvGrpSpPr>
            <a:grpSpLocks/>
          </p:cNvGrpSpPr>
          <p:nvPr/>
        </p:nvGrpSpPr>
        <p:grpSpPr bwMode="auto">
          <a:xfrm>
            <a:off x="5695950" y="5335588"/>
            <a:ext cx="792163" cy="892175"/>
            <a:chOff x="3979" y="3362"/>
            <a:chExt cx="540" cy="562"/>
          </a:xfrm>
        </p:grpSpPr>
        <p:sp>
          <p:nvSpPr>
            <p:cNvPr id="116750" name="Line 14"/>
            <p:cNvSpPr>
              <a:spLocks noChangeShapeType="1"/>
            </p:cNvSpPr>
            <p:nvPr/>
          </p:nvSpPr>
          <p:spPr bwMode="auto">
            <a:xfrm flipH="1">
              <a:off x="3979" y="3362"/>
              <a:ext cx="337" cy="322"/>
            </a:xfrm>
            <a:prstGeom prst="line">
              <a:avLst/>
            </a:prstGeom>
            <a:noFill/>
            <a:ln w="38100">
              <a:solidFill>
                <a:srgbClr val="FF33CC"/>
              </a:solidFill>
              <a:prstDash val="dash"/>
              <a:round/>
              <a:headEnd/>
              <a:tailEnd/>
            </a:ln>
            <a:effectLst/>
          </p:spPr>
          <p:txBody>
            <a:bodyPr lIns="90488" tIns="44450" rIns="90488" bIns="44450" anchor="ctr">
              <a:spAutoFit/>
            </a:bodyPr>
            <a:lstStyle/>
            <a:p>
              <a:endParaRPr lang="en-US"/>
            </a:p>
          </p:txBody>
        </p:sp>
        <p:sp>
          <p:nvSpPr>
            <p:cNvPr id="116751" name="Line 15"/>
            <p:cNvSpPr>
              <a:spLocks noChangeShapeType="1"/>
            </p:cNvSpPr>
            <p:nvPr/>
          </p:nvSpPr>
          <p:spPr bwMode="auto">
            <a:xfrm flipH="1">
              <a:off x="4227" y="3556"/>
              <a:ext cx="292" cy="368"/>
            </a:xfrm>
            <a:prstGeom prst="line">
              <a:avLst/>
            </a:prstGeom>
            <a:noFill/>
            <a:ln w="38100">
              <a:solidFill>
                <a:srgbClr val="FF33CC"/>
              </a:solidFill>
              <a:prstDash val="dash"/>
              <a:round/>
              <a:headEnd/>
              <a:tailEnd/>
            </a:ln>
            <a:effectLst/>
          </p:spPr>
          <p:txBody>
            <a:bodyPr lIns="90488" tIns="44450" rIns="90488" bIns="44450" anchor="ctr">
              <a:spAutoFit/>
            </a:bodyPr>
            <a:lstStyle/>
            <a:p>
              <a:endParaRPr lang="en-US"/>
            </a:p>
          </p:txBody>
        </p:sp>
        <p:sp>
          <p:nvSpPr>
            <p:cNvPr id="116752" name="Line 16"/>
            <p:cNvSpPr>
              <a:spLocks noChangeShapeType="1"/>
            </p:cNvSpPr>
            <p:nvPr/>
          </p:nvSpPr>
          <p:spPr bwMode="auto">
            <a:xfrm flipH="1" flipV="1">
              <a:off x="3983" y="3688"/>
              <a:ext cx="233" cy="236"/>
            </a:xfrm>
            <a:prstGeom prst="line">
              <a:avLst/>
            </a:prstGeom>
            <a:noFill/>
            <a:ln w="38100">
              <a:solidFill>
                <a:srgbClr val="FF33CC"/>
              </a:solidFill>
              <a:prstDash val="dash"/>
              <a:round/>
              <a:headEnd/>
              <a:tailEnd/>
            </a:ln>
            <a:effectLst/>
          </p:spPr>
          <p:txBody>
            <a:bodyPr lIns="90488" tIns="44450" rIns="90488" bIns="44450" anchor="ctr">
              <a:spAutoFit/>
            </a:bodyPr>
            <a:lstStyle/>
            <a:p>
              <a:endParaRPr lang="en-US"/>
            </a:p>
          </p:txBody>
        </p:sp>
      </p:grpSp>
      <p:sp>
        <p:nvSpPr>
          <p:cNvPr id="116753" name="Rectangle 17"/>
          <p:cNvSpPr>
            <a:spLocks noChangeArrowheads="1"/>
          </p:cNvSpPr>
          <p:nvPr/>
        </p:nvSpPr>
        <p:spPr bwMode="auto">
          <a:xfrm>
            <a:off x="7162800" y="4722813"/>
            <a:ext cx="1493838" cy="1600200"/>
          </a:xfrm>
          <a:prstGeom prst="rect">
            <a:avLst/>
          </a:prstGeom>
          <a:solidFill>
            <a:srgbClr val="CCFFFF"/>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16754" name="Freeform 18"/>
          <p:cNvSpPr>
            <a:spLocks/>
          </p:cNvSpPr>
          <p:nvPr/>
        </p:nvSpPr>
        <p:spPr bwMode="auto">
          <a:xfrm>
            <a:off x="7162800" y="4722813"/>
            <a:ext cx="1493838" cy="1041400"/>
          </a:xfrm>
          <a:custGeom>
            <a:avLst/>
            <a:gdLst/>
            <a:ahLst/>
            <a:cxnLst>
              <a:cxn ang="0">
                <a:pos x="0" y="0"/>
              </a:cxn>
              <a:cxn ang="0">
                <a:pos x="0" y="480"/>
              </a:cxn>
              <a:cxn ang="0">
                <a:pos x="144" y="480"/>
              </a:cxn>
              <a:cxn ang="0">
                <a:pos x="336" y="384"/>
              </a:cxn>
              <a:cxn ang="0">
                <a:pos x="720" y="528"/>
              </a:cxn>
              <a:cxn ang="0">
                <a:pos x="960" y="768"/>
              </a:cxn>
              <a:cxn ang="0">
                <a:pos x="1392" y="720"/>
              </a:cxn>
              <a:cxn ang="0">
                <a:pos x="1392" y="0"/>
              </a:cxn>
              <a:cxn ang="0">
                <a:pos x="0" y="0"/>
              </a:cxn>
            </a:cxnLst>
            <a:rect l="0" t="0" r="r" b="b"/>
            <a:pathLst>
              <a:path w="1392" h="848">
                <a:moveTo>
                  <a:pt x="0" y="0"/>
                </a:moveTo>
                <a:lnTo>
                  <a:pt x="0" y="480"/>
                </a:lnTo>
                <a:cubicBezTo>
                  <a:pt x="0" y="480"/>
                  <a:pt x="93" y="517"/>
                  <a:pt x="144" y="480"/>
                </a:cubicBezTo>
                <a:cubicBezTo>
                  <a:pt x="195" y="443"/>
                  <a:pt x="240" y="376"/>
                  <a:pt x="336" y="384"/>
                </a:cubicBezTo>
                <a:cubicBezTo>
                  <a:pt x="432" y="392"/>
                  <a:pt x="616" y="464"/>
                  <a:pt x="720" y="528"/>
                </a:cubicBezTo>
                <a:cubicBezTo>
                  <a:pt x="824" y="592"/>
                  <a:pt x="848" y="736"/>
                  <a:pt x="960" y="768"/>
                </a:cubicBezTo>
                <a:cubicBezTo>
                  <a:pt x="1072" y="800"/>
                  <a:pt x="1320" y="848"/>
                  <a:pt x="1392" y="720"/>
                </a:cubicBezTo>
                <a:lnTo>
                  <a:pt x="1392" y="0"/>
                </a:lnTo>
                <a:lnTo>
                  <a:pt x="0" y="0"/>
                </a:lnTo>
                <a:close/>
              </a:path>
            </a:pathLst>
          </a:custGeom>
          <a:solidFill>
            <a:srgbClr val="FFFFB7"/>
          </a:solidFill>
          <a:ln w="12700" cap="flat" cmpd="sng">
            <a:noFill/>
            <a:prstDash val="solid"/>
            <a:round/>
            <a:headEnd/>
            <a:tailEnd/>
          </a:ln>
          <a:effectLst/>
        </p:spPr>
        <p:txBody>
          <a:bodyPr lIns="90488" tIns="44450" rIns="90488" bIns="44450" anchor="ctr">
            <a:spAutoFit/>
          </a:bodyPr>
          <a:lstStyle/>
          <a:p>
            <a:endParaRPr lang="en-US"/>
          </a:p>
        </p:txBody>
      </p:sp>
      <p:sp>
        <p:nvSpPr>
          <p:cNvPr id="116755" name="Freeform 19"/>
          <p:cNvSpPr>
            <a:spLocks/>
          </p:cNvSpPr>
          <p:nvPr/>
        </p:nvSpPr>
        <p:spPr bwMode="auto">
          <a:xfrm>
            <a:off x="8121650" y="5608638"/>
            <a:ext cx="534988" cy="115887"/>
          </a:xfrm>
          <a:custGeom>
            <a:avLst/>
            <a:gdLst/>
            <a:ahLst/>
            <a:cxnLst>
              <a:cxn ang="0">
                <a:pos x="0" y="0"/>
              </a:cxn>
              <a:cxn ang="0">
                <a:pos x="75" y="43"/>
              </a:cxn>
              <a:cxn ang="0">
                <a:pos x="273" y="67"/>
              </a:cxn>
              <a:cxn ang="0">
                <a:pos x="396" y="6"/>
              </a:cxn>
            </a:cxnLst>
            <a:rect l="0" t="0" r="r" b="b"/>
            <a:pathLst>
              <a:path w="396" h="73">
                <a:moveTo>
                  <a:pt x="0" y="0"/>
                </a:moveTo>
                <a:cubicBezTo>
                  <a:pt x="12" y="8"/>
                  <a:pt x="30" y="32"/>
                  <a:pt x="75" y="43"/>
                </a:cubicBezTo>
                <a:cubicBezTo>
                  <a:pt x="120" y="54"/>
                  <a:pt x="219" y="73"/>
                  <a:pt x="273" y="67"/>
                </a:cubicBezTo>
                <a:cubicBezTo>
                  <a:pt x="326" y="61"/>
                  <a:pt x="371" y="18"/>
                  <a:pt x="396" y="6"/>
                </a:cubicBezTo>
              </a:path>
            </a:pathLst>
          </a:custGeom>
          <a:noFill/>
          <a:ln w="28575" cap="flat" cmpd="sng">
            <a:solidFill>
              <a:schemeClr val="folHlink"/>
            </a:solidFill>
            <a:prstDash val="solid"/>
            <a:round/>
            <a:headEnd/>
            <a:tailEnd/>
          </a:ln>
          <a:effectLst/>
        </p:spPr>
        <p:txBody>
          <a:bodyPr lIns="90488" tIns="44450" rIns="90488" bIns="44450" anchor="ctr">
            <a:spAutoFit/>
          </a:bodyPr>
          <a:lstStyle/>
          <a:p>
            <a:endParaRPr lang="en-US"/>
          </a:p>
        </p:txBody>
      </p:sp>
      <p:grpSp>
        <p:nvGrpSpPr>
          <p:cNvPr id="3" name="Group 20"/>
          <p:cNvGrpSpPr>
            <a:grpSpLocks/>
          </p:cNvGrpSpPr>
          <p:nvPr/>
        </p:nvGrpSpPr>
        <p:grpSpPr bwMode="auto">
          <a:xfrm>
            <a:off x="7319963" y="5335588"/>
            <a:ext cx="792162" cy="892175"/>
            <a:chOff x="5087" y="3362"/>
            <a:chExt cx="540" cy="562"/>
          </a:xfrm>
        </p:grpSpPr>
        <p:sp>
          <p:nvSpPr>
            <p:cNvPr id="116757" name="Line 21"/>
            <p:cNvSpPr>
              <a:spLocks noChangeShapeType="1"/>
            </p:cNvSpPr>
            <p:nvPr/>
          </p:nvSpPr>
          <p:spPr bwMode="auto">
            <a:xfrm flipH="1">
              <a:off x="5087" y="3362"/>
              <a:ext cx="336" cy="322"/>
            </a:xfrm>
            <a:prstGeom prst="line">
              <a:avLst/>
            </a:prstGeom>
            <a:noFill/>
            <a:ln w="28575">
              <a:solidFill>
                <a:schemeClr val="folHlink"/>
              </a:solidFill>
              <a:prstDash val="dash"/>
              <a:round/>
              <a:headEnd/>
              <a:tailEnd/>
            </a:ln>
            <a:effectLst/>
          </p:spPr>
          <p:txBody>
            <a:bodyPr lIns="90488" tIns="44450" rIns="90488" bIns="44450" anchor="ctr">
              <a:spAutoFit/>
            </a:bodyPr>
            <a:lstStyle/>
            <a:p>
              <a:endParaRPr lang="en-US"/>
            </a:p>
          </p:txBody>
        </p:sp>
        <p:sp>
          <p:nvSpPr>
            <p:cNvPr id="116758" name="Line 22"/>
            <p:cNvSpPr>
              <a:spLocks noChangeShapeType="1"/>
            </p:cNvSpPr>
            <p:nvPr/>
          </p:nvSpPr>
          <p:spPr bwMode="auto">
            <a:xfrm flipH="1">
              <a:off x="5335" y="3556"/>
              <a:ext cx="292" cy="368"/>
            </a:xfrm>
            <a:prstGeom prst="line">
              <a:avLst/>
            </a:prstGeom>
            <a:noFill/>
            <a:ln w="28575">
              <a:solidFill>
                <a:schemeClr val="folHlink"/>
              </a:solidFill>
              <a:prstDash val="dash"/>
              <a:round/>
              <a:headEnd/>
              <a:tailEnd/>
            </a:ln>
            <a:effectLst/>
          </p:spPr>
          <p:txBody>
            <a:bodyPr lIns="90488" tIns="44450" rIns="90488" bIns="44450" anchor="ctr">
              <a:spAutoFit/>
            </a:bodyPr>
            <a:lstStyle/>
            <a:p>
              <a:endParaRPr lang="en-US"/>
            </a:p>
          </p:txBody>
        </p:sp>
        <p:sp>
          <p:nvSpPr>
            <p:cNvPr id="116759" name="Line 23"/>
            <p:cNvSpPr>
              <a:spLocks noChangeShapeType="1"/>
            </p:cNvSpPr>
            <p:nvPr/>
          </p:nvSpPr>
          <p:spPr bwMode="auto">
            <a:xfrm flipH="1" flipV="1">
              <a:off x="5091" y="3688"/>
              <a:ext cx="233" cy="236"/>
            </a:xfrm>
            <a:prstGeom prst="line">
              <a:avLst/>
            </a:prstGeom>
            <a:noFill/>
            <a:ln w="28575">
              <a:solidFill>
                <a:schemeClr val="folHlink"/>
              </a:solidFill>
              <a:prstDash val="dash"/>
              <a:round/>
              <a:headEnd/>
              <a:tailEnd/>
            </a:ln>
            <a:effectLst/>
          </p:spPr>
          <p:txBody>
            <a:bodyPr lIns="90488" tIns="44450" rIns="90488" bIns="44450" anchor="ctr">
              <a:spAutoFit/>
            </a:bodyPr>
            <a:lstStyle/>
            <a:p>
              <a:endParaRPr lang="en-US"/>
            </a:p>
          </p:txBody>
        </p:sp>
      </p:grpSp>
      <p:sp>
        <p:nvSpPr>
          <p:cNvPr id="116760" name="Rectangle 24"/>
          <p:cNvSpPr>
            <a:spLocks noChangeArrowheads="1"/>
          </p:cNvSpPr>
          <p:nvPr/>
        </p:nvSpPr>
        <p:spPr bwMode="auto">
          <a:xfrm>
            <a:off x="5540375" y="3962400"/>
            <a:ext cx="1493838" cy="57785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sz="1600" b="1"/>
              <a:t>X,Y, X,Y, X,Y, X,Y, X,Y, …...</a:t>
            </a:r>
          </a:p>
        </p:txBody>
      </p:sp>
      <p:sp>
        <p:nvSpPr>
          <p:cNvPr id="116761" name="Rectangle 25"/>
          <p:cNvSpPr>
            <a:spLocks noChangeArrowheads="1"/>
          </p:cNvSpPr>
          <p:nvPr/>
        </p:nvSpPr>
        <p:spPr bwMode="auto">
          <a:xfrm>
            <a:off x="7162800" y="3962400"/>
            <a:ext cx="1493838" cy="57785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sz="1600" b="1"/>
              <a:t>X,Y, X,Y, X,Y, X,Y, X,Y, …...</a:t>
            </a:r>
          </a:p>
        </p:txBody>
      </p:sp>
      <p:sp>
        <p:nvSpPr>
          <p:cNvPr id="116762" name="Freeform 26"/>
          <p:cNvSpPr>
            <a:spLocks/>
          </p:cNvSpPr>
          <p:nvPr/>
        </p:nvSpPr>
        <p:spPr bwMode="auto">
          <a:xfrm>
            <a:off x="5540375" y="5180013"/>
            <a:ext cx="669925" cy="138112"/>
          </a:xfrm>
          <a:custGeom>
            <a:avLst/>
            <a:gdLst/>
            <a:ahLst/>
            <a:cxnLst>
              <a:cxn ang="0">
                <a:pos x="0" y="96"/>
              </a:cxn>
              <a:cxn ang="0">
                <a:pos x="144" y="96"/>
              </a:cxn>
              <a:cxn ang="0">
                <a:pos x="288" y="0"/>
              </a:cxn>
              <a:cxn ang="0">
                <a:pos x="624" y="96"/>
              </a:cxn>
            </a:cxnLst>
            <a:rect l="0" t="0" r="r" b="b"/>
            <a:pathLst>
              <a:path w="624" h="112">
                <a:moveTo>
                  <a:pt x="0" y="96"/>
                </a:moveTo>
                <a:cubicBezTo>
                  <a:pt x="48" y="104"/>
                  <a:pt x="96" y="112"/>
                  <a:pt x="144" y="96"/>
                </a:cubicBezTo>
                <a:cubicBezTo>
                  <a:pt x="192" y="80"/>
                  <a:pt x="208" y="0"/>
                  <a:pt x="288" y="0"/>
                </a:cubicBezTo>
                <a:cubicBezTo>
                  <a:pt x="368" y="0"/>
                  <a:pt x="568" y="80"/>
                  <a:pt x="624" y="96"/>
                </a:cubicBezTo>
              </a:path>
            </a:pathLst>
          </a:custGeom>
          <a:noFill/>
          <a:ln w="28575" cap="flat" cmpd="sng">
            <a:solidFill>
              <a:srgbClr val="B2B2B2"/>
            </a:solidFill>
            <a:prstDash val="solid"/>
            <a:round/>
            <a:headEnd/>
            <a:tailEnd/>
          </a:ln>
          <a:effectLst/>
        </p:spPr>
        <p:txBody>
          <a:bodyPr lIns="90488" tIns="44450" rIns="90488" bIns="44450" anchor="ctr">
            <a:spAutoFit/>
          </a:bodyPr>
          <a:lstStyle/>
          <a:p>
            <a:endParaRPr lang="en-US"/>
          </a:p>
        </p:txBody>
      </p:sp>
      <p:sp>
        <p:nvSpPr>
          <p:cNvPr id="116763" name="Freeform 27"/>
          <p:cNvSpPr>
            <a:spLocks/>
          </p:cNvSpPr>
          <p:nvPr/>
        </p:nvSpPr>
        <p:spPr bwMode="auto">
          <a:xfrm>
            <a:off x="7162800" y="5194300"/>
            <a:ext cx="669925" cy="138113"/>
          </a:xfrm>
          <a:custGeom>
            <a:avLst/>
            <a:gdLst/>
            <a:ahLst/>
            <a:cxnLst>
              <a:cxn ang="0">
                <a:pos x="0" y="96"/>
              </a:cxn>
              <a:cxn ang="0">
                <a:pos x="144" y="96"/>
              </a:cxn>
              <a:cxn ang="0">
                <a:pos x="288" y="0"/>
              </a:cxn>
              <a:cxn ang="0">
                <a:pos x="624" y="96"/>
              </a:cxn>
            </a:cxnLst>
            <a:rect l="0" t="0" r="r" b="b"/>
            <a:pathLst>
              <a:path w="624" h="112">
                <a:moveTo>
                  <a:pt x="0" y="96"/>
                </a:moveTo>
                <a:cubicBezTo>
                  <a:pt x="48" y="104"/>
                  <a:pt x="96" y="112"/>
                  <a:pt x="144" y="96"/>
                </a:cubicBezTo>
                <a:cubicBezTo>
                  <a:pt x="192" y="80"/>
                  <a:pt x="208" y="0"/>
                  <a:pt x="288" y="0"/>
                </a:cubicBezTo>
                <a:cubicBezTo>
                  <a:pt x="368" y="0"/>
                  <a:pt x="568" y="80"/>
                  <a:pt x="624" y="96"/>
                </a:cubicBezTo>
              </a:path>
            </a:pathLst>
          </a:custGeom>
          <a:noFill/>
          <a:ln w="28575" cap="flat" cmpd="sng">
            <a:solidFill>
              <a:srgbClr val="B2B2B2"/>
            </a:solidFill>
            <a:prstDash val="solid"/>
            <a:round/>
            <a:headEnd/>
            <a:tailEnd/>
          </a:ln>
          <a:effectLst/>
        </p:spPr>
        <p:txBody>
          <a:bodyPr lIns="90488" tIns="44450" rIns="90488" bIns="44450" anchor="ctr">
            <a:spAutoFit/>
          </a:bodyPr>
          <a:lstStyle/>
          <a:p>
            <a:endParaRPr lang="en-US"/>
          </a:p>
        </p:txBody>
      </p:sp>
      <p:sp>
        <p:nvSpPr>
          <p:cNvPr id="116764" name="Freeform 28"/>
          <p:cNvSpPr>
            <a:spLocks/>
          </p:cNvSpPr>
          <p:nvPr/>
        </p:nvSpPr>
        <p:spPr bwMode="auto">
          <a:xfrm>
            <a:off x="7812088" y="5305425"/>
            <a:ext cx="309562" cy="309563"/>
          </a:xfrm>
          <a:custGeom>
            <a:avLst/>
            <a:gdLst/>
            <a:ahLst/>
            <a:cxnLst>
              <a:cxn ang="0">
                <a:pos x="0" y="0"/>
              </a:cxn>
              <a:cxn ang="0">
                <a:pos x="129" y="87"/>
              </a:cxn>
              <a:cxn ang="0">
                <a:pos x="228" y="195"/>
              </a:cxn>
            </a:cxnLst>
            <a:rect l="0" t="0" r="r" b="b"/>
            <a:pathLst>
              <a:path w="228" h="195">
                <a:moveTo>
                  <a:pt x="0" y="0"/>
                </a:moveTo>
                <a:cubicBezTo>
                  <a:pt x="21" y="15"/>
                  <a:pt x="91" y="55"/>
                  <a:pt x="129" y="87"/>
                </a:cubicBezTo>
                <a:cubicBezTo>
                  <a:pt x="167" y="119"/>
                  <a:pt x="207" y="172"/>
                  <a:pt x="228" y="195"/>
                </a:cubicBezTo>
              </a:path>
            </a:pathLst>
          </a:custGeom>
          <a:noFill/>
          <a:ln w="38100" cap="flat" cmpd="sng">
            <a:solidFill>
              <a:srgbClr val="FF33CC"/>
            </a:solidFill>
            <a:prstDash val="dash"/>
            <a:round/>
            <a:headEnd/>
            <a:tailEnd/>
          </a:ln>
          <a:effectLst/>
        </p:spPr>
        <p:txBody>
          <a:bodyPr lIns="90488" tIns="44450" rIns="90488" bIns="44450" anchor="ctr">
            <a:spAutoFit/>
          </a:bodyPr>
          <a:lstStyle/>
          <a:p>
            <a:endParaRPr lang="en-US"/>
          </a:p>
        </p:txBody>
      </p:sp>
      <p:sp>
        <p:nvSpPr>
          <p:cNvPr id="116765" name="Freeform 29"/>
          <p:cNvSpPr>
            <a:spLocks/>
          </p:cNvSpPr>
          <p:nvPr/>
        </p:nvSpPr>
        <p:spPr bwMode="auto">
          <a:xfrm>
            <a:off x="6513513" y="5597525"/>
            <a:ext cx="536575" cy="115888"/>
          </a:xfrm>
          <a:custGeom>
            <a:avLst/>
            <a:gdLst/>
            <a:ahLst/>
            <a:cxnLst>
              <a:cxn ang="0">
                <a:pos x="0" y="0"/>
              </a:cxn>
              <a:cxn ang="0">
                <a:pos x="75" y="43"/>
              </a:cxn>
              <a:cxn ang="0">
                <a:pos x="273" y="67"/>
              </a:cxn>
              <a:cxn ang="0">
                <a:pos x="396" y="6"/>
              </a:cxn>
            </a:cxnLst>
            <a:rect l="0" t="0" r="r" b="b"/>
            <a:pathLst>
              <a:path w="396" h="73">
                <a:moveTo>
                  <a:pt x="0" y="0"/>
                </a:moveTo>
                <a:cubicBezTo>
                  <a:pt x="12" y="8"/>
                  <a:pt x="30" y="32"/>
                  <a:pt x="75" y="43"/>
                </a:cubicBezTo>
                <a:cubicBezTo>
                  <a:pt x="120" y="54"/>
                  <a:pt x="219" y="73"/>
                  <a:pt x="273" y="67"/>
                </a:cubicBezTo>
                <a:cubicBezTo>
                  <a:pt x="326" y="61"/>
                  <a:pt x="371" y="18"/>
                  <a:pt x="396" y="6"/>
                </a:cubicBezTo>
              </a:path>
            </a:pathLst>
          </a:custGeom>
          <a:noFill/>
          <a:ln w="28575" cap="flat" cmpd="sng">
            <a:solidFill>
              <a:srgbClr val="B2B2B2"/>
            </a:solidFill>
            <a:prstDash val="solid"/>
            <a:round/>
            <a:headEnd/>
            <a:tailEnd/>
          </a:ln>
          <a:effectLst/>
        </p:spPr>
        <p:txBody>
          <a:bodyPr lIns="90488" tIns="44450" rIns="90488" bIns="44450" anchor="ctr">
            <a:spAutoFit/>
          </a:bodyPr>
          <a:lstStyle/>
          <a:p>
            <a:endParaRPr lang="en-US"/>
          </a:p>
        </p:txBody>
      </p:sp>
      <p:sp>
        <p:nvSpPr>
          <p:cNvPr id="116766" name="Freeform 30"/>
          <p:cNvSpPr>
            <a:spLocks/>
          </p:cNvSpPr>
          <p:nvPr/>
        </p:nvSpPr>
        <p:spPr bwMode="auto">
          <a:xfrm>
            <a:off x="5540375" y="4722813"/>
            <a:ext cx="1493838" cy="914400"/>
          </a:xfrm>
          <a:custGeom>
            <a:avLst/>
            <a:gdLst/>
            <a:ahLst/>
            <a:cxnLst>
              <a:cxn ang="0">
                <a:pos x="0" y="384"/>
              </a:cxn>
              <a:cxn ang="0">
                <a:pos x="0" y="0"/>
              </a:cxn>
              <a:cxn ang="0">
                <a:pos x="1104" y="0"/>
              </a:cxn>
              <a:cxn ang="0">
                <a:pos x="1104" y="576"/>
              </a:cxn>
            </a:cxnLst>
            <a:rect l="0" t="0" r="r" b="b"/>
            <a:pathLst>
              <a:path w="1104" h="576">
                <a:moveTo>
                  <a:pt x="0" y="384"/>
                </a:moveTo>
                <a:lnTo>
                  <a:pt x="0" y="0"/>
                </a:lnTo>
                <a:lnTo>
                  <a:pt x="1104" y="0"/>
                </a:lnTo>
                <a:lnTo>
                  <a:pt x="1104" y="576"/>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sp>
        <p:nvSpPr>
          <p:cNvPr id="116767" name="Freeform 31"/>
          <p:cNvSpPr>
            <a:spLocks/>
          </p:cNvSpPr>
          <p:nvPr/>
        </p:nvSpPr>
        <p:spPr bwMode="auto">
          <a:xfrm>
            <a:off x="7162800" y="4722813"/>
            <a:ext cx="1493838" cy="914400"/>
          </a:xfrm>
          <a:custGeom>
            <a:avLst/>
            <a:gdLst/>
            <a:ahLst/>
            <a:cxnLst>
              <a:cxn ang="0">
                <a:pos x="0" y="384"/>
              </a:cxn>
              <a:cxn ang="0">
                <a:pos x="0" y="0"/>
              </a:cxn>
              <a:cxn ang="0">
                <a:pos x="1104" y="0"/>
              </a:cxn>
              <a:cxn ang="0">
                <a:pos x="1104" y="576"/>
              </a:cxn>
            </a:cxnLst>
            <a:rect l="0" t="0" r="r" b="b"/>
            <a:pathLst>
              <a:path w="1104" h="576">
                <a:moveTo>
                  <a:pt x="0" y="384"/>
                </a:moveTo>
                <a:lnTo>
                  <a:pt x="0" y="0"/>
                </a:lnTo>
                <a:lnTo>
                  <a:pt x="1104" y="0"/>
                </a:lnTo>
                <a:lnTo>
                  <a:pt x="1104" y="576"/>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sp>
        <p:nvSpPr>
          <p:cNvPr id="116768" name="Freeform 32"/>
          <p:cNvSpPr>
            <a:spLocks/>
          </p:cNvSpPr>
          <p:nvPr/>
        </p:nvSpPr>
        <p:spPr bwMode="auto">
          <a:xfrm>
            <a:off x="5540375" y="5332413"/>
            <a:ext cx="1493838" cy="990600"/>
          </a:xfrm>
          <a:custGeom>
            <a:avLst/>
            <a:gdLst/>
            <a:ahLst/>
            <a:cxnLst>
              <a:cxn ang="0">
                <a:pos x="0" y="0"/>
              </a:cxn>
              <a:cxn ang="0">
                <a:pos x="0" y="624"/>
              </a:cxn>
              <a:cxn ang="0">
                <a:pos x="1104" y="624"/>
              </a:cxn>
              <a:cxn ang="0">
                <a:pos x="1104" y="192"/>
              </a:cxn>
            </a:cxnLst>
            <a:rect l="0" t="0" r="r" b="b"/>
            <a:pathLst>
              <a:path w="1104" h="624">
                <a:moveTo>
                  <a:pt x="0" y="0"/>
                </a:moveTo>
                <a:lnTo>
                  <a:pt x="0" y="624"/>
                </a:lnTo>
                <a:lnTo>
                  <a:pt x="1104" y="624"/>
                </a:lnTo>
                <a:lnTo>
                  <a:pt x="1104" y="192"/>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sp>
        <p:nvSpPr>
          <p:cNvPr id="116769" name="Freeform 33"/>
          <p:cNvSpPr>
            <a:spLocks/>
          </p:cNvSpPr>
          <p:nvPr/>
        </p:nvSpPr>
        <p:spPr bwMode="auto">
          <a:xfrm>
            <a:off x="7162800" y="5332413"/>
            <a:ext cx="1493838" cy="990600"/>
          </a:xfrm>
          <a:custGeom>
            <a:avLst/>
            <a:gdLst/>
            <a:ahLst/>
            <a:cxnLst>
              <a:cxn ang="0">
                <a:pos x="0" y="0"/>
              </a:cxn>
              <a:cxn ang="0">
                <a:pos x="0" y="624"/>
              </a:cxn>
              <a:cxn ang="0">
                <a:pos x="1104" y="624"/>
              </a:cxn>
              <a:cxn ang="0">
                <a:pos x="1104" y="192"/>
              </a:cxn>
            </a:cxnLst>
            <a:rect l="0" t="0" r="r" b="b"/>
            <a:pathLst>
              <a:path w="1104" h="624">
                <a:moveTo>
                  <a:pt x="0" y="0"/>
                </a:moveTo>
                <a:lnTo>
                  <a:pt x="0" y="624"/>
                </a:lnTo>
                <a:lnTo>
                  <a:pt x="1104" y="624"/>
                </a:lnTo>
                <a:lnTo>
                  <a:pt x="1104" y="192"/>
                </a:lnTo>
              </a:path>
            </a:pathLst>
          </a:custGeom>
          <a:noFill/>
          <a:ln w="28575" cap="flat" cmpd="sng">
            <a:solidFill>
              <a:srgbClr val="B2B2B2"/>
            </a:solidFill>
            <a:prstDash val="solid"/>
            <a:round/>
            <a:headEnd/>
            <a:tailEnd/>
          </a:ln>
          <a:effectLst/>
        </p:spPr>
        <p:txBody>
          <a:bodyPr wrap="none" lIns="90488" tIns="44450" rIns="90488" bIns="44450" anchor="ctr">
            <a:spAutoFit/>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6" name="Picture 4" descr="S-52 Example"/>
          <p:cNvPicPr>
            <a:picLocks noChangeAspect="1" noChangeArrowheads="1"/>
          </p:cNvPicPr>
          <p:nvPr/>
        </p:nvPicPr>
        <p:blipFill>
          <a:blip r:embed="rId3" cstate="print"/>
          <a:srcRect/>
          <a:stretch>
            <a:fillRect/>
          </a:stretch>
        </p:blipFill>
        <p:spPr bwMode="auto">
          <a:xfrm>
            <a:off x="6172200" y="2819400"/>
            <a:ext cx="2443163" cy="2216150"/>
          </a:xfrm>
          <a:prstGeom prst="rect">
            <a:avLst/>
          </a:prstGeom>
          <a:noFill/>
          <a:ln w="9525">
            <a:solidFill>
              <a:schemeClr val="tx1"/>
            </a:solidFill>
            <a:miter lim="800000"/>
            <a:headEnd/>
            <a:tailEnd/>
          </a:ln>
        </p:spPr>
      </p:pic>
      <p:sp>
        <p:nvSpPr>
          <p:cNvPr id="120834" name="Rectangle 2"/>
          <p:cNvSpPr>
            <a:spLocks noGrp="1" noChangeArrowheads="1"/>
          </p:cNvSpPr>
          <p:nvPr>
            <p:ph type="title"/>
          </p:nvPr>
        </p:nvSpPr>
        <p:spPr/>
        <p:txBody>
          <a:bodyPr/>
          <a:lstStyle/>
          <a:p>
            <a:r>
              <a:rPr lang="en-US" dirty="0" smtClean="0"/>
              <a:t>S-57 Data - S-52 Display</a:t>
            </a:r>
            <a:endParaRPr lang="en-US" dirty="0"/>
          </a:p>
        </p:txBody>
      </p:sp>
      <p:sp>
        <p:nvSpPr>
          <p:cNvPr id="120835" name="Rectangle 3"/>
          <p:cNvSpPr>
            <a:spLocks noGrp="1" noChangeArrowheads="1"/>
          </p:cNvSpPr>
          <p:nvPr>
            <p:ph idx="1"/>
          </p:nvPr>
        </p:nvSpPr>
        <p:spPr/>
        <p:txBody>
          <a:bodyPr>
            <a:normAutofit lnSpcReduction="10000"/>
          </a:bodyPr>
          <a:lstStyle/>
          <a:p>
            <a:r>
              <a:rPr lang="en-US" dirty="0" smtClean="0"/>
              <a:t>S-57 </a:t>
            </a:r>
            <a:r>
              <a:rPr lang="ro-RO" dirty="0" smtClean="0"/>
              <a:t>un standard de stocare  şi transfer</a:t>
            </a:r>
            <a:endParaRPr lang="en-US" dirty="0" smtClean="0"/>
          </a:p>
          <a:p>
            <a:pPr lvl="1"/>
            <a:r>
              <a:rPr lang="ro-RO" dirty="0" smtClean="0"/>
              <a:t>Nu conţine simbologie</a:t>
            </a:r>
          </a:p>
          <a:p>
            <a:r>
              <a:rPr lang="ro-RO" dirty="0" smtClean="0"/>
              <a:t>Standardul </a:t>
            </a:r>
            <a:r>
              <a:rPr lang="en-US" dirty="0" smtClean="0"/>
              <a:t>S-52 </a:t>
            </a:r>
            <a:r>
              <a:rPr lang="ro-RO" dirty="0" smtClean="0"/>
              <a:t>defineşte</a:t>
            </a:r>
            <a:endParaRPr lang="en-US" dirty="0" smtClean="0"/>
          </a:p>
          <a:p>
            <a:pPr lvl="1"/>
            <a:r>
              <a:rPr lang="ro-RO" dirty="0" smtClean="0"/>
              <a:t>Modul de prezetare, culori</a:t>
            </a:r>
            <a:endParaRPr lang="en-US" dirty="0" smtClean="0"/>
          </a:p>
          <a:p>
            <a:pPr lvl="1"/>
            <a:r>
              <a:rPr lang="ro-RO" dirty="0" smtClean="0"/>
              <a:t>Simbologia pentru datele </a:t>
            </a:r>
            <a:r>
              <a:rPr lang="en-US" dirty="0" smtClean="0"/>
              <a:t>S-57</a:t>
            </a:r>
          </a:p>
          <a:p>
            <a:pPr lvl="1"/>
            <a:r>
              <a:rPr lang="ro-RO" dirty="0" smtClean="0"/>
              <a:t>Modul de vizualizare în sistemele</a:t>
            </a:r>
          </a:p>
          <a:p>
            <a:pPr lvl="1">
              <a:buNone/>
            </a:pPr>
            <a:r>
              <a:rPr lang="en-US" dirty="0" smtClean="0"/>
              <a:t>ECDIS</a:t>
            </a:r>
          </a:p>
          <a:p>
            <a:r>
              <a:rPr lang="en-US" dirty="0" smtClean="0"/>
              <a:t>Not</a:t>
            </a:r>
            <a:r>
              <a:rPr lang="ro-RO" dirty="0" smtClean="0"/>
              <a:t>ă</a:t>
            </a:r>
            <a:r>
              <a:rPr lang="en-US" dirty="0" smtClean="0"/>
              <a:t>: </a:t>
            </a:r>
            <a:r>
              <a:rPr lang="ro-RO" dirty="0" smtClean="0"/>
              <a:t>ca regula utilizatorii </a:t>
            </a:r>
            <a:r>
              <a:rPr lang="en-US" dirty="0" smtClean="0"/>
              <a:t>ENC </a:t>
            </a:r>
            <a:r>
              <a:rPr lang="ro-RO" dirty="0" smtClean="0"/>
              <a:t>pot</a:t>
            </a:r>
          </a:p>
          <a:p>
            <a:pPr lvl="1"/>
            <a:r>
              <a:rPr lang="ro-RO" dirty="0" smtClean="0"/>
              <a:t>Avea un anumit control asupra a ce este afișat, dar nu pot altera modul în care este afișată informația</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imbologie conditionata.png"/>
          <p:cNvPicPr>
            <a:picLocks noChangeAspect="1"/>
          </p:cNvPicPr>
          <p:nvPr/>
        </p:nvPicPr>
        <p:blipFill>
          <a:blip r:embed="rId3"/>
          <a:stretch>
            <a:fillRect/>
          </a:stretch>
        </p:blipFill>
        <p:spPr>
          <a:xfrm>
            <a:off x="4046430" y="1447800"/>
            <a:ext cx="4585647" cy="4800600"/>
          </a:xfrm>
          <a:prstGeom prst="rect">
            <a:avLst/>
          </a:prstGeom>
        </p:spPr>
      </p:pic>
      <p:sp>
        <p:nvSpPr>
          <p:cNvPr id="2" name="Title 1"/>
          <p:cNvSpPr>
            <a:spLocks noGrp="1"/>
          </p:cNvSpPr>
          <p:nvPr>
            <p:ph type="title"/>
          </p:nvPr>
        </p:nvSpPr>
        <p:spPr>
          <a:xfrm>
            <a:off x="457200" y="685800"/>
            <a:ext cx="8229600" cy="1066800"/>
          </a:xfrm>
        </p:spPr>
        <p:txBody>
          <a:bodyPr>
            <a:normAutofit/>
          </a:bodyPr>
          <a:lstStyle/>
          <a:p>
            <a:r>
              <a:rPr lang="ro-RO" dirty="0" smtClean="0"/>
              <a:t>Simbologie condiţionată S52</a:t>
            </a:r>
            <a:endParaRPr lang="en-US" dirty="0"/>
          </a:p>
        </p:txBody>
      </p:sp>
      <p:pic>
        <p:nvPicPr>
          <p:cNvPr id="5" name="Content Placeholder 4" descr="simbologie.png"/>
          <p:cNvPicPr>
            <a:picLocks noGrp="1" noChangeAspect="1"/>
          </p:cNvPicPr>
          <p:nvPr>
            <p:ph idx="1"/>
          </p:nvPr>
        </p:nvPicPr>
        <p:blipFill>
          <a:blip r:embed="rId4"/>
          <a:stretch>
            <a:fillRect/>
          </a:stretch>
        </p:blipFill>
        <p:spPr>
          <a:xfrm>
            <a:off x="499045" y="1448916"/>
            <a:ext cx="3573910" cy="4932834"/>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Simbologie S52</a:t>
            </a:r>
            <a:endParaRPr lang="en-US" dirty="0"/>
          </a:p>
        </p:txBody>
      </p:sp>
      <p:pic>
        <p:nvPicPr>
          <p:cNvPr id="6" name="Content Placeholder 5" descr="simbol raster.png"/>
          <p:cNvPicPr>
            <a:picLocks noGrp="1" noChangeAspect="1"/>
          </p:cNvPicPr>
          <p:nvPr>
            <p:ph idx="1"/>
          </p:nvPr>
        </p:nvPicPr>
        <p:blipFill>
          <a:blip r:embed="rId2" cstate="print"/>
          <a:stretch>
            <a:fillRect/>
          </a:stretch>
        </p:blipFill>
        <p:spPr>
          <a:xfrm>
            <a:off x="5029201" y="2209800"/>
            <a:ext cx="3124199" cy="3987614"/>
          </a:xfrm>
        </p:spPr>
      </p:pic>
      <p:pic>
        <p:nvPicPr>
          <p:cNvPr id="2052" name="Picture 4" descr="C:\Users\bogdan.grama\Desktop\Imagini ecdis\simbol vector.png"/>
          <p:cNvPicPr>
            <a:picLocks noChangeAspect="1" noChangeArrowheads="1"/>
          </p:cNvPicPr>
          <p:nvPr/>
        </p:nvPicPr>
        <p:blipFill>
          <a:blip r:embed="rId3" cstate="print"/>
          <a:srcRect/>
          <a:stretch>
            <a:fillRect/>
          </a:stretch>
        </p:blipFill>
        <p:spPr bwMode="auto">
          <a:xfrm>
            <a:off x="381000" y="2209800"/>
            <a:ext cx="4287838" cy="1252230"/>
          </a:xfrm>
          <a:prstGeom prst="rect">
            <a:avLst/>
          </a:prstGeom>
          <a:noFill/>
        </p:spPr>
      </p:pic>
      <p:pic>
        <p:nvPicPr>
          <p:cNvPr id="2053" name="Picture 5" descr="C:\Users\bogdan.grama\Desktop\Imagini ecdis\simbol vector2.png"/>
          <p:cNvPicPr>
            <a:picLocks noChangeAspect="1" noChangeArrowheads="1"/>
          </p:cNvPicPr>
          <p:nvPr/>
        </p:nvPicPr>
        <p:blipFill>
          <a:blip r:embed="rId4" cstate="print"/>
          <a:srcRect/>
          <a:stretch>
            <a:fillRect/>
          </a:stretch>
        </p:blipFill>
        <p:spPr bwMode="auto">
          <a:xfrm>
            <a:off x="381000" y="4343400"/>
            <a:ext cx="4505326" cy="1162050"/>
          </a:xfrm>
          <a:prstGeom prst="rect">
            <a:avLst/>
          </a:prstGeom>
          <a:noFill/>
        </p:spPr>
      </p:pic>
      <p:pic>
        <p:nvPicPr>
          <p:cNvPr id="1026" name="Picture 2" descr="C:\Users\bogdan.grama\Desktop\ECDIS\PresLibImages\NMKREG02.png"/>
          <p:cNvPicPr>
            <a:picLocks noChangeAspect="1" noChangeArrowheads="1"/>
          </p:cNvPicPr>
          <p:nvPr/>
        </p:nvPicPr>
        <p:blipFill>
          <a:blip r:embed="rId5"/>
          <a:srcRect/>
          <a:stretch>
            <a:fillRect/>
          </a:stretch>
        </p:blipFill>
        <p:spPr bwMode="auto">
          <a:xfrm>
            <a:off x="7239000" y="5410200"/>
            <a:ext cx="685800" cy="914400"/>
          </a:xfrm>
          <a:prstGeom prst="rect">
            <a:avLst/>
          </a:prstGeom>
          <a:noFill/>
        </p:spPr>
      </p:pic>
      <p:pic>
        <p:nvPicPr>
          <p:cNvPr id="1027" name="Picture 3" descr="C:\Users\bogdan.grama\Desktop\ECDIS\PresLibImages\NMKINF01.png"/>
          <p:cNvPicPr>
            <a:picLocks noChangeAspect="1" noChangeArrowheads="1"/>
          </p:cNvPicPr>
          <p:nvPr/>
        </p:nvPicPr>
        <p:blipFill>
          <a:blip r:embed="rId6"/>
          <a:srcRect/>
          <a:stretch>
            <a:fillRect/>
          </a:stretch>
        </p:blipFill>
        <p:spPr bwMode="auto">
          <a:xfrm>
            <a:off x="3733800" y="2743200"/>
            <a:ext cx="1219200" cy="1219200"/>
          </a:xfrm>
          <a:prstGeom prst="rect">
            <a:avLst/>
          </a:prstGeom>
          <a:noFill/>
        </p:spPr>
      </p:pic>
      <p:pic>
        <p:nvPicPr>
          <p:cNvPr id="1028" name="Picture 4" descr="C:\Users\bogdan.grama\Desktop\Imagini ecdis\catfish.png"/>
          <p:cNvPicPr>
            <a:picLocks noChangeAspect="1" noChangeArrowheads="1"/>
          </p:cNvPicPr>
          <p:nvPr/>
        </p:nvPicPr>
        <p:blipFill>
          <a:blip r:embed="rId7"/>
          <a:srcRect/>
          <a:stretch>
            <a:fillRect/>
          </a:stretch>
        </p:blipFill>
        <p:spPr bwMode="auto">
          <a:xfrm>
            <a:off x="2133600" y="5181600"/>
            <a:ext cx="2438400" cy="406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Exemplu simbologie S52</a:t>
            </a:r>
            <a:endParaRPr lang="en-US" dirty="0"/>
          </a:p>
        </p:txBody>
      </p:sp>
      <p:pic>
        <p:nvPicPr>
          <p:cNvPr id="4" name="Content Placeholder 3" descr="simbol2.png"/>
          <p:cNvPicPr>
            <a:picLocks noGrp="1" noChangeAspect="1"/>
          </p:cNvPicPr>
          <p:nvPr>
            <p:ph idx="1"/>
          </p:nvPr>
        </p:nvPicPr>
        <p:blipFill>
          <a:blip r:embed="rId2"/>
          <a:stretch>
            <a:fillRect/>
          </a:stretch>
        </p:blipFill>
        <p:spPr>
          <a:xfrm>
            <a:off x="1778887" y="2249488"/>
            <a:ext cx="5586225" cy="432435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Exemplu simbologie S52</a:t>
            </a:r>
            <a:endParaRPr lang="en-US" dirty="0"/>
          </a:p>
        </p:txBody>
      </p:sp>
      <p:pic>
        <p:nvPicPr>
          <p:cNvPr id="4" name="Content Placeholder 3" descr="simbol3.png"/>
          <p:cNvPicPr>
            <a:picLocks noGrp="1" noChangeAspect="1"/>
          </p:cNvPicPr>
          <p:nvPr>
            <p:ph idx="1"/>
          </p:nvPr>
        </p:nvPicPr>
        <p:blipFill>
          <a:blip r:embed="rId2"/>
          <a:stretch>
            <a:fillRect/>
          </a:stretch>
        </p:blipFill>
        <p:spPr>
          <a:xfrm>
            <a:off x="1738373" y="2249488"/>
            <a:ext cx="5667253" cy="4324349"/>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Semnale costiere</a:t>
            </a:r>
            <a:endParaRPr lang="en-US" dirty="0"/>
          </a:p>
        </p:txBody>
      </p:sp>
      <p:pic>
        <p:nvPicPr>
          <p:cNvPr id="6" name="Content Placeholder 5" descr="image010.jpg"/>
          <p:cNvPicPr>
            <a:picLocks noGrp="1" noChangeAspect="1"/>
          </p:cNvPicPr>
          <p:nvPr>
            <p:ph idx="1"/>
          </p:nvPr>
        </p:nvPicPr>
        <p:blipFill>
          <a:blip r:embed="rId2" cstate="print"/>
          <a:stretch>
            <a:fillRect/>
          </a:stretch>
        </p:blipFill>
        <p:spPr>
          <a:xfrm>
            <a:off x="1143000" y="1981200"/>
            <a:ext cx="6729413" cy="4471988"/>
          </a:xfrm>
          <a:prstGeom prst="rect">
            <a:avLst/>
          </a:prstGeom>
          <a:ln w="38100" cap="sq">
            <a:solidFill>
              <a:srgbClr val="000000"/>
            </a:solidFill>
            <a:prstDash val="solid"/>
            <a:miter lim="800000"/>
          </a:ln>
          <a:effectLst>
            <a:outerShdw blurRad="50800" dist="38100" dir="2700000" algn="tl" rotWithShape="0">
              <a:srgbClr val="000000">
                <a:alpha val="43000"/>
              </a:srgbClr>
            </a:outerShdw>
            <a:softEdge rad="63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Indicatori Kilometrici</a:t>
            </a:r>
            <a:endParaRPr lang="en-US" dirty="0"/>
          </a:p>
        </p:txBody>
      </p:sp>
      <p:pic>
        <p:nvPicPr>
          <p:cNvPr id="4" name="Content Placeholder 3" descr="IMAG0203.jpg"/>
          <p:cNvPicPr>
            <a:picLocks noGrp="1" noChangeAspect="1"/>
          </p:cNvPicPr>
          <p:nvPr>
            <p:ph idx="1"/>
          </p:nvPr>
        </p:nvPicPr>
        <p:blipFill>
          <a:blip r:embed="rId2" cstate="print"/>
          <a:stretch>
            <a:fillRect/>
          </a:stretch>
        </p:blipFill>
        <p:spPr>
          <a:xfrm>
            <a:off x="960120" y="2250354"/>
            <a:ext cx="7223760" cy="4322618"/>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r>
              <a:rPr lang="en-US" dirty="0" err="1" smtClean="0"/>
              <a:t>Ce</a:t>
            </a:r>
            <a:r>
              <a:rPr lang="en-US" dirty="0" smtClean="0"/>
              <a:t> </a:t>
            </a:r>
            <a:r>
              <a:rPr lang="en-US" dirty="0" err="1" smtClean="0"/>
              <a:t>este</a:t>
            </a:r>
            <a:r>
              <a:rPr lang="en-US" dirty="0" smtClean="0"/>
              <a:t> un ENC</a:t>
            </a:r>
            <a:r>
              <a:rPr lang="ro-RO" dirty="0" smtClean="0"/>
              <a:t> </a:t>
            </a:r>
            <a:r>
              <a:rPr lang="en-US" dirty="0" smtClean="0"/>
              <a:t>? </a:t>
            </a:r>
            <a:r>
              <a:rPr lang="ro-RO" dirty="0" smtClean="0"/>
              <a:t/>
            </a:r>
            <a:br>
              <a:rPr lang="ro-RO" dirty="0" smtClean="0"/>
            </a:br>
            <a:r>
              <a:rPr lang="en-US" sz="2200" b="1" i="1" dirty="0" smtClean="0">
                <a:solidFill>
                  <a:srgbClr val="FF0000"/>
                </a:solidFill>
              </a:rPr>
              <a:t>E</a:t>
            </a:r>
            <a:r>
              <a:rPr lang="en-US" sz="2200" b="1" i="1" dirty="0" smtClean="0"/>
              <a:t>lectronic </a:t>
            </a:r>
            <a:r>
              <a:rPr lang="en-US" sz="2200" b="1" i="1" dirty="0" smtClean="0">
                <a:solidFill>
                  <a:srgbClr val="FF0000"/>
                </a:solidFill>
              </a:rPr>
              <a:t>N</a:t>
            </a:r>
            <a:r>
              <a:rPr lang="en-US" sz="2200" b="1" i="1" dirty="0" smtClean="0"/>
              <a:t>avigational </a:t>
            </a:r>
            <a:r>
              <a:rPr lang="en-US" sz="2200" b="1" i="1" dirty="0" smtClean="0">
                <a:solidFill>
                  <a:srgbClr val="FF0000"/>
                </a:solidFill>
              </a:rPr>
              <a:t>C</a:t>
            </a:r>
            <a:r>
              <a:rPr lang="en-US" sz="2200" b="1" i="1" dirty="0" smtClean="0"/>
              <a:t>harts</a:t>
            </a:r>
            <a:endParaRPr lang="en-US" sz="2200" b="1" i="1" dirty="0"/>
          </a:p>
        </p:txBody>
      </p:sp>
      <p:sp>
        <p:nvSpPr>
          <p:cNvPr id="47107" name="Rectangle 3"/>
          <p:cNvSpPr>
            <a:spLocks noGrp="1" noChangeArrowheads="1"/>
          </p:cNvSpPr>
          <p:nvPr>
            <p:ph idx="1"/>
          </p:nvPr>
        </p:nvSpPr>
        <p:spPr>
          <a:xfrm>
            <a:off x="457200" y="2249424"/>
            <a:ext cx="6400800" cy="4325112"/>
          </a:xfrm>
        </p:spPr>
        <p:txBody>
          <a:bodyPr>
            <a:noAutofit/>
          </a:bodyPr>
          <a:lstStyle/>
          <a:p>
            <a:pPr algn="just"/>
            <a:r>
              <a:rPr lang="en-US" sz="1800" dirty="0" smtClean="0"/>
              <a:t>Un set de date </a:t>
            </a:r>
            <a:r>
              <a:rPr lang="en-US" sz="1800" dirty="0" err="1" smtClean="0"/>
              <a:t>vectoriale</a:t>
            </a:r>
            <a:r>
              <a:rPr lang="ro-RO" sz="1800" dirty="0" smtClean="0"/>
              <a:t>  </a:t>
            </a:r>
            <a:r>
              <a:rPr lang="en-US" sz="1800" dirty="0" err="1" smtClean="0"/>
              <a:t>bazat</a:t>
            </a:r>
            <a:r>
              <a:rPr lang="en-US" sz="1800" dirty="0" smtClean="0"/>
              <a:t> </a:t>
            </a:r>
            <a:r>
              <a:rPr lang="en-US" sz="1800" dirty="0" err="1" smtClean="0"/>
              <a:t>pe</a:t>
            </a:r>
            <a:r>
              <a:rPr lang="en-US" sz="1800" dirty="0" smtClean="0"/>
              <a:t> </a:t>
            </a:r>
            <a:r>
              <a:rPr lang="en-US" sz="1800" dirty="0" err="1" smtClean="0"/>
              <a:t>standardul</a:t>
            </a:r>
            <a:r>
              <a:rPr lang="en-US" sz="1800" dirty="0" smtClean="0"/>
              <a:t> </a:t>
            </a:r>
            <a:r>
              <a:rPr lang="en-US" sz="1800" dirty="0" smtClean="0">
                <a:solidFill>
                  <a:srgbClr val="FF0000"/>
                </a:solidFill>
              </a:rPr>
              <a:t>S-57</a:t>
            </a:r>
            <a:r>
              <a:rPr lang="en-US" sz="1800" dirty="0" smtClean="0"/>
              <a:t> </a:t>
            </a:r>
            <a:r>
              <a:rPr lang="en-US" sz="1800" dirty="0" err="1" smtClean="0"/>
              <a:t>ce</a:t>
            </a:r>
            <a:r>
              <a:rPr lang="en-US" sz="1800" dirty="0" smtClean="0"/>
              <a:t> </a:t>
            </a:r>
            <a:r>
              <a:rPr lang="en-US" sz="1800" dirty="0" err="1" smtClean="0"/>
              <a:t>permite</a:t>
            </a:r>
            <a:r>
              <a:rPr lang="en-US" sz="1800" dirty="0" smtClean="0"/>
              <a:t> </a:t>
            </a:r>
            <a:r>
              <a:rPr lang="en-US" sz="1800" dirty="0" err="1" smtClean="0"/>
              <a:t>schimbul</a:t>
            </a:r>
            <a:r>
              <a:rPr lang="en-US" sz="1800" dirty="0" smtClean="0"/>
              <a:t> de date </a:t>
            </a:r>
            <a:r>
              <a:rPr lang="en-US" sz="1800" dirty="0" err="1" smtClean="0"/>
              <a:t>digitale</a:t>
            </a:r>
            <a:r>
              <a:rPr lang="en-US" sz="1800" dirty="0" smtClean="0"/>
              <a:t> </a:t>
            </a:r>
            <a:r>
              <a:rPr lang="en-US" sz="1800" dirty="0" err="1" smtClean="0"/>
              <a:t>hidrografice</a:t>
            </a:r>
            <a:r>
              <a:rPr lang="en-US" sz="1800" dirty="0" smtClean="0"/>
              <a:t> </a:t>
            </a:r>
            <a:r>
              <a:rPr lang="ro-RO" sz="1800" dirty="0" smtClean="0"/>
              <a:t>î</a:t>
            </a:r>
            <a:r>
              <a:rPr lang="en-US" sz="1800" dirty="0" err="1" smtClean="0"/>
              <a:t>ntre</a:t>
            </a:r>
            <a:r>
              <a:rPr lang="en-US" sz="1800" dirty="0" smtClean="0"/>
              <a:t> </a:t>
            </a:r>
            <a:r>
              <a:rPr lang="en-US" sz="1800" dirty="0" err="1" smtClean="0"/>
              <a:t>institu</a:t>
            </a:r>
            <a:r>
              <a:rPr lang="ro-RO" sz="1800" dirty="0" smtClean="0"/>
              <a:t>ț</a:t>
            </a:r>
            <a:r>
              <a:rPr lang="en-US" sz="1800" dirty="0" smtClean="0"/>
              <a:t>ii </a:t>
            </a:r>
            <a:r>
              <a:rPr lang="ro-RO" sz="1800" dirty="0" smtClean="0"/>
              <a:t>ș</a:t>
            </a:r>
            <a:r>
              <a:rPr lang="en-US" sz="1800" dirty="0" err="1" smtClean="0"/>
              <a:t>i</a:t>
            </a:r>
            <a:r>
              <a:rPr lang="en-US" sz="1800" dirty="0" smtClean="0"/>
              <a:t> </a:t>
            </a:r>
            <a:r>
              <a:rPr lang="en-US" sz="1800" dirty="0" err="1" smtClean="0"/>
              <a:t>distribu</a:t>
            </a:r>
            <a:r>
              <a:rPr lang="ro-RO" sz="1800" dirty="0" smtClean="0"/>
              <a:t>ț</a:t>
            </a:r>
            <a:r>
              <a:rPr lang="en-US" sz="1800" dirty="0" err="1" smtClean="0"/>
              <a:t>ia</a:t>
            </a:r>
            <a:r>
              <a:rPr lang="en-US" sz="1800" dirty="0" smtClean="0"/>
              <a:t> </a:t>
            </a:r>
            <a:r>
              <a:rPr lang="en-US" sz="1800" dirty="0" err="1" smtClean="0"/>
              <a:t>datelor</a:t>
            </a:r>
            <a:r>
              <a:rPr lang="en-US" sz="1800" dirty="0" smtClean="0"/>
              <a:t> </a:t>
            </a:r>
            <a:r>
              <a:rPr lang="en-US" sz="1800" dirty="0" err="1" smtClean="0"/>
              <a:t>hidrografice</a:t>
            </a:r>
            <a:r>
              <a:rPr lang="en-US" sz="1800" dirty="0" smtClean="0"/>
              <a:t> c</a:t>
            </a:r>
            <a:r>
              <a:rPr lang="ro-RO" sz="1800" dirty="0" smtClean="0"/>
              <a:t>ă</a:t>
            </a:r>
            <a:r>
              <a:rPr lang="en-US" sz="1800" dirty="0" err="1" smtClean="0"/>
              <a:t>tre</a:t>
            </a:r>
            <a:r>
              <a:rPr lang="en-US" sz="1800" dirty="0" smtClean="0"/>
              <a:t> diver</a:t>
            </a:r>
            <a:r>
              <a:rPr lang="ro-RO" sz="1800" dirty="0" smtClean="0"/>
              <a:t>ș</a:t>
            </a:r>
            <a:r>
              <a:rPr lang="en-US" sz="1800" dirty="0" err="1" smtClean="0"/>
              <a:t>i</a:t>
            </a:r>
            <a:r>
              <a:rPr lang="en-US" sz="1800" dirty="0" smtClean="0"/>
              <a:t> </a:t>
            </a:r>
            <a:r>
              <a:rPr lang="en-US" sz="1800" dirty="0" err="1" smtClean="0"/>
              <a:t>utilizatori</a:t>
            </a:r>
            <a:endParaRPr lang="en-US" sz="1800" dirty="0" smtClean="0"/>
          </a:p>
          <a:p>
            <a:pPr algn="just">
              <a:buNone/>
            </a:pPr>
            <a:endParaRPr lang="ro-RO" sz="1800" dirty="0" smtClean="0"/>
          </a:p>
          <a:p>
            <a:pPr algn="just"/>
            <a:r>
              <a:rPr lang="ro-RO" sz="1800" dirty="0" smtClean="0"/>
              <a:t>Sunt utilizate in aplicații software</a:t>
            </a:r>
            <a:r>
              <a:rPr lang="ro-RO" sz="1800" dirty="0" smtClean="0">
                <a:solidFill>
                  <a:srgbClr val="FF0000"/>
                </a:solidFill>
              </a:rPr>
              <a:t> </a:t>
            </a:r>
            <a:r>
              <a:rPr lang="ro-RO" sz="1800" dirty="0" smtClean="0"/>
              <a:t>de tip ECDIS</a:t>
            </a:r>
            <a:r>
              <a:rPr lang="ro-RO" sz="1800" dirty="0" smtClean="0">
                <a:solidFill>
                  <a:srgbClr val="FF0000"/>
                </a:solidFill>
              </a:rPr>
              <a:t> </a:t>
            </a:r>
            <a:r>
              <a:rPr lang="ro-RO" sz="1800" dirty="0" smtClean="0"/>
              <a:t>(</a:t>
            </a:r>
            <a:r>
              <a:rPr lang="en-US" sz="1800" dirty="0" smtClean="0"/>
              <a:t>Electronic Chart Display and</a:t>
            </a:r>
            <a:r>
              <a:rPr lang="ro-RO" sz="1800" dirty="0" smtClean="0"/>
              <a:t> </a:t>
            </a:r>
            <a:r>
              <a:rPr lang="en-US" sz="1800" dirty="0" smtClean="0"/>
              <a:t>Information System</a:t>
            </a:r>
            <a:r>
              <a:rPr lang="ro-RO" sz="1800" dirty="0" smtClean="0"/>
              <a:t>)</a:t>
            </a:r>
          </a:p>
          <a:p>
            <a:pPr algn="just"/>
            <a:endParaRPr lang="ro-RO" sz="1800" dirty="0" smtClean="0"/>
          </a:p>
          <a:p>
            <a:pPr algn="just"/>
            <a:r>
              <a:rPr lang="en-US" sz="1800" i="1" dirty="0" smtClean="0"/>
              <a:t>IHO-International Hydrographic Organization </a:t>
            </a:r>
            <a:r>
              <a:rPr lang="ro-RO" sz="1800" i="1" dirty="0" smtClean="0"/>
              <a:t> </a:t>
            </a:r>
            <a:r>
              <a:rPr lang="en-US" sz="1800" i="1" dirty="0" smtClean="0">
                <a:hlinkClick r:id="rId3"/>
              </a:rPr>
              <a:t>www.iho.shom.fr</a:t>
            </a:r>
            <a:r>
              <a:rPr lang="en-US" sz="1800" i="1" dirty="0" smtClean="0"/>
              <a:t> –</a:t>
            </a:r>
            <a:r>
              <a:rPr lang="en-US" sz="1800" i="1" dirty="0" err="1" smtClean="0"/>
              <a:t>fondat</a:t>
            </a:r>
            <a:r>
              <a:rPr lang="ro-RO" sz="1800" i="1" dirty="0" smtClean="0"/>
              <a:t>ă</a:t>
            </a:r>
            <a:r>
              <a:rPr lang="en-US" sz="1800" i="1" dirty="0" smtClean="0"/>
              <a:t> </a:t>
            </a:r>
            <a:r>
              <a:rPr lang="ro-RO" sz="1800" i="1" dirty="0" smtClean="0"/>
              <a:t>în</a:t>
            </a:r>
            <a:r>
              <a:rPr lang="en-US" sz="1800" i="1" dirty="0" smtClean="0"/>
              <a:t> 1921 </a:t>
            </a:r>
            <a:r>
              <a:rPr lang="en-US" sz="1800" i="1" dirty="0" err="1" smtClean="0"/>
              <a:t>pentru</a:t>
            </a:r>
            <a:r>
              <a:rPr lang="en-US" sz="1800" i="1" dirty="0" smtClean="0"/>
              <a:t> a </a:t>
            </a:r>
            <a:r>
              <a:rPr lang="en-US" sz="1800" i="1" dirty="0" err="1" smtClean="0"/>
              <a:t>cre</a:t>
            </a:r>
            <a:r>
              <a:rPr lang="ro-RO" sz="1800" i="1" dirty="0" smtClean="0"/>
              <a:t>ș</a:t>
            </a:r>
            <a:r>
              <a:rPr lang="en-US" sz="1800" i="1" dirty="0" err="1" smtClean="0"/>
              <a:t>te</a:t>
            </a:r>
            <a:r>
              <a:rPr lang="en-US" sz="1800" i="1" dirty="0" smtClean="0"/>
              <a:t> </a:t>
            </a:r>
            <a:r>
              <a:rPr lang="en-US" sz="1800" i="1" dirty="0" err="1" smtClean="0"/>
              <a:t>siguran</a:t>
            </a:r>
            <a:r>
              <a:rPr lang="ro-RO" sz="1800" i="1" dirty="0" smtClean="0"/>
              <a:t>ț</a:t>
            </a:r>
            <a:r>
              <a:rPr lang="en-US" sz="1800" i="1" dirty="0" smtClean="0"/>
              <a:t>a </a:t>
            </a:r>
            <a:r>
              <a:rPr lang="en-US" sz="1800" i="1" dirty="0" err="1" smtClean="0"/>
              <a:t>naviga</a:t>
            </a:r>
            <a:r>
              <a:rPr lang="ro-RO" sz="1800" i="1" dirty="0" smtClean="0"/>
              <a:t>ț</a:t>
            </a:r>
            <a:r>
              <a:rPr lang="en-US" sz="1800" i="1" dirty="0" err="1" smtClean="0"/>
              <a:t>iei</a:t>
            </a:r>
            <a:r>
              <a:rPr lang="en-US" sz="1800" i="1" dirty="0" smtClean="0"/>
              <a:t> </a:t>
            </a:r>
            <a:r>
              <a:rPr lang="ro-RO" sz="1800" i="1" dirty="0" smtClean="0"/>
              <a:t>ș</a:t>
            </a:r>
            <a:r>
              <a:rPr lang="en-US" sz="1800" i="1" dirty="0" err="1" smtClean="0"/>
              <a:t>i</a:t>
            </a:r>
            <a:r>
              <a:rPr lang="en-US" sz="1800" i="1" dirty="0" smtClean="0"/>
              <a:t> </a:t>
            </a:r>
            <a:r>
              <a:rPr lang="en-US" sz="1800" i="1" dirty="0" err="1" smtClean="0"/>
              <a:t>protectia</a:t>
            </a:r>
            <a:r>
              <a:rPr lang="en-US" sz="1800" i="1" dirty="0" smtClean="0"/>
              <a:t> </a:t>
            </a:r>
            <a:r>
              <a:rPr lang="en-US" sz="1800" i="1" dirty="0" err="1" smtClean="0"/>
              <a:t>mediului</a:t>
            </a:r>
            <a:r>
              <a:rPr lang="en-US" sz="1800" i="1" dirty="0" smtClean="0"/>
              <a:t> </a:t>
            </a:r>
            <a:r>
              <a:rPr lang="en-US" sz="1800" i="1" dirty="0" err="1" smtClean="0"/>
              <a:t>marin</a:t>
            </a:r>
            <a:r>
              <a:rPr lang="ro-RO" sz="1800" i="1" dirty="0" smtClean="0"/>
              <a:t>.</a:t>
            </a:r>
            <a:endParaRPr lang="en-US" sz="1800" i="1" dirty="0" smtClean="0"/>
          </a:p>
          <a:p>
            <a:pPr algn="just"/>
            <a:endParaRPr lang="en-US" sz="1800" dirty="0" smtClean="0"/>
          </a:p>
        </p:txBody>
      </p:sp>
      <p:pic>
        <p:nvPicPr>
          <p:cNvPr id="4" name="Picture 3" descr="fisiere.png"/>
          <p:cNvPicPr>
            <a:picLocks noChangeAspect="1"/>
          </p:cNvPicPr>
          <p:nvPr/>
        </p:nvPicPr>
        <p:blipFill>
          <a:blip r:embed="rId4"/>
          <a:stretch>
            <a:fillRect/>
          </a:stretch>
        </p:blipFill>
        <p:spPr>
          <a:xfrm>
            <a:off x="7010400" y="1371600"/>
            <a:ext cx="1133333" cy="4857143"/>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p:nvPr>
        </p:nvSpPr>
        <p:spPr>
          <a:xfrm>
            <a:off x="533400" y="533400"/>
            <a:ext cx="8229600" cy="1066800"/>
          </a:xfrm>
        </p:spPr>
        <p:txBody>
          <a:bodyPr/>
          <a:lstStyle/>
          <a:p>
            <a:r>
              <a:rPr lang="ro-RO" dirty="0" smtClean="0"/>
              <a:t>Celule </a:t>
            </a:r>
            <a:r>
              <a:rPr lang="en-US" dirty="0" smtClean="0"/>
              <a:t>ENC </a:t>
            </a:r>
            <a:r>
              <a:rPr lang="ro-RO" dirty="0" smtClean="0"/>
              <a:t>pentru navigație</a:t>
            </a:r>
            <a:endParaRPr lang="en-US" dirty="0"/>
          </a:p>
        </p:txBody>
      </p:sp>
      <p:sp>
        <p:nvSpPr>
          <p:cNvPr id="141314" name="Rectangle 2"/>
          <p:cNvSpPr>
            <a:spLocks noGrp="1" noChangeArrowheads="1"/>
          </p:cNvSpPr>
          <p:nvPr>
            <p:ph idx="1"/>
          </p:nvPr>
        </p:nvSpPr>
        <p:spPr>
          <a:xfrm>
            <a:off x="457200" y="1600200"/>
            <a:ext cx="8229600" cy="1828800"/>
          </a:xfrm>
        </p:spPr>
        <p:txBody>
          <a:bodyPr>
            <a:normAutofit fontScale="62500" lnSpcReduction="20000"/>
          </a:bodyPr>
          <a:lstStyle/>
          <a:p>
            <a:r>
              <a:rPr lang="ro-RO" dirty="0" smtClean="0"/>
              <a:t>Celulele de hartă </a:t>
            </a:r>
            <a:r>
              <a:rPr lang="en-US" dirty="0" smtClean="0"/>
              <a:t>ENC </a:t>
            </a:r>
            <a:r>
              <a:rPr lang="ro-RO" dirty="0" smtClean="0"/>
              <a:t>pot avea un singur scop navigabil</a:t>
            </a:r>
            <a:endParaRPr lang="en-US" dirty="0" smtClean="0"/>
          </a:p>
          <a:p>
            <a:pPr lvl="1"/>
            <a:r>
              <a:rPr lang="ro-RO" dirty="0" smtClean="0"/>
              <a:t>Scopul este dat de către numele celulei (scara de </a:t>
            </a:r>
            <a:r>
              <a:rPr lang="ro-RO" dirty="0" smtClean="0"/>
              <a:t>afișare </a:t>
            </a:r>
            <a:r>
              <a:rPr lang="ro-RO" dirty="0" smtClean="0"/>
              <a:t>sau </a:t>
            </a:r>
            <a:r>
              <a:rPr lang="ro-RO" dirty="0" smtClean="0"/>
              <a:t>poziția </a:t>
            </a:r>
            <a:r>
              <a:rPr lang="ro-RO" dirty="0" smtClean="0"/>
              <a:t>km)</a:t>
            </a:r>
            <a:endParaRPr lang="en-US" dirty="0" smtClean="0"/>
          </a:p>
          <a:p>
            <a:endParaRPr lang="ro-RO" dirty="0" smtClean="0"/>
          </a:p>
          <a:p>
            <a:r>
              <a:rPr lang="en-US" dirty="0" err="1" smtClean="0"/>
              <a:t>Cel</a:t>
            </a:r>
            <a:r>
              <a:rPr lang="ro-RO" dirty="0" smtClean="0"/>
              <a:t>ulele cu acelaşi scop se pot suprapune dar datale de navigație trebuie să  provină dintr-o singură celulă</a:t>
            </a:r>
            <a:endParaRPr lang="en-US" dirty="0" smtClean="0"/>
          </a:p>
          <a:p>
            <a:pPr lvl="1"/>
            <a:r>
              <a:rPr lang="ro-RO" dirty="0" smtClean="0"/>
              <a:t>Datele de navigație se pot repeta în celule cu scopuri de navigație diferite, pentru aceeaşi zonă geografică</a:t>
            </a:r>
            <a:endParaRPr lang="en-US" dirty="0"/>
          </a:p>
        </p:txBody>
      </p:sp>
      <p:graphicFrame>
        <p:nvGraphicFramePr>
          <p:cNvPr id="5" name="Table 4"/>
          <p:cNvGraphicFramePr>
            <a:graphicFrameLocks noGrp="1"/>
          </p:cNvGraphicFramePr>
          <p:nvPr/>
        </p:nvGraphicFramePr>
        <p:xfrm>
          <a:off x="685800" y="3733800"/>
          <a:ext cx="8001000" cy="2341560"/>
        </p:xfrm>
        <a:graphic>
          <a:graphicData uri="http://schemas.openxmlformats.org/drawingml/2006/table">
            <a:tbl>
              <a:tblPr bandRow="1">
                <a:tableStyleId>{BC89EF96-8CEA-46FF-86C4-4CE0E7609802}</a:tableStyleId>
              </a:tblPr>
              <a:tblGrid>
                <a:gridCol w="564776"/>
                <a:gridCol w="1035424"/>
                <a:gridCol w="6400800"/>
              </a:tblGrid>
              <a:tr h="362787">
                <a:tc>
                  <a:txBody>
                    <a:bodyPr/>
                    <a:lstStyle/>
                    <a:p>
                      <a:pPr algn="r" fontAlgn="b"/>
                      <a:r>
                        <a:rPr lang="en-US" sz="1400" u="none" strike="noStrike" dirty="0"/>
                        <a:t>1</a:t>
                      </a:r>
                      <a:endParaRPr lang="en-US" sz="1400" b="0" i="0" u="none" strike="noStrike" dirty="0">
                        <a:solidFill>
                          <a:srgbClr val="000000"/>
                        </a:solidFill>
                        <a:latin typeface="Calibri"/>
                      </a:endParaRPr>
                    </a:p>
                  </a:txBody>
                  <a:tcPr marL="9525" marR="9525" marT="9525" marB="0" anchor="b"/>
                </a:tc>
                <a:tc>
                  <a:txBody>
                    <a:bodyPr/>
                    <a:lstStyle/>
                    <a:p>
                      <a:pPr algn="l" rtl="0" fontAlgn="b"/>
                      <a:r>
                        <a:rPr lang="en-US" sz="1400" u="none" strike="noStrike" dirty="0"/>
                        <a:t>Overview</a:t>
                      </a:r>
                      <a:endParaRPr lang="en-US" sz="1400" b="1" i="0" u="none" strike="noStrike" dirty="0">
                        <a:solidFill>
                          <a:srgbClr val="000000"/>
                        </a:solidFill>
                        <a:latin typeface="Arial"/>
                      </a:endParaRPr>
                    </a:p>
                  </a:txBody>
                  <a:tcPr marL="9525" marR="9525" marT="9525" marB="0" anchor="b"/>
                </a:tc>
                <a:tc>
                  <a:txBody>
                    <a:bodyPr/>
                    <a:lstStyle/>
                    <a:p>
                      <a:pPr algn="l" rtl="0" fontAlgn="b"/>
                      <a:r>
                        <a:rPr lang="ro-RO" sz="1400" u="none" strike="noStrike" dirty="0" smtClean="0"/>
                        <a:t>Mai</a:t>
                      </a:r>
                      <a:r>
                        <a:rPr lang="ro-RO" sz="1400" u="none" strike="noStrike" baseline="0" dirty="0" smtClean="0"/>
                        <a:t> mici de </a:t>
                      </a:r>
                      <a:r>
                        <a:rPr lang="en-US" sz="1400" u="none" strike="noStrike" dirty="0" smtClean="0"/>
                        <a:t>1:500,000 (</a:t>
                      </a:r>
                      <a:r>
                        <a:rPr lang="ro-RO" sz="1400" u="none" strike="noStrike" dirty="0" smtClean="0"/>
                        <a:t>planificare de rute</a:t>
                      </a:r>
                      <a:r>
                        <a:rPr lang="en-US" sz="1400" u="none" strike="noStrike" dirty="0" smtClean="0"/>
                        <a:t>; </a:t>
                      </a:r>
                      <a:r>
                        <a:rPr lang="ro-RO" sz="1400" u="none" strike="noStrike" dirty="0" smtClean="0"/>
                        <a:t>traversări oceane</a:t>
                      </a:r>
                      <a:r>
                        <a:rPr lang="en-US" sz="1400" u="none" strike="noStrike" dirty="0" smtClean="0"/>
                        <a:t>)</a:t>
                      </a:r>
                      <a:endParaRPr lang="en-US" sz="1400" b="0" i="0" u="none" strike="noStrike" dirty="0">
                        <a:solidFill>
                          <a:srgbClr val="000000"/>
                        </a:solidFill>
                        <a:latin typeface="Arial"/>
                      </a:endParaRPr>
                    </a:p>
                  </a:txBody>
                  <a:tcPr marL="9525" marR="9525" marT="9525" marB="0" anchor="b"/>
                </a:tc>
              </a:tr>
              <a:tr h="399213">
                <a:tc>
                  <a:txBody>
                    <a:bodyPr/>
                    <a:lstStyle/>
                    <a:p>
                      <a:pPr algn="r" fontAlgn="b"/>
                      <a:r>
                        <a:rPr lang="en-US" sz="1400" u="none" strike="noStrike" dirty="0" smtClean="0"/>
                        <a:t>2</a:t>
                      </a:r>
                      <a:endParaRPr lang="en-US" sz="1400" b="0" i="0" u="none" strike="noStrike" dirty="0">
                        <a:solidFill>
                          <a:srgbClr val="000000"/>
                        </a:solidFill>
                        <a:latin typeface="Calibri"/>
                      </a:endParaRPr>
                    </a:p>
                  </a:txBody>
                  <a:tcPr marL="9525" marR="9525" marT="9525" marB="0" anchor="b"/>
                </a:tc>
                <a:tc>
                  <a:txBody>
                    <a:bodyPr/>
                    <a:lstStyle/>
                    <a:p>
                      <a:pPr algn="l" rtl="0" fontAlgn="b"/>
                      <a:r>
                        <a:rPr lang="en-US" sz="1400" u="none" strike="noStrike" dirty="0"/>
                        <a:t>General</a:t>
                      </a:r>
                      <a:endParaRPr lang="en-US" sz="1400" b="1" i="0" u="none" strike="noStrike" dirty="0">
                        <a:solidFill>
                          <a:srgbClr val="000000"/>
                        </a:solidFill>
                        <a:latin typeface="Arial"/>
                      </a:endParaRPr>
                    </a:p>
                  </a:txBody>
                  <a:tcPr marL="9525" marR="9525" marT="9525" marB="0" anchor="b"/>
                </a:tc>
                <a:tc>
                  <a:txBody>
                    <a:bodyPr/>
                    <a:lstStyle/>
                    <a:p>
                      <a:pPr algn="l" rtl="0" fontAlgn="b"/>
                      <a:r>
                        <a:rPr lang="en-US" sz="1400" u="none" strike="noStrike" dirty="0"/>
                        <a:t>1:150,001 - 1:500,000 </a:t>
                      </a:r>
                      <a:r>
                        <a:rPr lang="en-US" sz="1400" u="none" strike="noStrike" dirty="0" smtClean="0"/>
                        <a:t>(</a:t>
                      </a:r>
                      <a:r>
                        <a:rPr lang="ro-RO" sz="1400" u="none" strike="noStrike" dirty="0" smtClean="0"/>
                        <a:t>navigaţie ocean</a:t>
                      </a:r>
                      <a:r>
                        <a:rPr lang="en-US" sz="1400" u="none" strike="noStrike" dirty="0" smtClean="0"/>
                        <a:t>, </a:t>
                      </a:r>
                      <a:r>
                        <a:rPr lang="ro-RO" sz="1400" u="none" strike="noStrike" dirty="0" smtClean="0"/>
                        <a:t>apopiere de coastă;</a:t>
                      </a:r>
                      <a:r>
                        <a:rPr lang="en-US" sz="1400" u="none" strike="noStrike" dirty="0" smtClean="0"/>
                        <a:t> </a:t>
                      </a:r>
                      <a:r>
                        <a:rPr lang="ro-RO" sz="1400" u="none" strike="noStrike" dirty="0" smtClean="0"/>
                        <a:t>planificare de rute</a:t>
                      </a:r>
                      <a:r>
                        <a:rPr lang="en-US" sz="1400" u="none" strike="noStrike" dirty="0" smtClean="0"/>
                        <a:t>)</a:t>
                      </a:r>
                      <a:endParaRPr lang="en-US" sz="1400" b="0" i="0" u="none" strike="noStrike" dirty="0">
                        <a:solidFill>
                          <a:srgbClr val="000000"/>
                        </a:solidFill>
                        <a:latin typeface="Arial"/>
                      </a:endParaRPr>
                    </a:p>
                  </a:txBody>
                  <a:tcPr marL="9525" marR="9525" marT="9525" marB="0" anchor="b"/>
                </a:tc>
              </a:tr>
              <a:tr h="362787">
                <a:tc>
                  <a:txBody>
                    <a:bodyPr/>
                    <a:lstStyle/>
                    <a:p>
                      <a:pPr algn="r" fontAlgn="b"/>
                      <a:r>
                        <a:rPr lang="en-US" sz="1400" u="none" strike="noStrike" dirty="0"/>
                        <a:t>3</a:t>
                      </a:r>
                      <a:endParaRPr lang="en-US" sz="1400" b="0" i="0" u="none" strike="noStrike" dirty="0">
                        <a:solidFill>
                          <a:srgbClr val="000000"/>
                        </a:solidFill>
                        <a:latin typeface="Calibri"/>
                      </a:endParaRPr>
                    </a:p>
                  </a:txBody>
                  <a:tcPr marL="9525" marR="9525" marT="9525" marB="0" anchor="b"/>
                </a:tc>
                <a:tc>
                  <a:txBody>
                    <a:bodyPr/>
                    <a:lstStyle/>
                    <a:p>
                      <a:pPr algn="l" rtl="0" fontAlgn="b"/>
                      <a:r>
                        <a:rPr lang="en-US" sz="1400" u="none" strike="noStrike" dirty="0"/>
                        <a:t>Coastal</a:t>
                      </a:r>
                      <a:endParaRPr lang="en-US" sz="1400" b="1" i="0" u="none" strike="noStrike" dirty="0">
                        <a:solidFill>
                          <a:srgbClr val="000000"/>
                        </a:solidFill>
                        <a:latin typeface="Arial"/>
                      </a:endParaRPr>
                    </a:p>
                  </a:txBody>
                  <a:tcPr marL="9525" marR="9525" marT="9525" marB="0" anchor="b"/>
                </a:tc>
                <a:tc>
                  <a:txBody>
                    <a:bodyPr/>
                    <a:lstStyle/>
                    <a:p>
                      <a:pPr algn="l" rtl="0" fontAlgn="b"/>
                      <a:r>
                        <a:rPr lang="en-US" sz="1400" u="none" strike="noStrike" dirty="0"/>
                        <a:t>1:50,001 - 1:150,000 </a:t>
                      </a:r>
                      <a:r>
                        <a:rPr lang="en-US" sz="1400" u="none" strike="noStrike" dirty="0" smtClean="0"/>
                        <a:t>(</a:t>
                      </a:r>
                      <a:r>
                        <a:rPr lang="ro-RO" sz="1400" u="none" strike="noStrike" dirty="0" smtClean="0"/>
                        <a:t>navigaţie costieră</a:t>
                      </a:r>
                      <a:r>
                        <a:rPr lang="en-US" sz="1400" u="none" strike="noStrike" dirty="0" smtClean="0"/>
                        <a:t>)</a:t>
                      </a:r>
                      <a:endParaRPr lang="en-US" sz="1400" b="0" i="0" u="none" strike="noStrike" dirty="0">
                        <a:solidFill>
                          <a:srgbClr val="000000"/>
                        </a:solidFill>
                        <a:latin typeface="Arial"/>
                      </a:endParaRPr>
                    </a:p>
                  </a:txBody>
                  <a:tcPr marL="9525" marR="9525" marT="9525" marB="0" anchor="b"/>
                </a:tc>
              </a:tr>
              <a:tr h="323013">
                <a:tc>
                  <a:txBody>
                    <a:bodyPr/>
                    <a:lstStyle/>
                    <a:p>
                      <a:pPr algn="r" fontAlgn="b"/>
                      <a:r>
                        <a:rPr lang="en-US" sz="1400" u="none" strike="noStrike"/>
                        <a:t>4</a:t>
                      </a:r>
                      <a:endParaRPr lang="en-US" sz="1400" b="0" i="0" u="none" strike="noStrike">
                        <a:solidFill>
                          <a:srgbClr val="000000"/>
                        </a:solidFill>
                        <a:latin typeface="Calibri"/>
                      </a:endParaRPr>
                    </a:p>
                  </a:txBody>
                  <a:tcPr marL="9525" marR="9525" marT="9525" marB="0" anchor="b"/>
                </a:tc>
                <a:tc>
                  <a:txBody>
                    <a:bodyPr/>
                    <a:lstStyle/>
                    <a:p>
                      <a:pPr algn="l" rtl="0" fontAlgn="b"/>
                      <a:r>
                        <a:rPr lang="en-US" sz="1400" u="none" strike="noStrike" dirty="0"/>
                        <a:t> Approach</a:t>
                      </a:r>
                      <a:endParaRPr lang="en-US" sz="1400" b="0" i="0" u="none" strike="noStrike" dirty="0">
                        <a:solidFill>
                          <a:srgbClr val="000000"/>
                        </a:solidFill>
                        <a:latin typeface="Arial"/>
                      </a:endParaRPr>
                    </a:p>
                  </a:txBody>
                  <a:tcPr marL="9525" marR="9525" marT="9525" marB="0" anchor="b"/>
                </a:tc>
                <a:tc>
                  <a:txBody>
                    <a:bodyPr/>
                    <a:lstStyle/>
                    <a:p>
                      <a:pPr algn="l" rtl="0" fontAlgn="b"/>
                      <a:r>
                        <a:rPr lang="en-US" sz="1400" u="none" strike="noStrike" dirty="0"/>
                        <a:t>1:20,001 - 1:50,000 </a:t>
                      </a:r>
                      <a:r>
                        <a:rPr lang="en-US" sz="1400" u="none" strike="noStrike" dirty="0" smtClean="0"/>
                        <a:t>(</a:t>
                      </a:r>
                      <a:r>
                        <a:rPr lang="ro-RO" sz="1400" u="none" strike="noStrike" dirty="0" smtClean="0"/>
                        <a:t>apropiere de porturi, canale, ecluze, trafic</a:t>
                      </a:r>
                      <a:r>
                        <a:rPr lang="ro-RO" sz="1400" u="none" strike="noStrike" baseline="0" dirty="0" smtClean="0"/>
                        <a:t> congestionat</a:t>
                      </a:r>
                      <a:r>
                        <a:rPr lang="en-US" sz="1400" u="none" strike="noStrike" dirty="0" smtClean="0"/>
                        <a:t>)</a:t>
                      </a:r>
                      <a:endParaRPr lang="en-US" sz="1400" b="0" i="0" u="none" strike="noStrike" dirty="0">
                        <a:solidFill>
                          <a:srgbClr val="000000"/>
                        </a:solidFill>
                        <a:latin typeface="Arial"/>
                      </a:endParaRPr>
                    </a:p>
                  </a:txBody>
                  <a:tcPr marL="9525" marR="9525" marT="9525" marB="0" anchor="b"/>
                </a:tc>
              </a:tr>
              <a:tr h="304800">
                <a:tc>
                  <a:txBody>
                    <a:bodyPr/>
                    <a:lstStyle/>
                    <a:p>
                      <a:pPr algn="r" fontAlgn="b"/>
                      <a:r>
                        <a:rPr lang="en-US" sz="1400" u="none" strike="noStrike" dirty="0"/>
                        <a:t>5</a:t>
                      </a:r>
                      <a:endParaRPr lang="en-US" sz="1400" b="0" i="0" u="none" strike="noStrike" dirty="0">
                        <a:solidFill>
                          <a:srgbClr val="000000"/>
                        </a:solidFill>
                        <a:latin typeface="Calibri"/>
                      </a:endParaRPr>
                    </a:p>
                  </a:txBody>
                  <a:tcPr marL="9525" marR="9525" marT="9525" marB="0" anchor="b"/>
                </a:tc>
                <a:tc>
                  <a:txBody>
                    <a:bodyPr/>
                    <a:lstStyle/>
                    <a:p>
                      <a:pPr algn="l" rtl="0" fontAlgn="b"/>
                      <a:r>
                        <a:rPr lang="en-US" sz="1400" u="none" strike="noStrike"/>
                        <a:t>Harbour</a:t>
                      </a:r>
                      <a:endParaRPr lang="en-US" sz="1400" b="1" i="0" u="none" strike="noStrike">
                        <a:solidFill>
                          <a:srgbClr val="000000"/>
                        </a:solidFill>
                        <a:latin typeface="Arial"/>
                      </a:endParaRPr>
                    </a:p>
                  </a:txBody>
                  <a:tcPr marL="9525" marR="9525" marT="9525" marB="0" anchor="b"/>
                </a:tc>
                <a:tc>
                  <a:txBody>
                    <a:bodyPr/>
                    <a:lstStyle/>
                    <a:p>
                      <a:pPr algn="l" rtl="0" fontAlgn="b"/>
                      <a:r>
                        <a:rPr lang="en-US" sz="1400" u="none" strike="noStrike" dirty="0"/>
                        <a:t>1:2,001 - 1:20,000 </a:t>
                      </a:r>
                      <a:r>
                        <a:rPr lang="en-US" sz="1400" u="none" strike="noStrike" dirty="0" smtClean="0"/>
                        <a:t>(</a:t>
                      </a:r>
                      <a:r>
                        <a:rPr lang="ro-RO" sz="1400" u="none" strike="noStrike" dirty="0" smtClean="0"/>
                        <a:t>navigare în porturi, rasuri şi canale, ancoraj)</a:t>
                      </a:r>
                      <a:endParaRPr lang="en-US" sz="1400" b="0" i="0" u="none" strike="noStrike" dirty="0">
                        <a:solidFill>
                          <a:srgbClr val="000000"/>
                        </a:solidFill>
                        <a:latin typeface="Arial"/>
                      </a:endParaRPr>
                    </a:p>
                  </a:txBody>
                  <a:tcPr marL="9525" marR="9525" marT="9525" marB="0" anchor="b"/>
                </a:tc>
              </a:tr>
              <a:tr h="294480">
                <a:tc>
                  <a:txBody>
                    <a:bodyPr/>
                    <a:lstStyle/>
                    <a:p>
                      <a:pPr algn="r" fontAlgn="b"/>
                      <a:r>
                        <a:rPr lang="en-US" sz="1400" u="none" strike="noStrike"/>
                        <a:t>6</a:t>
                      </a:r>
                      <a:endParaRPr lang="en-US" sz="1400" b="0" i="0" u="none" strike="noStrike">
                        <a:solidFill>
                          <a:srgbClr val="000000"/>
                        </a:solidFill>
                        <a:latin typeface="Calibri"/>
                      </a:endParaRPr>
                    </a:p>
                  </a:txBody>
                  <a:tcPr marL="9525" marR="9525" marT="9525" marB="0" anchor="b"/>
                </a:tc>
                <a:tc>
                  <a:txBody>
                    <a:bodyPr/>
                    <a:lstStyle/>
                    <a:p>
                      <a:pPr algn="l" fontAlgn="b"/>
                      <a:r>
                        <a:rPr lang="en-US" sz="1400" u="none" strike="noStrike" dirty="0"/>
                        <a:t> Berthing</a:t>
                      </a:r>
                      <a:endParaRPr lang="en-US" sz="1400" b="0" i="0" u="none" strike="noStrike" dirty="0">
                        <a:solidFill>
                          <a:srgbClr val="000000"/>
                        </a:solidFill>
                        <a:latin typeface="Arial"/>
                      </a:endParaRPr>
                    </a:p>
                  </a:txBody>
                  <a:tcPr marL="9525" marR="9525" marT="9525" marB="0" anchor="b"/>
                </a:tc>
                <a:tc>
                  <a:txBody>
                    <a:bodyPr/>
                    <a:lstStyle/>
                    <a:p>
                      <a:pPr algn="l" fontAlgn="b"/>
                      <a:r>
                        <a:rPr lang="ro-RO" sz="1400" u="none" strike="noStrike" dirty="0" smtClean="0"/>
                        <a:t>Mai mari de</a:t>
                      </a:r>
                      <a:r>
                        <a:rPr lang="en-US" sz="1400" u="none" strike="noStrike" dirty="0" smtClean="0"/>
                        <a:t>1:2,000 (</a:t>
                      </a:r>
                      <a:r>
                        <a:rPr lang="ro-RO" sz="1400" u="none" strike="noStrike" dirty="0" smtClean="0"/>
                        <a:t>detalli de ancoraj</a:t>
                      </a:r>
                      <a:r>
                        <a:rPr lang="en-US" sz="1400" u="none" strike="noStrike" dirty="0" smtClean="0"/>
                        <a:t>)</a:t>
                      </a:r>
                      <a:endParaRPr lang="en-US" sz="1400" b="0" i="0" u="none" strike="noStrike" dirty="0">
                        <a:solidFill>
                          <a:srgbClr val="000000"/>
                        </a:solidFill>
                        <a:latin typeface="Arial"/>
                      </a:endParaRPr>
                    </a:p>
                  </a:txBody>
                  <a:tcPr marL="9525" marR="9525" marT="9525" marB="0" anchor="b"/>
                </a:tc>
              </a:tr>
              <a:tr h="294480">
                <a:tc>
                  <a:txBody>
                    <a:bodyPr/>
                    <a:lstStyle/>
                    <a:p>
                      <a:pPr algn="r" fontAlgn="b"/>
                      <a:r>
                        <a:rPr lang="ro-RO" sz="1400" b="0" i="0" u="none" strike="noStrike" dirty="0" smtClean="0">
                          <a:solidFill>
                            <a:srgbClr val="000000"/>
                          </a:solidFill>
                          <a:latin typeface="Calibri"/>
                        </a:rPr>
                        <a:t>7</a:t>
                      </a:r>
                      <a:endParaRPr lang="en-US" sz="1400" b="0" i="0" u="none" strike="noStrike" dirty="0">
                        <a:solidFill>
                          <a:srgbClr val="000000"/>
                        </a:solidFill>
                        <a:latin typeface="Calibri"/>
                      </a:endParaRPr>
                    </a:p>
                  </a:txBody>
                  <a:tcPr marL="9525" marR="9525" marT="9525" marB="0" anchor="b"/>
                </a:tc>
                <a:tc>
                  <a:txBody>
                    <a:bodyPr/>
                    <a:lstStyle/>
                    <a:p>
                      <a:pPr algn="l" fontAlgn="b"/>
                      <a:r>
                        <a:rPr lang="ro-RO" sz="1400" b="0" i="0" u="none" strike="noStrike" dirty="0" smtClean="0">
                          <a:solidFill>
                            <a:srgbClr val="000000"/>
                          </a:solidFill>
                          <a:latin typeface="Arial"/>
                        </a:rPr>
                        <a:t>River</a:t>
                      </a:r>
                      <a:endParaRPr lang="en-US" sz="1400" b="0" i="0" u="none" strike="noStrike" dirty="0">
                        <a:solidFill>
                          <a:srgbClr val="000000"/>
                        </a:solidFill>
                        <a:latin typeface="Arial"/>
                      </a:endParaRPr>
                    </a:p>
                  </a:txBody>
                  <a:tcPr marL="9525" marR="9525" marT="9525" marB="0" anchor="b"/>
                </a:tc>
                <a:tc>
                  <a:txBody>
                    <a:bodyPr/>
                    <a:lstStyle/>
                    <a:p>
                      <a:pPr algn="l" fontAlgn="b"/>
                      <a:r>
                        <a:rPr lang="ro-RO" sz="1400" b="0" i="0" u="none" strike="noStrike" dirty="0" smtClean="0">
                          <a:solidFill>
                            <a:srgbClr val="000000"/>
                          </a:solidFill>
                          <a:latin typeface="Arial"/>
                        </a:rPr>
                        <a:t>1:10,000</a:t>
                      </a:r>
                      <a:endParaRPr lang="en-US" sz="1400" b="0" i="0" u="none" strike="noStrike" dirty="0">
                        <a:solidFill>
                          <a:srgbClr val="000000"/>
                        </a:solidFill>
                        <a:latin typeface="Arial"/>
                      </a:endParaRPr>
                    </a:p>
                  </a:txBody>
                  <a:tcPr marL="9525" marR="9525" marT="9525" marB="0" anchor="b"/>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normAutofit/>
          </a:bodyPr>
          <a:lstStyle/>
          <a:p>
            <a:r>
              <a:rPr lang="ro-RO" dirty="0" smtClean="0"/>
              <a:t>Sistemul de coordonate ENC</a:t>
            </a:r>
            <a:endParaRPr lang="en-US" dirty="0"/>
          </a:p>
        </p:txBody>
      </p:sp>
      <p:sp>
        <p:nvSpPr>
          <p:cNvPr id="186371" name="Rectangle 3"/>
          <p:cNvSpPr>
            <a:spLocks noGrp="1" noChangeArrowheads="1"/>
          </p:cNvSpPr>
          <p:nvPr>
            <p:ph idx="1"/>
          </p:nvPr>
        </p:nvSpPr>
        <p:spPr>
          <a:xfrm>
            <a:off x="457200" y="2249424"/>
            <a:ext cx="8229600" cy="3846576"/>
          </a:xfrm>
        </p:spPr>
        <p:txBody>
          <a:bodyPr>
            <a:normAutofit fontScale="92500" lnSpcReduction="10000"/>
          </a:bodyPr>
          <a:lstStyle/>
          <a:p>
            <a:r>
              <a:rPr lang="en-US" dirty="0" err="1" smtClean="0"/>
              <a:t>Latitu</a:t>
            </a:r>
            <a:r>
              <a:rPr lang="ro-RO" dirty="0" smtClean="0"/>
              <a:t>dine şi </a:t>
            </a:r>
            <a:r>
              <a:rPr lang="en-US" dirty="0" err="1" smtClean="0"/>
              <a:t>Longitud</a:t>
            </a:r>
            <a:r>
              <a:rPr lang="ro-RO" dirty="0" smtClean="0"/>
              <a:t>ine î</a:t>
            </a:r>
            <a:r>
              <a:rPr lang="en-US" dirty="0" smtClean="0"/>
              <a:t>n Decimal Degrees</a:t>
            </a:r>
          </a:p>
          <a:p>
            <a:pPr lvl="1"/>
            <a:r>
              <a:rPr lang="en-US" dirty="0" smtClean="0"/>
              <a:t>Datum WGS84 </a:t>
            </a:r>
          </a:p>
          <a:p>
            <a:pPr lvl="1"/>
            <a:r>
              <a:rPr lang="ro-RO" dirty="0" smtClean="0"/>
              <a:t>Nu este permisă existenţa coordonatelor proiectate în ENC</a:t>
            </a:r>
            <a:endParaRPr lang="en-US" dirty="0" smtClean="0"/>
          </a:p>
          <a:p>
            <a:r>
              <a:rPr lang="ro-RO" dirty="0" smtClean="0"/>
              <a:t>Precizia de poziționare – aleasă de producator</a:t>
            </a:r>
            <a:endParaRPr lang="en-US" dirty="0" smtClean="0"/>
          </a:p>
          <a:p>
            <a:pPr lvl="1"/>
            <a:r>
              <a:rPr lang="ro-RO" dirty="0" smtClean="0"/>
              <a:t>Fracțiuni de </a:t>
            </a:r>
            <a:r>
              <a:rPr lang="en-US" dirty="0" smtClean="0"/>
              <a:t>decimal degrees</a:t>
            </a:r>
          </a:p>
          <a:p>
            <a:r>
              <a:rPr lang="ro-RO" dirty="0" smtClean="0"/>
              <a:t>Înălțimi și adâncimi </a:t>
            </a:r>
            <a:r>
              <a:rPr lang="en-US" dirty="0" smtClean="0"/>
              <a:t> </a:t>
            </a:r>
            <a:r>
              <a:rPr lang="ro-RO" dirty="0" smtClean="0"/>
              <a:t>î</a:t>
            </a:r>
            <a:r>
              <a:rPr lang="en-US" dirty="0" smtClean="0"/>
              <a:t>n </a:t>
            </a:r>
            <a:r>
              <a:rPr lang="en-US" dirty="0" err="1" smtClean="0"/>
              <a:t>metr</a:t>
            </a:r>
            <a:r>
              <a:rPr lang="ro-RO" dirty="0" smtClean="0"/>
              <a:t>i</a:t>
            </a:r>
            <a:endParaRPr lang="en-US" dirty="0" smtClean="0"/>
          </a:p>
          <a:p>
            <a:pPr lvl="1"/>
            <a:r>
              <a:rPr lang="ro-RO" dirty="0" smtClean="0"/>
              <a:t>Rezoluția batimetriei va fi de 0.1 metri</a:t>
            </a:r>
            <a:endParaRPr lang="en-US" dirty="0" smtClean="0"/>
          </a:p>
          <a:p>
            <a:pPr lvl="1"/>
            <a:r>
              <a:rPr lang="ro-RO" dirty="0" smtClean="0"/>
              <a:t>Masurătorile în picioare (ft) vor fi convertite la metri</a:t>
            </a:r>
            <a:endParaRPr lang="en-US" dirty="0" smtClean="0"/>
          </a:p>
          <a:p>
            <a:r>
              <a:rPr lang="ro-RO" dirty="0" smtClean="0"/>
              <a:t>Distanțe</a:t>
            </a:r>
            <a:r>
              <a:rPr lang="en-US" dirty="0" smtClean="0"/>
              <a:t>: </a:t>
            </a:r>
            <a:r>
              <a:rPr lang="ro-RO" dirty="0" smtClean="0"/>
              <a:t>mile nautice sau metri</a:t>
            </a:r>
            <a:endParaRPr lang="en-US" dirty="0" smtClean="0"/>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Producatori ENC/IENC</a:t>
            </a:r>
            <a:endParaRPr lang="en-US" dirty="0"/>
          </a:p>
        </p:txBody>
      </p:sp>
      <p:sp>
        <p:nvSpPr>
          <p:cNvPr id="3" name="Content Placeholder 2"/>
          <p:cNvSpPr>
            <a:spLocks noGrp="1"/>
          </p:cNvSpPr>
          <p:nvPr>
            <p:ph idx="1"/>
          </p:nvPr>
        </p:nvSpPr>
        <p:spPr/>
        <p:txBody>
          <a:bodyPr>
            <a:normAutofit lnSpcReduction="10000"/>
          </a:bodyPr>
          <a:lstStyle/>
          <a:p>
            <a:r>
              <a:rPr lang="ro-RO" dirty="0" smtClean="0"/>
              <a:t>ROMÂNIA </a:t>
            </a:r>
          </a:p>
          <a:p>
            <a:pPr lvl="1"/>
            <a:r>
              <a:rPr lang="en-US" dirty="0" smtClean="0"/>
              <a:t>RO</a:t>
            </a:r>
            <a:r>
              <a:rPr lang="ro-RO" dirty="0" smtClean="0"/>
              <a:t> – </a:t>
            </a:r>
            <a:r>
              <a:rPr lang="en-US" dirty="0" smtClean="0"/>
              <a:t>1300</a:t>
            </a:r>
            <a:r>
              <a:rPr lang="ro-RO" dirty="0" smtClean="0"/>
              <a:t> -</a:t>
            </a:r>
            <a:r>
              <a:rPr lang="en-US" dirty="0" err="1" smtClean="0"/>
              <a:t>Direc</a:t>
            </a:r>
            <a:r>
              <a:rPr lang="ro-RO" dirty="0" smtClean="0"/>
              <a:t>ţ</a:t>
            </a:r>
            <a:r>
              <a:rPr lang="en-US" dirty="0" err="1" smtClean="0"/>
              <a:t>ia</a:t>
            </a:r>
            <a:r>
              <a:rPr lang="en-US" dirty="0" smtClean="0"/>
              <a:t> </a:t>
            </a:r>
            <a:r>
              <a:rPr lang="en-US" dirty="0" err="1" smtClean="0"/>
              <a:t>Hidrografic</a:t>
            </a:r>
            <a:r>
              <a:rPr lang="ro-RO" dirty="0" smtClean="0"/>
              <a:t>ă</a:t>
            </a:r>
            <a:r>
              <a:rPr lang="en-US" dirty="0" smtClean="0"/>
              <a:t> </a:t>
            </a:r>
            <a:r>
              <a:rPr lang="en-US" dirty="0" err="1" smtClean="0"/>
              <a:t>Maritim</a:t>
            </a:r>
            <a:r>
              <a:rPr lang="ro-RO" dirty="0" smtClean="0"/>
              <a:t>ă</a:t>
            </a:r>
          </a:p>
          <a:p>
            <a:pPr lvl="1"/>
            <a:r>
              <a:rPr lang="en-US" dirty="0" smtClean="0"/>
              <a:t>3R</a:t>
            </a:r>
            <a:r>
              <a:rPr lang="ro-RO" dirty="0" smtClean="0"/>
              <a:t> – </a:t>
            </a:r>
            <a:r>
              <a:rPr lang="en-US" dirty="0" smtClean="0"/>
              <a:t>16203</a:t>
            </a:r>
            <a:r>
              <a:rPr lang="ro-RO" dirty="0" smtClean="0"/>
              <a:t> - </a:t>
            </a:r>
            <a:r>
              <a:rPr lang="en-US" dirty="0" smtClean="0"/>
              <a:t>A.F.D.J. R.A. Gala</a:t>
            </a:r>
            <a:r>
              <a:rPr lang="ro-RO" dirty="0" smtClean="0"/>
              <a:t>ţ</a:t>
            </a:r>
            <a:r>
              <a:rPr lang="en-US" dirty="0" err="1" smtClean="0"/>
              <a:t>i</a:t>
            </a:r>
            <a:endParaRPr lang="ro-RO" dirty="0" smtClean="0"/>
          </a:p>
          <a:p>
            <a:r>
              <a:rPr lang="ro-RO" dirty="0" smtClean="0"/>
              <a:t>Software pentru producerea hărţilor</a:t>
            </a:r>
          </a:p>
          <a:p>
            <a:pPr lvl="1"/>
            <a:r>
              <a:rPr lang="ro-RO" dirty="0" smtClean="0"/>
              <a:t>SevenCS</a:t>
            </a:r>
          </a:p>
          <a:p>
            <a:pPr lvl="1"/>
            <a:r>
              <a:rPr lang="ro-RO" dirty="0" smtClean="0"/>
              <a:t>Caris</a:t>
            </a:r>
          </a:p>
          <a:p>
            <a:pPr lvl="1"/>
            <a:r>
              <a:rPr lang="ro-RO" dirty="0" smtClean="0"/>
              <a:t>ESRI</a:t>
            </a:r>
          </a:p>
          <a:p>
            <a:r>
              <a:rPr lang="ro-RO" dirty="0" smtClean="0"/>
              <a:t>Software vizualizare free</a:t>
            </a:r>
          </a:p>
          <a:p>
            <a:pPr lvl="1"/>
            <a:r>
              <a:rPr lang="ro-RO" dirty="0" smtClean="0"/>
              <a:t>SeeMyENC</a:t>
            </a:r>
          </a:p>
          <a:p>
            <a:pPr lvl="1"/>
            <a:r>
              <a:rPr lang="ro-RO" dirty="0" smtClean="0"/>
              <a:t>Easy View</a:t>
            </a:r>
          </a:p>
          <a:p>
            <a:pPr lvl="1">
              <a:buNone/>
            </a:pPr>
            <a:endParaRPr lang="ro-RO"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I</a:t>
            </a:r>
            <a:r>
              <a:rPr lang="en-US" dirty="0" smtClean="0"/>
              <a:t>ENC</a:t>
            </a:r>
            <a:r>
              <a:rPr lang="ro-RO" dirty="0" smtClean="0"/>
              <a:t/>
            </a:r>
            <a:br>
              <a:rPr lang="ro-RO" dirty="0" smtClean="0"/>
            </a:br>
            <a:r>
              <a:rPr lang="ro-RO" sz="2700" b="1" i="1" dirty="0" smtClean="0">
                <a:solidFill>
                  <a:srgbClr val="FF0000"/>
                </a:solidFill>
              </a:rPr>
              <a:t>I</a:t>
            </a:r>
            <a:r>
              <a:rPr lang="ro-RO" sz="2700" b="1" i="1" dirty="0" smtClean="0"/>
              <a:t>nland </a:t>
            </a:r>
            <a:r>
              <a:rPr lang="en-US" sz="2700" b="1" i="1" dirty="0" smtClean="0">
                <a:solidFill>
                  <a:srgbClr val="FF0000"/>
                </a:solidFill>
              </a:rPr>
              <a:t>E</a:t>
            </a:r>
            <a:r>
              <a:rPr lang="en-US" sz="2700" b="1" i="1" dirty="0" smtClean="0"/>
              <a:t>lectronic </a:t>
            </a:r>
            <a:r>
              <a:rPr lang="en-US" sz="2700" b="1" i="1" dirty="0" smtClean="0">
                <a:solidFill>
                  <a:srgbClr val="FF0000"/>
                </a:solidFill>
              </a:rPr>
              <a:t>N</a:t>
            </a:r>
            <a:r>
              <a:rPr lang="en-US" sz="2700" b="1" i="1" dirty="0" smtClean="0"/>
              <a:t>avigational </a:t>
            </a:r>
            <a:r>
              <a:rPr lang="en-US" sz="2700" b="1" i="1" dirty="0" smtClean="0">
                <a:solidFill>
                  <a:srgbClr val="FF0000"/>
                </a:solidFill>
              </a:rPr>
              <a:t>C</a:t>
            </a:r>
            <a:r>
              <a:rPr lang="en-US" sz="2700" b="1" i="1" dirty="0" smtClean="0"/>
              <a:t>hart</a:t>
            </a:r>
            <a:endParaRPr lang="en-US" sz="2700" dirty="0"/>
          </a:p>
        </p:txBody>
      </p:sp>
      <p:pic>
        <p:nvPicPr>
          <p:cNvPr id="5" name="Content Placeholder 4" descr="status.png"/>
          <p:cNvPicPr>
            <a:picLocks noGrp="1" noChangeAspect="1"/>
          </p:cNvPicPr>
          <p:nvPr>
            <p:ph idx="1"/>
          </p:nvPr>
        </p:nvPicPr>
        <p:blipFill>
          <a:blip r:embed="rId2"/>
          <a:stretch>
            <a:fillRect/>
          </a:stretch>
        </p:blipFill>
        <p:spPr>
          <a:xfrm>
            <a:off x="1684602" y="2249488"/>
            <a:ext cx="5774795" cy="432435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OGR/GDAL - </a:t>
            </a:r>
            <a:r>
              <a:rPr lang="en-US" b="1" dirty="0" smtClean="0"/>
              <a:t>S57 Control Options</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solidFill>
                  <a:srgbClr val="FF0000"/>
                </a:solidFill>
              </a:rPr>
              <a:t>IHO S-57 read access</a:t>
            </a:r>
            <a:r>
              <a:rPr lang="ro-RO" b="1" dirty="0" smtClean="0">
                <a:solidFill>
                  <a:srgbClr val="FF0000"/>
                </a:solidFill>
              </a:rPr>
              <a:t> (http://home.gdal.org/projects/s57/index.html)</a:t>
            </a:r>
          </a:p>
          <a:p>
            <a:pPr lvl="1"/>
            <a:r>
              <a:rPr lang="en-US" dirty="0" smtClean="0"/>
              <a:t>s57objectclasses.csv</a:t>
            </a:r>
            <a:endParaRPr lang="ro-RO" dirty="0" smtClean="0"/>
          </a:p>
          <a:p>
            <a:pPr lvl="1"/>
            <a:r>
              <a:rPr lang="en-US" dirty="0" smtClean="0"/>
              <a:t>s57attributes.csv </a:t>
            </a:r>
            <a:endParaRPr lang="ro-RO" dirty="0" smtClean="0"/>
          </a:p>
          <a:p>
            <a:pPr lvl="1"/>
            <a:r>
              <a:rPr lang="ro-RO" dirty="0" smtClean="0"/>
              <a:t>s57agencies.csv</a:t>
            </a:r>
          </a:p>
          <a:p>
            <a:endParaRPr lang="ro-RO" b="1" dirty="0" smtClean="0"/>
          </a:p>
          <a:p>
            <a:r>
              <a:rPr lang="en-US" sz="2600" b="1" dirty="0" smtClean="0"/>
              <a:t>UPDATES</a:t>
            </a:r>
            <a:r>
              <a:rPr lang="en-US" sz="2600" dirty="0" smtClean="0"/>
              <a:t>=APPLY/IGNORE</a:t>
            </a:r>
            <a:endParaRPr lang="ro-RO" sz="2600" dirty="0" smtClean="0"/>
          </a:p>
          <a:p>
            <a:endParaRPr lang="ro-RO" sz="2600" dirty="0" smtClean="0"/>
          </a:p>
          <a:p>
            <a:r>
              <a:rPr lang="en-US" sz="2600" b="1" dirty="0" smtClean="0"/>
              <a:t>SPLIT_MULITPOINT</a:t>
            </a:r>
            <a:r>
              <a:rPr lang="en-US" sz="2600" dirty="0" smtClean="0"/>
              <a:t>=ON/OFF</a:t>
            </a:r>
            <a:endParaRPr lang="ro-RO" sz="2600" dirty="0" smtClean="0"/>
          </a:p>
          <a:p>
            <a:endParaRPr lang="ro-RO" sz="2600" dirty="0" smtClean="0"/>
          </a:p>
          <a:p>
            <a:r>
              <a:rPr lang="en-US" sz="2600" b="1" dirty="0" smtClean="0"/>
              <a:t>ADD_SOUNDG_DEPTH</a:t>
            </a:r>
            <a:r>
              <a:rPr lang="en-US" sz="2600" dirty="0" smtClean="0"/>
              <a:t>=ON/OFF</a:t>
            </a:r>
            <a:endParaRPr lang="ro-RO" sz="2600" dirty="0" smtClean="0"/>
          </a:p>
          <a:p>
            <a:endParaRPr lang="ro-RO" sz="2600" dirty="0" smtClean="0"/>
          </a:p>
          <a:p>
            <a:r>
              <a:rPr lang="en-US" sz="2600" b="1" dirty="0" smtClean="0"/>
              <a:t>RETURN_PRIMITIVES</a:t>
            </a:r>
            <a:r>
              <a:rPr lang="en-US" sz="2600" dirty="0" smtClean="0"/>
              <a:t>=ON/OFF</a:t>
            </a:r>
            <a:r>
              <a:rPr lang="ro-RO" sz="2600" dirty="0" smtClean="0"/>
              <a:t> </a:t>
            </a:r>
          </a:p>
          <a:p>
            <a:pPr lvl="1"/>
            <a:r>
              <a:rPr lang="en-US" sz="2400" dirty="0" err="1" smtClean="0"/>
              <a:t>IsolatedNode</a:t>
            </a:r>
            <a:endParaRPr lang="ro-RO" sz="2400" dirty="0" smtClean="0"/>
          </a:p>
          <a:p>
            <a:pPr lvl="1"/>
            <a:r>
              <a:rPr lang="en-US" sz="2400" dirty="0" err="1" smtClean="0"/>
              <a:t>ConnectedNode</a:t>
            </a:r>
            <a:endParaRPr lang="ro-RO" sz="2400" dirty="0" smtClean="0"/>
          </a:p>
          <a:p>
            <a:pPr lvl="1"/>
            <a:r>
              <a:rPr lang="en-US" sz="2400" dirty="0" smtClean="0"/>
              <a:t>Edge</a:t>
            </a:r>
            <a:endParaRPr lang="ro-RO" sz="2400" dirty="0" smtClean="0"/>
          </a:p>
          <a:p>
            <a:endParaRPr lang="en-US" sz="26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685800"/>
            <a:ext cx="8229600" cy="1066800"/>
          </a:xfrm>
        </p:spPr>
        <p:txBody>
          <a:bodyPr/>
          <a:lstStyle/>
          <a:p>
            <a:r>
              <a:rPr lang="ro-RO" dirty="0" smtClean="0"/>
              <a:t>Istoricul </a:t>
            </a:r>
            <a:r>
              <a:rPr lang="en-US" dirty="0" smtClean="0"/>
              <a:t>S57</a:t>
            </a:r>
            <a:endParaRPr lang="en-US" dirty="0"/>
          </a:p>
        </p:txBody>
      </p:sp>
      <p:sp>
        <p:nvSpPr>
          <p:cNvPr id="69635" name="Rectangle 3"/>
          <p:cNvSpPr>
            <a:spLocks noGrp="1" noChangeArrowheads="1"/>
          </p:cNvSpPr>
          <p:nvPr>
            <p:ph idx="1"/>
          </p:nvPr>
        </p:nvSpPr>
        <p:spPr>
          <a:xfrm>
            <a:off x="457200" y="1524000"/>
            <a:ext cx="8229600" cy="4876800"/>
          </a:xfrm>
        </p:spPr>
        <p:txBody>
          <a:bodyPr>
            <a:normAutofit fontScale="70000" lnSpcReduction="20000"/>
          </a:bodyPr>
          <a:lstStyle/>
          <a:p>
            <a:r>
              <a:rPr lang="ro-RO" dirty="0" smtClean="0"/>
              <a:t>Ediții inițiale</a:t>
            </a:r>
            <a:endParaRPr lang="en-US" dirty="0" smtClean="0"/>
          </a:p>
          <a:p>
            <a:pPr lvl="1"/>
            <a:r>
              <a:rPr lang="en-US" dirty="0" smtClean="0"/>
              <a:t>1987: DX-87</a:t>
            </a:r>
          </a:p>
          <a:p>
            <a:pPr lvl="1"/>
            <a:r>
              <a:rPr lang="en-US" dirty="0" smtClean="0"/>
              <a:t>1990: S-57/DX-90</a:t>
            </a:r>
          </a:p>
          <a:p>
            <a:pPr lvl="1"/>
            <a:r>
              <a:rPr lang="en-US" dirty="0" smtClean="0"/>
              <a:t>1994: S-57 </a:t>
            </a:r>
            <a:r>
              <a:rPr lang="en-US" dirty="0" err="1" smtClean="0"/>
              <a:t>versi</a:t>
            </a:r>
            <a:r>
              <a:rPr lang="ro-RO" dirty="0" smtClean="0"/>
              <a:t>unea</a:t>
            </a:r>
            <a:r>
              <a:rPr lang="en-US" dirty="0" smtClean="0"/>
              <a:t> 2</a:t>
            </a:r>
          </a:p>
          <a:p>
            <a:pPr lvl="1"/>
            <a:r>
              <a:rPr lang="en-US" dirty="0" smtClean="0"/>
              <a:t>1996: S-57 Edi</a:t>
            </a:r>
            <a:r>
              <a:rPr lang="ro-RO" dirty="0" smtClean="0"/>
              <a:t>ț</a:t>
            </a:r>
            <a:r>
              <a:rPr lang="en-US" dirty="0" err="1" smtClean="0"/>
              <a:t>i</a:t>
            </a:r>
            <a:r>
              <a:rPr lang="ro-RO" dirty="0" smtClean="0"/>
              <a:t>a</a:t>
            </a:r>
            <a:r>
              <a:rPr lang="en-US" dirty="0" smtClean="0"/>
              <a:t> 3.0</a:t>
            </a:r>
          </a:p>
          <a:p>
            <a:endParaRPr lang="ro-RO" dirty="0" smtClean="0"/>
          </a:p>
          <a:p>
            <a:r>
              <a:rPr lang="ro-RO" dirty="0" smtClean="0"/>
              <a:t>Ediția curentă</a:t>
            </a:r>
            <a:endParaRPr lang="en-US" dirty="0" smtClean="0"/>
          </a:p>
          <a:p>
            <a:pPr lvl="1"/>
            <a:r>
              <a:rPr lang="en-US" dirty="0" smtClean="0"/>
              <a:t>2000: S-57 Edi</a:t>
            </a:r>
            <a:r>
              <a:rPr lang="ro-RO" dirty="0" smtClean="0"/>
              <a:t>ția</a:t>
            </a:r>
            <a:r>
              <a:rPr lang="en-US" dirty="0" smtClean="0"/>
              <a:t> 3.1, </a:t>
            </a:r>
            <a:r>
              <a:rPr lang="ro-RO" dirty="0" smtClean="0"/>
              <a:t>similara cu </a:t>
            </a:r>
            <a:r>
              <a:rPr lang="en-US" dirty="0" smtClean="0"/>
              <a:t>Ed</a:t>
            </a:r>
            <a:r>
              <a:rPr lang="ro-RO" dirty="0" smtClean="0"/>
              <a:t>iția</a:t>
            </a:r>
            <a:r>
              <a:rPr lang="en-US" dirty="0" smtClean="0"/>
              <a:t> 3.0</a:t>
            </a:r>
            <a:r>
              <a:rPr lang="ro-RO" dirty="0" smtClean="0"/>
              <a:t> dar cu</a:t>
            </a:r>
            <a:r>
              <a:rPr lang="en-US" dirty="0" smtClean="0"/>
              <a:t> 40 </a:t>
            </a:r>
            <a:r>
              <a:rPr lang="ro-RO" dirty="0" smtClean="0"/>
              <a:t>de noi atribute</a:t>
            </a:r>
            <a:endParaRPr lang="en-US" dirty="0" smtClean="0"/>
          </a:p>
          <a:p>
            <a:pPr lvl="1"/>
            <a:r>
              <a:rPr lang="en-US" dirty="0" smtClean="0"/>
              <a:t>2001: “will remain valid indefinitely” (IHO, Nov 2001)</a:t>
            </a:r>
          </a:p>
          <a:p>
            <a:pPr lvl="1"/>
            <a:r>
              <a:rPr lang="en-US" dirty="0" smtClean="0"/>
              <a:t>S-100 </a:t>
            </a:r>
            <a:r>
              <a:rPr lang="ro-RO" dirty="0" smtClean="0"/>
              <a:t> - nou standard</a:t>
            </a:r>
          </a:p>
          <a:p>
            <a:endParaRPr lang="ro-RO" dirty="0" smtClean="0"/>
          </a:p>
          <a:p>
            <a:r>
              <a:rPr lang="en-US" dirty="0" smtClean="0"/>
              <a:t>De </a:t>
            </a:r>
            <a:r>
              <a:rPr lang="en-US" dirty="0" err="1" smtClean="0"/>
              <a:t>ce</a:t>
            </a:r>
            <a:r>
              <a:rPr lang="en-US" dirty="0" smtClean="0"/>
              <a:t> S-57 a </a:t>
            </a:r>
            <a:r>
              <a:rPr lang="en-US" dirty="0" err="1" smtClean="0"/>
              <a:t>fost</a:t>
            </a:r>
            <a:r>
              <a:rPr lang="en-US" dirty="0" smtClean="0"/>
              <a:t> </a:t>
            </a:r>
            <a:r>
              <a:rPr lang="en-US" dirty="0" err="1" smtClean="0"/>
              <a:t>adoptat</a:t>
            </a:r>
            <a:r>
              <a:rPr lang="en-US" dirty="0" smtClean="0"/>
              <a:t>? </a:t>
            </a:r>
            <a:r>
              <a:rPr lang="ro-RO" dirty="0" smtClean="0"/>
              <a:t>	</a:t>
            </a:r>
          </a:p>
          <a:p>
            <a:pPr lvl="1"/>
            <a:r>
              <a:rPr lang="en-US" dirty="0" smtClean="0"/>
              <a:t>A </a:t>
            </a:r>
            <a:r>
              <a:rPr lang="en-US" dirty="0" err="1" smtClean="0"/>
              <a:t>fost</a:t>
            </a:r>
            <a:r>
              <a:rPr lang="en-US" dirty="0" smtClean="0"/>
              <a:t> ad</a:t>
            </a:r>
            <a:r>
              <a:rPr lang="ro-RO" dirty="0" smtClean="0"/>
              <a:t>o</a:t>
            </a:r>
            <a:r>
              <a:rPr lang="en-US" dirty="0" err="1" smtClean="0"/>
              <a:t>ptat</a:t>
            </a:r>
            <a:r>
              <a:rPr lang="en-US" dirty="0" smtClean="0"/>
              <a:t> de </a:t>
            </a:r>
            <a:r>
              <a:rPr lang="en-US" dirty="0" err="1" smtClean="0"/>
              <a:t>marii</a:t>
            </a:r>
            <a:r>
              <a:rPr lang="en-US" dirty="0" smtClean="0"/>
              <a:t> </a:t>
            </a:r>
            <a:r>
              <a:rPr lang="en-US" dirty="0" err="1" smtClean="0"/>
              <a:t>produc</a:t>
            </a:r>
            <a:r>
              <a:rPr lang="ro-RO" dirty="0" smtClean="0"/>
              <a:t>ă</a:t>
            </a:r>
            <a:r>
              <a:rPr lang="en-US" dirty="0" err="1" smtClean="0"/>
              <a:t>tori</a:t>
            </a:r>
            <a:r>
              <a:rPr lang="en-US" dirty="0" smtClean="0"/>
              <a:t> de h</a:t>
            </a:r>
            <a:r>
              <a:rPr lang="ro-RO" dirty="0" smtClean="0"/>
              <a:t>ă</a:t>
            </a:r>
            <a:r>
              <a:rPr lang="en-US" dirty="0" smtClean="0"/>
              <a:t>r</a:t>
            </a:r>
            <a:r>
              <a:rPr lang="ro-RO" dirty="0" smtClean="0"/>
              <a:t>ț</a:t>
            </a:r>
            <a:r>
              <a:rPr lang="en-US" dirty="0" err="1" smtClean="0"/>
              <a:t>i</a:t>
            </a:r>
            <a:r>
              <a:rPr lang="en-US" dirty="0" smtClean="0"/>
              <a:t> maritime</a:t>
            </a:r>
            <a:r>
              <a:rPr lang="ro-RO" dirty="0" smtClean="0"/>
              <a:t> şi echipamente ECDIS</a:t>
            </a:r>
            <a:endParaRPr lang="en-US" dirty="0" smtClean="0"/>
          </a:p>
          <a:p>
            <a:pPr lvl="1"/>
            <a:r>
              <a:rPr lang="en-US" dirty="0" smtClean="0"/>
              <a:t>Este independent de platform</a:t>
            </a:r>
            <a:r>
              <a:rPr lang="ro-RO" dirty="0" smtClean="0"/>
              <a:t>ă</a:t>
            </a:r>
            <a:endParaRPr lang="en-US" dirty="0" smtClean="0"/>
          </a:p>
          <a:p>
            <a:pPr lvl="1"/>
            <a:r>
              <a:rPr lang="en-US" dirty="0" err="1" smtClean="0"/>
              <a:t>Permite</a:t>
            </a:r>
            <a:r>
              <a:rPr lang="en-US" dirty="0" smtClean="0"/>
              <a:t> </a:t>
            </a:r>
            <a:r>
              <a:rPr lang="en-US" dirty="0" err="1" smtClean="0"/>
              <a:t>cartarea</a:t>
            </a:r>
            <a:r>
              <a:rPr lang="en-US" dirty="0" smtClean="0"/>
              <a:t> </a:t>
            </a:r>
            <a:r>
              <a:rPr lang="en-US" dirty="0" err="1" smtClean="0"/>
              <a:t>detaliat</a:t>
            </a:r>
            <a:r>
              <a:rPr lang="ro-RO" dirty="0" smtClean="0"/>
              <a:t>ă</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a:bodyPr>
          <a:lstStyle/>
          <a:p>
            <a:r>
              <a:rPr lang="ro-RO" dirty="0" smtClean="0"/>
              <a:t>Standarde </a:t>
            </a:r>
            <a:r>
              <a:rPr lang="en-US" dirty="0" smtClean="0"/>
              <a:t>IHO </a:t>
            </a:r>
            <a:r>
              <a:rPr lang="ro-RO" dirty="0" smtClean="0"/>
              <a:t>conexe cu </a:t>
            </a:r>
            <a:r>
              <a:rPr lang="en-US" dirty="0" smtClean="0"/>
              <a:t>S-57</a:t>
            </a:r>
            <a:endParaRPr lang="en-US" dirty="0"/>
          </a:p>
        </p:txBody>
      </p:sp>
      <p:sp>
        <p:nvSpPr>
          <p:cNvPr id="81923" name="Rectangle 3"/>
          <p:cNvSpPr>
            <a:spLocks noGrp="1" noChangeArrowheads="1"/>
          </p:cNvSpPr>
          <p:nvPr>
            <p:ph idx="1"/>
          </p:nvPr>
        </p:nvSpPr>
        <p:spPr>
          <a:xfrm>
            <a:off x="685800" y="2249424"/>
            <a:ext cx="8001000" cy="3465576"/>
          </a:xfrm>
        </p:spPr>
        <p:txBody>
          <a:bodyPr>
            <a:normAutofit fontScale="92500" lnSpcReduction="10000"/>
          </a:bodyPr>
          <a:lstStyle/>
          <a:p>
            <a:pPr lvl="1"/>
            <a:r>
              <a:rPr lang="en-US" b="1" dirty="0" smtClean="0"/>
              <a:t>S-52</a:t>
            </a:r>
            <a:r>
              <a:rPr lang="en-US" dirty="0" smtClean="0"/>
              <a:t> – </a:t>
            </a:r>
            <a:r>
              <a:rPr lang="ro-RO" dirty="0" smtClean="0"/>
              <a:t>Specificațiile privind conținutul și aspectul ECDIS</a:t>
            </a:r>
          </a:p>
          <a:p>
            <a:pPr lvl="1">
              <a:buNone/>
            </a:pPr>
            <a:endParaRPr lang="ro-RO" dirty="0" smtClean="0"/>
          </a:p>
          <a:p>
            <a:pPr lvl="1"/>
            <a:r>
              <a:rPr lang="en-US" b="1" dirty="0" smtClean="0"/>
              <a:t>S-58</a:t>
            </a:r>
            <a:r>
              <a:rPr lang="en-US" dirty="0" smtClean="0"/>
              <a:t> </a:t>
            </a:r>
            <a:r>
              <a:rPr lang="ro-RO" dirty="0" smtClean="0"/>
              <a:t>– Recomandări privitoare la validarea ENC-urilor</a:t>
            </a:r>
          </a:p>
          <a:p>
            <a:pPr lvl="1"/>
            <a:endParaRPr lang="en-US" dirty="0" smtClean="0"/>
          </a:p>
          <a:p>
            <a:pPr lvl="1"/>
            <a:r>
              <a:rPr lang="en-US" b="1" dirty="0" smtClean="0"/>
              <a:t>S-62</a:t>
            </a:r>
            <a:r>
              <a:rPr lang="ro-RO" dirty="0" smtClean="0"/>
              <a:t> – Coduri  ale agențiilor producătoare de hărți</a:t>
            </a:r>
            <a:endParaRPr lang="en-US" dirty="0" smtClean="0"/>
          </a:p>
          <a:p>
            <a:pPr lvl="2">
              <a:buNone/>
            </a:pPr>
            <a:endParaRPr lang="en-US" dirty="0" smtClean="0"/>
          </a:p>
          <a:p>
            <a:pPr lvl="1"/>
            <a:r>
              <a:rPr lang="en-US" b="1" dirty="0" smtClean="0"/>
              <a:t>S-63</a:t>
            </a:r>
            <a:r>
              <a:rPr lang="en-US" dirty="0" smtClean="0"/>
              <a:t> –</a:t>
            </a:r>
            <a:r>
              <a:rPr lang="ro-RO" dirty="0" smtClean="0"/>
              <a:t> Protecţia/encriptarea datelor</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r>
              <a:rPr lang="ro-RO" dirty="0" smtClean="0"/>
              <a:t>Ce este un I</a:t>
            </a:r>
            <a:r>
              <a:rPr lang="en-US" dirty="0" smtClean="0"/>
              <a:t>ENC</a:t>
            </a:r>
            <a:r>
              <a:rPr lang="ro-RO" dirty="0" smtClean="0"/>
              <a:t> </a:t>
            </a:r>
            <a:r>
              <a:rPr lang="en-US" dirty="0" smtClean="0"/>
              <a:t>? </a:t>
            </a:r>
            <a:r>
              <a:rPr lang="ro-RO" dirty="0" smtClean="0"/>
              <a:t/>
            </a:r>
            <a:br>
              <a:rPr lang="ro-RO" dirty="0" smtClean="0"/>
            </a:br>
            <a:r>
              <a:rPr lang="ro-RO" sz="2200" b="1" i="1" dirty="0" smtClean="0">
                <a:solidFill>
                  <a:srgbClr val="FF0000"/>
                </a:solidFill>
              </a:rPr>
              <a:t>I</a:t>
            </a:r>
            <a:r>
              <a:rPr lang="ro-RO" sz="2200" b="1" i="1" dirty="0" smtClean="0"/>
              <a:t>nland </a:t>
            </a:r>
            <a:r>
              <a:rPr lang="en-US" sz="2200" b="1" i="1" dirty="0" smtClean="0">
                <a:solidFill>
                  <a:srgbClr val="FF0000"/>
                </a:solidFill>
              </a:rPr>
              <a:t>E</a:t>
            </a:r>
            <a:r>
              <a:rPr lang="en-US" sz="2200" b="1" i="1" dirty="0" smtClean="0"/>
              <a:t>lectronic </a:t>
            </a:r>
            <a:r>
              <a:rPr lang="en-US" sz="2200" b="1" i="1" dirty="0" smtClean="0">
                <a:solidFill>
                  <a:srgbClr val="FF0000"/>
                </a:solidFill>
              </a:rPr>
              <a:t>N</a:t>
            </a:r>
            <a:r>
              <a:rPr lang="en-US" sz="2200" b="1" i="1" dirty="0" smtClean="0"/>
              <a:t>avigational </a:t>
            </a:r>
            <a:r>
              <a:rPr lang="en-US" sz="2200" b="1" i="1" dirty="0" smtClean="0">
                <a:solidFill>
                  <a:srgbClr val="FF0000"/>
                </a:solidFill>
              </a:rPr>
              <a:t>C</a:t>
            </a:r>
            <a:r>
              <a:rPr lang="en-US" sz="2200" b="1" i="1" dirty="0" smtClean="0"/>
              <a:t>hart</a:t>
            </a:r>
            <a:r>
              <a:rPr lang="ro-RO" sz="2200" b="1" i="1" dirty="0" smtClean="0"/>
              <a:t>s</a:t>
            </a:r>
            <a:endParaRPr lang="en-US" sz="2200" dirty="0"/>
          </a:p>
        </p:txBody>
      </p:sp>
      <p:sp>
        <p:nvSpPr>
          <p:cNvPr id="47107" name="Rectangle 3"/>
          <p:cNvSpPr>
            <a:spLocks noGrp="1" noChangeArrowheads="1"/>
          </p:cNvSpPr>
          <p:nvPr>
            <p:ph idx="1"/>
          </p:nvPr>
        </p:nvSpPr>
        <p:spPr/>
        <p:txBody>
          <a:bodyPr>
            <a:normAutofit fontScale="85000" lnSpcReduction="20000"/>
          </a:bodyPr>
          <a:lstStyle/>
          <a:p>
            <a:r>
              <a:rPr lang="ro-RO" dirty="0" smtClean="0"/>
              <a:t>Căile navigabile pe ape interioare (Amazon, Rin, Dunarea, Volga) au elemente şi regulamente specifice (semnale specifice, marcaje, reglementări de trafic)</a:t>
            </a:r>
          </a:p>
          <a:p>
            <a:endParaRPr lang="ro-RO" dirty="0" smtClean="0"/>
          </a:p>
          <a:p>
            <a:r>
              <a:rPr lang="ro-RO" dirty="0" smtClean="0"/>
              <a:t>Informațiile despre adâncimi nu sunt raportate la nivelul mării, ele </a:t>
            </a:r>
            <a:r>
              <a:rPr lang="ro-RO" smtClean="0"/>
              <a:t>sunt raportate </a:t>
            </a:r>
            <a:r>
              <a:rPr lang="ro-RO" dirty="0" smtClean="0"/>
              <a:t>la puncte de cotă specifice pentru sectoarele </a:t>
            </a:r>
            <a:r>
              <a:rPr lang="ro-RO" smtClean="0"/>
              <a:t>de râu </a:t>
            </a:r>
            <a:endParaRPr lang="ro-RO" dirty="0" smtClean="0"/>
          </a:p>
          <a:p>
            <a:endParaRPr lang="ro-RO" dirty="0" smtClean="0"/>
          </a:p>
          <a:p>
            <a:r>
              <a:rPr lang="ro-RO" dirty="0" smtClean="0"/>
              <a:t>Hărțile IENC necesită informații suplimentare pentru planificarea voiajelor:</a:t>
            </a:r>
          </a:p>
          <a:p>
            <a:pPr lvl="1"/>
            <a:r>
              <a:rPr lang="ro-RO" dirty="0" smtClean="0"/>
              <a:t>dimensiunea podurilor</a:t>
            </a:r>
          </a:p>
          <a:p>
            <a:pPr lvl="1"/>
            <a:r>
              <a:rPr lang="ro-RO" dirty="0" smtClean="0"/>
              <a:t>dimensiunea ecluzelor</a:t>
            </a:r>
          </a:p>
          <a:p>
            <a:pPr lvl="1"/>
            <a:r>
              <a:rPr lang="ro-RO" dirty="0" smtClean="0"/>
              <a:t>orarul de operare pentru ecluze</a:t>
            </a:r>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smtClean="0"/>
              <a:t>S-57 Data Model</a:t>
            </a:r>
            <a:endParaRPr lang="en-US"/>
          </a:p>
        </p:txBody>
      </p:sp>
      <p:sp>
        <p:nvSpPr>
          <p:cNvPr id="88067" name="Rectangle 3"/>
          <p:cNvSpPr>
            <a:spLocks noGrp="1" noChangeArrowheads="1"/>
          </p:cNvSpPr>
          <p:nvPr>
            <p:ph idx="1"/>
          </p:nvPr>
        </p:nvSpPr>
        <p:spPr/>
        <p:txBody>
          <a:bodyPr/>
          <a:lstStyle/>
          <a:p>
            <a:r>
              <a:rPr lang="en-US" dirty="0" err="1" smtClean="0"/>
              <a:t>Informa</a:t>
            </a:r>
            <a:r>
              <a:rPr lang="ro-RO" dirty="0" smtClean="0"/>
              <a:t>ţ</a:t>
            </a:r>
            <a:r>
              <a:rPr lang="en-US" dirty="0" err="1" smtClean="0"/>
              <a:t>i</a:t>
            </a:r>
            <a:r>
              <a:rPr lang="ro-RO" dirty="0" smtClean="0"/>
              <a:t>a</a:t>
            </a:r>
            <a:r>
              <a:rPr lang="en-US" dirty="0" smtClean="0"/>
              <a:t> </a:t>
            </a:r>
            <a:r>
              <a:rPr lang="ro-RO" dirty="0" smtClean="0"/>
              <a:t>î</a:t>
            </a:r>
            <a:r>
              <a:rPr lang="en-US" dirty="0" smtClean="0"/>
              <a:t>n S-57 </a:t>
            </a:r>
            <a:r>
              <a:rPr lang="ro-RO" dirty="0" smtClean="0"/>
              <a:t>este stocată ca </a:t>
            </a:r>
            <a:r>
              <a:rPr lang="en-US" dirty="0" smtClean="0"/>
              <a:t>‘ob</a:t>
            </a:r>
            <a:r>
              <a:rPr lang="ro-RO" dirty="0" smtClean="0"/>
              <a:t>iect</a:t>
            </a:r>
            <a:r>
              <a:rPr lang="en-US" dirty="0" smtClean="0"/>
              <a:t>’</a:t>
            </a:r>
          </a:p>
          <a:p>
            <a:pPr lvl="1"/>
            <a:r>
              <a:rPr lang="ro-RO" dirty="0" smtClean="0"/>
              <a:t>Obiectele conţin informaţia descriptivă</a:t>
            </a:r>
          </a:p>
          <a:p>
            <a:pPr lvl="2"/>
            <a:r>
              <a:rPr lang="en-US" dirty="0" smtClean="0"/>
              <a:t>~170 </a:t>
            </a:r>
            <a:r>
              <a:rPr lang="ro-RO" dirty="0" smtClean="0"/>
              <a:t>clase de obiecte (straturi hartă)</a:t>
            </a:r>
            <a:endParaRPr lang="en-US" dirty="0" smtClean="0"/>
          </a:p>
          <a:p>
            <a:pPr lvl="2"/>
            <a:r>
              <a:rPr lang="en-US" dirty="0" smtClean="0"/>
              <a:t>~190 </a:t>
            </a:r>
            <a:r>
              <a:rPr lang="ro-RO" dirty="0" smtClean="0"/>
              <a:t>clase de atribute</a:t>
            </a:r>
            <a:endParaRPr lang="en-US" dirty="0" smtClean="0"/>
          </a:p>
          <a:p>
            <a:pPr lvl="1"/>
            <a:r>
              <a:rPr lang="ro-RO" dirty="0" smtClean="0"/>
              <a:t>Obiectele spaţiale conţin </a:t>
            </a:r>
          </a:p>
          <a:p>
            <a:pPr lvl="2"/>
            <a:r>
              <a:rPr lang="ro-RO" dirty="0" smtClean="0"/>
              <a:t>Latitudine, longitudine, cota </a:t>
            </a:r>
            <a:r>
              <a:rPr lang="en-US" dirty="0" smtClean="0"/>
              <a:t>etc.</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33400" y="762000"/>
            <a:ext cx="8229600" cy="533400"/>
          </a:xfrm>
        </p:spPr>
        <p:txBody>
          <a:bodyPr>
            <a:normAutofit fontScale="90000"/>
          </a:bodyPr>
          <a:lstStyle/>
          <a:p>
            <a:r>
              <a:rPr lang="en-US" dirty="0" smtClean="0"/>
              <a:t>S-57 </a:t>
            </a:r>
            <a:r>
              <a:rPr lang="en-US" dirty="0" err="1" smtClean="0"/>
              <a:t>Exampl</a:t>
            </a:r>
            <a:r>
              <a:rPr lang="ro-RO" dirty="0" smtClean="0"/>
              <a:t>u obiect S57</a:t>
            </a:r>
            <a:endParaRPr lang="en-US" dirty="0"/>
          </a:p>
        </p:txBody>
      </p:sp>
      <p:grpSp>
        <p:nvGrpSpPr>
          <p:cNvPr id="2" name="Group 3"/>
          <p:cNvGrpSpPr>
            <a:grpSpLocks/>
          </p:cNvGrpSpPr>
          <p:nvPr/>
        </p:nvGrpSpPr>
        <p:grpSpPr bwMode="auto">
          <a:xfrm>
            <a:off x="6586538" y="4876800"/>
            <a:ext cx="2208212" cy="1101725"/>
            <a:chOff x="3810" y="3216"/>
            <a:chExt cx="1507" cy="694"/>
          </a:xfrm>
        </p:grpSpPr>
        <p:sp>
          <p:nvSpPr>
            <p:cNvPr id="90116" name="Rectangle 4"/>
            <p:cNvSpPr>
              <a:spLocks noChangeArrowheads="1"/>
            </p:cNvSpPr>
            <p:nvPr/>
          </p:nvSpPr>
          <p:spPr bwMode="auto">
            <a:xfrm>
              <a:off x="3810" y="3216"/>
              <a:ext cx="1507" cy="69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90117" name="Text Box 5"/>
            <p:cNvSpPr txBox="1">
              <a:spLocks noChangeArrowheads="1"/>
            </p:cNvSpPr>
            <p:nvPr/>
          </p:nvSpPr>
          <p:spPr bwMode="auto">
            <a:xfrm>
              <a:off x="3888" y="3220"/>
              <a:ext cx="1385" cy="402"/>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3600" b="1"/>
                <a:t>55.35° N</a:t>
              </a:r>
            </a:p>
          </p:txBody>
        </p:sp>
        <p:sp>
          <p:nvSpPr>
            <p:cNvPr id="90118" name="Text Box 6"/>
            <p:cNvSpPr txBox="1">
              <a:spLocks noChangeArrowheads="1"/>
            </p:cNvSpPr>
            <p:nvPr/>
          </p:nvSpPr>
          <p:spPr bwMode="auto">
            <a:xfrm>
              <a:off x="3888" y="3508"/>
              <a:ext cx="1373" cy="402"/>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3600" b="1" dirty="0"/>
                <a:t>12.41</a:t>
              </a:r>
              <a:r>
                <a:rPr lang="en-US" sz="3600" dirty="0"/>
                <a:t>º</a:t>
              </a:r>
              <a:r>
                <a:rPr lang="en-US" sz="3600" b="1" dirty="0"/>
                <a:t> E</a:t>
              </a:r>
              <a:endParaRPr lang="en-US" sz="2000" dirty="0"/>
            </a:p>
          </p:txBody>
        </p:sp>
      </p:grpSp>
      <p:sp>
        <p:nvSpPr>
          <p:cNvPr id="90119" name="Text Box 7"/>
          <p:cNvSpPr txBox="1">
            <a:spLocks noChangeArrowheads="1"/>
          </p:cNvSpPr>
          <p:nvPr/>
        </p:nvSpPr>
        <p:spPr bwMode="auto">
          <a:xfrm>
            <a:off x="457200" y="1524000"/>
            <a:ext cx="6297613" cy="3475310"/>
          </a:xfrm>
          <a:prstGeom prst="rect">
            <a:avLst/>
          </a:prstGeom>
          <a:noFill/>
          <a:ln w="12700">
            <a:noFill/>
            <a:miter lim="800000"/>
            <a:headEnd/>
            <a:tailEnd/>
          </a:ln>
          <a:effectLst/>
        </p:spPr>
        <p:txBody>
          <a:bodyPr lIns="90488" tIns="44450" rIns="90488" bIns="44450">
            <a:spAutoFit/>
          </a:bodyPr>
          <a:lstStyle/>
          <a:p>
            <a:pPr eaLnBrk="0" hangingPunct="0">
              <a:buFontTx/>
              <a:buChar char="•"/>
            </a:pPr>
            <a:r>
              <a:rPr lang="en-US" sz="2800" dirty="0"/>
              <a:t> </a:t>
            </a:r>
            <a:r>
              <a:rPr lang="ro-RO" sz="2800" dirty="0" smtClean="0"/>
              <a:t>Un ajutor de navigaţie este alcătuit dintr-o geamandură şi un semnal luminos - deci obiecte nonspaţiale</a:t>
            </a:r>
            <a:r>
              <a:rPr lang="en-US" sz="2800" dirty="0" smtClean="0"/>
              <a:t> </a:t>
            </a:r>
            <a:r>
              <a:rPr lang="ro-RO" sz="2800" dirty="0" smtClean="0"/>
              <a:t>cu atributele aferente</a:t>
            </a:r>
          </a:p>
          <a:p>
            <a:pPr eaLnBrk="0" hangingPunct="0">
              <a:buFontTx/>
              <a:buChar char="•"/>
            </a:pPr>
            <a:r>
              <a:rPr lang="en-US" sz="2800" b="1" dirty="0" smtClean="0"/>
              <a:t>BCNLAT</a:t>
            </a:r>
            <a:r>
              <a:rPr lang="en-US" sz="2800" dirty="0" smtClean="0"/>
              <a:t> </a:t>
            </a:r>
            <a:r>
              <a:rPr lang="en-US" sz="2800" dirty="0"/>
              <a:t>		</a:t>
            </a:r>
            <a:r>
              <a:rPr lang="en-US" sz="2800" b="1" dirty="0"/>
              <a:t>LIGHTS	</a:t>
            </a:r>
            <a:r>
              <a:rPr lang="en-US" sz="2800" dirty="0"/>
              <a:t> 	</a:t>
            </a:r>
          </a:p>
          <a:p>
            <a:pPr eaLnBrk="0" hangingPunct="0"/>
            <a:r>
              <a:rPr lang="en-US" sz="2000" i="1" dirty="0"/>
              <a:t>   BCNSHP 		LITCHR 		</a:t>
            </a:r>
          </a:p>
          <a:p>
            <a:pPr eaLnBrk="0" hangingPunct="0"/>
            <a:r>
              <a:rPr lang="en-US" sz="2000" i="1" dirty="0"/>
              <a:t>   COLOUR		</a:t>
            </a:r>
            <a:r>
              <a:rPr lang="en-US" sz="2000" i="1" dirty="0" err="1"/>
              <a:t>COLOUR</a:t>
            </a:r>
            <a:endParaRPr lang="en-US" sz="2000" i="1" dirty="0"/>
          </a:p>
          <a:p>
            <a:pPr eaLnBrk="0" hangingPunct="0"/>
            <a:r>
              <a:rPr lang="en-US" sz="2000" i="1" dirty="0"/>
              <a:t>   CATLAM 		...			</a:t>
            </a:r>
          </a:p>
          <a:p>
            <a:pPr eaLnBrk="0" hangingPunct="0"/>
            <a:r>
              <a:rPr lang="en-US" sz="2000" i="1" dirty="0"/>
              <a:t>    ...</a:t>
            </a:r>
          </a:p>
        </p:txBody>
      </p:sp>
      <p:sp>
        <p:nvSpPr>
          <p:cNvPr id="90120" name="Text Box 8"/>
          <p:cNvSpPr txBox="1">
            <a:spLocks noChangeArrowheads="1"/>
          </p:cNvSpPr>
          <p:nvPr/>
        </p:nvSpPr>
        <p:spPr bwMode="auto">
          <a:xfrm>
            <a:off x="457200" y="5105400"/>
            <a:ext cx="5135563" cy="551433"/>
          </a:xfrm>
          <a:prstGeom prst="rect">
            <a:avLst/>
          </a:prstGeom>
          <a:noFill/>
          <a:ln w="12700">
            <a:noFill/>
            <a:miter lim="800000"/>
            <a:headEnd/>
            <a:tailEnd/>
          </a:ln>
          <a:effectLst/>
        </p:spPr>
        <p:txBody>
          <a:bodyPr lIns="90488" tIns="44450" rIns="90488" bIns="44450">
            <a:spAutoFit/>
          </a:bodyPr>
          <a:lstStyle/>
          <a:p>
            <a:pPr eaLnBrk="0" hangingPunct="0">
              <a:spcBef>
                <a:spcPct val="50000"/>
              </a:spcBef>
              <a:buFontTx/>
              <a:buChar char="•"/>
            </a:pPr>
            <a:r>
              <a:rPr lang="en-US" sz="3000" dirty="0">
                <a:latin typeface="Times New Roman" pitchFamily="18" charset="0"/>
              </a:rPr>
              <a:t> </a:t>
            </a:r>
            <a:r>
              <a:rPr lang="ro-RO" sz="2800" b="1" i="1" dirty="0" smtClean="0">
                <a:solidFill>
                  <a:schemeClr val="accent2"/>
                </a:solidFill>
              </a:rPr>
              <a:t>Asociate unui obiect spaţial</a:t>
            </a:r>
            <a:endParaRPr lang="en-US" sz="3000" dirty="0"/>
          </a:p>
        </p:txBody>
      </p:sp>
      <p:grpSp>
        <p:nvGrpSpPr>
          <p:cNvPr id="3" name="Group 9"/>
          <p:cNvGrpSpPr>
            <a:grpSpLocks/>
          </p:cNvGrpSpPr>
          <p:nvPr/>
        </p:nvGrpSpPr>
        <p:grpSpPr bwMode="auto">
          <a:xfrm>
            <a:off x="2549525" y="3429000"/>
            <a:ext cx="465138" cy="533400"/>
            <a:chOff x="2496" y="1584"/>
            <a:chExt cx="798" cy="816"/>
          </a:xfrm>
        </p:grpSpPr>
        <p:sp>
          <p:nvSpPr>
            <p:cNvPr id="90122" name="Rectangle 10"/>
            <p:cNvSpPr>
              <a:spLocks noChangeArrowheads="1"/>
            </p:cNvSpPr>
            <p:nvPr/>
          </p:nvSpPr>
          <p:spPr bwMode="auto">
            <a:xfrm>
              <a:off x="2496" y="1584"/>
              <a:ext cx="798" cy="816"/>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90123" name="Oval 11"/>
            <p:cNvSpPr>
              <a:spLocks noChangeArrowheads="1"/>
            </p:cNvSpPr>
            <p:nvPr/>
          </p:nvSpPr>
          <p:spPr bwMode="auto">
            <a:xfrm>
              <a:off x="2863" y="2259"/>
              <a:ext cx="69" cy="71"/>
            </a:xfrm>
            <a:prstGeom prst="ellips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90124" name="Line 12"/>
            <p:cNvSpPr>
              <a:spLocks noChangeShapeType="1"/>
            </p:cNvSpPr>
            <p:nvPr/>
          </p:nvSpPr>
          <p:spPr bwMode="auto">
            <a:xfrm>
              <a:off x="2932" y="2297"/>
              <a:ext cx="228" cy="1"/>
            </a:xfrm>
            <a:prstGeom prst="lin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90125" name="Line 13"/>
            <p:cNvSpPr>
              <a:spLocks noChangeShapeType="1"/>
            </p:cNvSpPr>
            <p:nvPr/>
          </p:nvSpPr>
          <p:spPr bwMode="auto">
            <a:xfrm>
              <a:off x="2635" y="2296"/>
              <a:ext cx="228" cy="1"/>
            </a:xfrm>
            <a:prstGeom prst="line">
              <a:avLst/>
            </a:prstGeom>
            <a:noFill/>
            <a:ln w="57150">
              <a:solidFill>
                <a:schemeClr val="tx1"/>
              </a:solidFill>
              <a:round/>
              <a:headEnd/>
              <a:tailEnd/>
            </a:ln>
            <a:effectLst/>
          </p:spPr>
          <p:txBody>
            <a:bodyPr lIns="90488" tIns="44450" rIns="90488" bIns="44450" anchor="ctr">
              <a:spAutoFit/>
            </a:bodyPr>
            <a:lstStyle/>
            <a:p>
              <a:endParaRPr lang="en-US"/>
            </a:p>
          </p:txBody>
        </p:sp>
        <p:sp>
          <p:nvSpPr>
            <p:cNvPr id="90126" name="Freeform 14"/>
            <p:cNvSpPr>
              <a:spLocks/>
            </p:cNvSpPr>
            <p:nvPr/>
          </p:nvSpPr>
          <p:spPr bwMode="auto">
            <a:xfrm>
              <a:off x="2808" y="1706"/>
              <a:ext cx="177" cy="576"/>
            </a:xfrm>
            <a:custGeom>
              <a:avLst/>
              <a:gdLst/>
              <a:ahLst/>
              <a:cxnLst>
                <a:cxn ang="0">
                  <a:pos x="240" y="576"/>
                </a:cxn>
                <a:cxn ang="0">
                  <a:pos x="240" y="0"/>
                </a:cxn>
                <a:cxn ang="0">
                  <a:pos x="0" y="0"/>
                </a:cxn>
                <a:cxn ang="0">
                  <a:pos x="0" y="576"/>
                </a:cxn>
                <a:cxn ang="0">
                  <a:pos x="96" y="576"/>
                </a:cxn>
                <a:cxn ang="0">
                  <a:pos x="144" y="576"/>
                </a:cxn>
                <a:cxn ang="0">
                  <a:pos x="192" y="576"/>
                </a:cxn>
                <a:cxn ang="0">
                  <a:pos x="240" y="576"/>
                </a:cxn>
              </a:cxnLst>
              <a:rect l="0" t="0" r="r" b="b"/>
              <a:pathLst>
                <a:path w="240" h="576">
                  <a:moveTo>
                    <a:pt x="240" y="576"/>
                  </a:moveTo>
                  <a:lnTo>
                    <a:pt x="240" y="0"/>
                  </a:lnTo>
                  <a:lnTo>
                    <a:pt x="0" y="0"/>
                  </a:lnTo>
                  <a:lnTo>
                    <a:pt x="0" y="576"/>
                  </a:lnTo>
                  <a:lnTo>
                    <a:pt x="96" y="576"/>
                  </a:lnTo>
                  <a:lnTo>
                    <a:pt x="144" y="576"/>
                  </a:lnTo>
                  <a:lnTo>
                    <a:pt x="192" y="576"/>
                  </a:lnTo>
                  <a:lnTo>
                    <a:pt x="240" y="576"/>
                  </a:lnTo>
                  <a:close/>
                </a:path>
              </a:pathLst>
            </a:custGeom>
            <a:solidFill>
              <a:schemeClr val="tx1"/>
            </a:solidFill>
            <a:ln w="12700" cap="flat" cmpd="sng">
              <a:noFill/>
              <a:prstDash val="solid"/>
              <a:round/>
              <a:headEnd/>
              <a:tailEnd/>
            </a:ln>
            <a:effectLst/>
          </p:spPr>
          <p:txBody>
            <a:bodyPr lIns="90488" tIns="44450" rIns="90488" bIns="44450" anchor="ctr">
              <a:spAutoFit/>
            </a:bodyPr>
            <a:lstStyle/>
            <a:p>
              <a:endParaRPr lang="en-US"/>
            </a:p>
          </p:txBody>
        </p:sp>
      </p:grpSp>
      <p:grpSp>
        <p:nvGrpSpPr>
          <p:cNvPr id="4" name="Group 15"/>
          <p:cNvGrpSpPr>
            <a:grpSpLocks/>
          </p:cNvGrpSpPr>
          <p:nvPr/>
        </p:nvGrpSpPr>
        <p:grpSpPr bwMode="auto">
          <a:xfrm>
            <a:off x="6586538" y="1524000"/>
            <a:ext cx="2208212" cy="2133600"/>
            <a:chOff x="4493" y="960"/>
            <a:chExt cx="1507" cy="1344"/>
          </a:xfrm>
        </p:grpSpPr>
        <p:sp>
          <p:nvSpPr>
            <p:cNvPr id="90128" name="Rectangle 16"/>
            <p:cNvSpPr>
              <a:spLocks noChangeArrowheads="1"/>
            </p:cNvSpPr>
            <p:nvPr/>
          </p:nvSpPr>
          <p:spPr bwMode="auto">
            <a:xfrm>
              <a:off x="5180" y="1657"/>
              <a:ext cx="501" cy="599"/>
            </a:xfrm>
            <a:prstGeom prst="rect">
              <a:avLst/>
            </a:prstGeom>
            <a:noFill/>
            <a:ln w="12700">
              <a:noFill/>
              <a:miter lim="800000"/>
              <a:headEnd/>
              <a:tailEnd/>
            </a:ln>
            <a:effectLst/>
          </p:spPr>
          <p:txBody>
            <a:bodyPr wrap="none" lIns="90488" tIns="44450" rIns="90488" bIns="44450" anchor="ctr">
              <a:spAutoFit/>
            </a:bodyPr>
            <a:lstStyle/>
            <a:p>
              <a:endParaRPr lang="en-US"/>
            </a:p>
          </p:txBody>
        </p:sp>
        <p:sp>
          <p:nvSpPr>
            <p:cNvPr id="90129" name="Rectangle 17"/>
            <p:cNvSpPr>
              <a:spLocks noChangeArrowheads="1"/>
            </p:cNvSpPr>
            <p:nvPr/>
          </p:nvSpPr>
          <p:spPr bwMode="auto">
            <a:xfrm>
              <a:off x="4493" y="960"/>
              <a:ext cx="1507" cy="1344"/>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grpSp>
          <p:nvGrpSpPr>
            <p:cNvPr id="5" name="Group 18"/>
            <p:cNvGrpSpPr>
              <a:grpSpLocks/>
            </p:cNvGrpSpPr>
            <p:nvPr/>
          </p:nvGrpSpPr>
          <p:grpSpPr bwMode="auto">
            <a:xfrm>
              <a:off x="4900" y="1056"/>
              <a:ext cx="524" cy="624"/>
              <a:chOff x="4981" y="1610"/>
              <a:chExt cx="524" cy="624"/>
            </a:xfrm>
          </p:grpSpPr>
          <p:sp>
            <p:nvSpPr>
              <p:cNvPr id="90131" name="Oval 19"/>
              <p:cNvSpPr>
                <a:spLocks noChangeArrowheads="1"/>
              </p:cNvSpPr>
              <p:nvPr/>
            </p:nvSpPr>
            <p:spPr bwMode="auto">
              <a:xfrm>
                <a:off x="5209" y="2163"/>
                <a:ext cx="68" cy="71"/>
              </a:xfrm>
              <a:prstGeom prst="ellips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90132" name="Line 20"/>
              <p:cNvSpPr>
                <a:spLocks noChangeShapeType="1"/>
              </p:cNvSpPr>
              <p:nvPr/>
            </p:nvSpPr>
            <p:spPr bwMode="auto">
              <a:xfrm>
                <a:off x="5280" y="2201"/>
                <a:ext cx="225" cy="0"/>
              </a:xfrm>
              <a:prstGeom prst="line">
                <a:avLst/>
              </a:prstGeom>
              <a:noFill/>
              <a:ln w="57150">
                <a:solidFill>
                  <a:schemeClr val="tx1"/>
                </a:solidFill>
                <a:round/>
                <a:headEnd/>
                <a:tailEnd/>
              </a:ln>
              <a:effectLst/>
            </p:spPr>
            <p:txBody>
              <a:bodyPr lIns="90488" tIns="44450" rIns="90488" bIns="44450" anchor="ctr">
                <a:spAutoFit/>
              </a:bodyPr>
              <a:lstStyle/>
              <a:p>
                <a:endParaRPr lang="en-US"/>
              </a:p>
            </p:txBody>
          </p:sp>
          <p:sp>
            <p:nvSpPr>
              <p:cNvPr id="90133" name="Line 21"/>
              <p:cNvSpPr>
                <a:spLocks noChangeShapeType="1"/>
              </p:cNvSpPr>
              <p:nvPr/>
            </p:nvSpPr>
            <p:spPr bwMode="auto">
              <a:xfrm>
                <a:off x="4981" y="2200"/>
                <a:ext cx="228" cy="0"/>
              </a:xfrm>
              <a:prstGeom prst="lin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90134" name="Freeform 22"/>
              <p:cNvSpPr>
                <a:spLocks/>
              </p:cNvSpPr>
              <p:nvPr/>
            </p:nvSpPr>
            <p:spPr bwMode="auto">
              <a:xfrm>
                <a:off x="5166" y="1610"/>
                <a:ext cx="177" cy="576"/>
              </a:xfrm>
              <a:custGeom>
                <a:avLst/>
                <a:gdLst/>
                <a:ahLst/>
                <a:cxnLst>
                  <a:cxn ang="0">
                    <a:pos x="240" y="576"/>
                  </a:cxn>
                  <a:cxn ang="0">
                    <a:pos x="240" y="0"/>
                  </a:cxn>
                  <a:cxn ang="0">
                    <a:pos x="0" y="0"/>
                  </a:cxn>
                  <a:cxn ang="0">
                    <a:pos x="0" y="576"/>
                  </a:cxn>
                  <a:cxn ang="0">
                    <a:pos x="96" y="576"/>
                  </a:cxn>
                  <a:cxn ang="0">
                    <a:pos x="144" y="576"/>
                  </a:cxn>
                  <a:cxn ang="0">
                    <a:pos x="192" y="576"/>
                  </a:cxn>
                  <a:cxn ang="0">
                    <a:pos x="240" y="576"/>
                  </a:cxn>
                </a:cxnLst>
                <a:rect l="0" t="0" r="r" b="b"/>
                <a:pathLst>
                  <a:path w="240" h="576">
                    <a:moveTo>
                      <a:pt x="240" y="576"/>
                    </a:moveTo>
                    <a:lnTo>
                      <a:pt x="240" y="0"/>
                    </a:lnTo>
                    <a:lnTo>
                      <a:pt x="0" y="0"/>
                    </a:lnTo>
                    <a:lnTo>
                      <a:pt x="0" y="576"/>
                    </a:lnTo>
                    <a:lnTo>
                      <a:pt x="96" y="576"/>
                    </a:lnTo>
                    <a:lnTo>
                      <a:pt x="144" y="576"/>
                    </a:lnTo>
                    <a:lnTo>
                      <a:pt x="192" y="576"/>
                    </a:lnTo>
                    <a:lnTo>
                      <a:pt x="240" y="576"/>
                    </a:lnTo>
                    <a:close/>
                  </a:path>
                </a:pathLst>
              </a:custGeom>
              <a:solidFill>
                <a:schemeClr val="tx1"/>
              </a:solidFill>
              <a:ln w="12700" cap="flat" cmpd="sng">
                <a:noFill/>
                <a:prstDash val="solid"/>
                <a:round/>
                <a:headEnd/>
                <a:tailEnd/>
              </a:ln>
              <a:effectLst/>
            </p:spPr>
            <p:txBody>
              <a:bodyPr lIns="90488" tIns="44450" rIns="90488" bIns="44450" anchor="ctr">
                <a:spAutoFit/>
              </a:bodyPr>
              <a:lstStyle/>
              <a:p>
                <a:endParaRPr lang="en-US"/>
              </a:p>
            </p:txBody>
          </p:sp>
        </p:grpSp>
        <p:sp>
          <p:nvSpPr>
            <p:cNvPr id="90135" name="Freeform 23"/>
            <p:cNvSpPr>
              <a:spLocks/>
            </p:cNvSpPr>
            <p:nvPr/>
          </p:nvSpPr>
          <p:spPr bwMode="auto">
            <a:xfrm>
              <a:off x="5184" y="1680"/>
              <a:ext cx="612" cy="546"/>
            </a:xfrm>
            <a:custGeom>
              <a:avLst/>
              <a:gdLst/>
              <a:ahLst/>
              <a:cxnLst>
                <a:cxn ang="0">
                  <a:pos x="0" y="0"/>
                </a:cxn>
                <a:cxn ang="0">
                  <a:pos x="555" y="681"/>
                </a:cxn>
                <a:cxn ang="0">
                  <a:pos x="918" y="629"/>
                </a:cxn>
                <a:cxn ang="0">
                  <a:pos x="864" y="288"/>
                </a:cxn>
                <a:cxn ang="0">
                  <a:pos x="0" y="0"/>
                </a:cxn>
              </a:cxnLst>
              <a:rect l="0" t="0" r="r" b="b"/>
              <a:pathLst>
                <a:path w="998" h="786">
                  <a:moveTo>
                    <a:pt x="0" y="0"/>
                  </a:moveTo>
                  <a:lnTo>
                    <a:pt x="555" y="681"/>
                  </a:lnTo>
                  <a:cubicBezTo>
                    <a:pt x="708" y="786"/>
                    <a:pt x="867" y="694"/>
                    <a:pt x="918" y="629"/>
                  </a:cubicBezTo>
                  <a:cubicBezTo>
                    <a:pt x="969" y="564"/>
                    <a:pt x="998" y="384"/>
                    <a:pt x="864" y="288"/>
                  </a:cubicBezTo>
                  <a:lnTo>
                    <a:pt x="0" y="0"/>
                  </a:lnTo>
                  <a:close/>
                </a:path>
              </a:pathLst>
            </a:custGeom>
            <a:solidFill>
              <a:srgbClr val="FFFF99"/>
            </a:solidFill>
            <a:ln w="12700" cap="flat" cmpd="sng">
              <a:noFill/>
              <a:prstDash val="solid"/>
              <a:round/>
              <a:headEnd/>
              <a:tailEnd/>
            </a:ln>
            <a:effectLst/>
          </p:spPr>
          <p:txBody>
            <a:bodyPr lIns="90488" tIns="44450" rIns="90488" bIns="44450" anchor="ctr">
              <a:spAutoFit/>
            </a:bodyPr>
            <a:lstStyle/>
            <a:p>
              <a:endParaRPr lang="en-US"/>
            </a:p>
          </p:txBody>
        </p:sp>
      </p:grpSp>
      <p:grpSp>
        <p:nvGrpSpPr>
          <p:cNvPr id="6" name="Group 24"/>
          <p:cNvGrpSpPr>
            <a:grpSpLocks/>
          </p:cNvGrpSpPr>
          <p:nvPr/>
        </p:nvGrpSpPr>
        <p:grpSpPr bwMode="auto">
          <a:xfrm>
            <a:off x="4800600" y="3429000"/>
            <a:ext cx="492125" cy="533400"/>
            <a:chOff x="3648" y="2016"/>
            <a:chExt cx="336" cy="336"/>
          </a:xfrm>
        </p:grpSpPr>
        <p:sp>
          <p:nvSpPr>
            <p:cNvPr id="90137" name="Rectangle 25"/>
            <p:cNvSpPr>
              <a:spLocks noChangeArrowheads="1"/>
            </p:cNvSpPr>
            <p:nvPr/>
          </p:nvSpPr>
          <p:spPr bwMode="auto">
            <a:xfrm>
              <a:off x="3648" y="2016"/>
              <a:ext cx="336" cy="336"/>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90138" name="Freeform 26"/>
            <p:cNvSpPr>
              <a:spLocks/>
            </p:cNvSpPr>
            <p:nvPr/>
          </p:nvSpPr>
          <p:spPr bwMode="auto">
            <a:xfrm>
              <a:off x="3685" y="2088"/>
              <a:ext cx="258" cy="224"/>
            </a:xfrm>
            <a:custGeom>
              <a:avLst/>
              <a:gdLst/>
              <a:ahLst/>
              <a:cxnLst>
                <a:cxn ang="0">
                  <a:pos x="0" y="0"/>
                </a:cxn>
                <a:cxn ang="0">
                  <a:pos x="555" y="681"/>
                </a:cxn>
                <a:cxn ang="0">
                  <a:pos x="918" y="629"/>
                </a:cxn>
                <a:cxn ang="0">
                  <a:pos x="864" y="288"/>
                </a:cxn>
                <a:cxn ang="0">
                  <a:pos x="0" y="0"/>
                </a:cxn>
              </a:cxnLst>
              <a:rect l="0" t="0" r="r" b="b"/>
              <a:pathLst>
                <a:path w="998" h="786">
                  <a:moveTo>
                    <a:pt x="0" y="0"/>
                  </a:moveTo>
                  <a:lnTo>
                    <a:pt x="555" y="681"/>
                  </a:lnTo>
                  <a:cubicBezTo>
                    <a:pt x="708" y="786"/>
                    <a:pt x="867" y="694"/>
                    <a:pt x="918" y="629"/>
                  </a:cubicBezTo>
                  <a:cubicBezTo>
                    <a:pt x="969" y="564"/>
                    <a:pt x="998" y="384"/>
                    <a:pt x="864" y="288"/>
                  </a:cubicBezTo>
                  <a:lnTo>
                    <a:pt x="0" y="0"/>
                  </a:lnTo>
                  <a:close/>
                </a:path>
              </a:pathLst>
            </a:custGeom>
            <a:solidFill>
              <a:srgbClr val="FFFF99"/>
            </a:solidFill>
            <a:ln w="12700" cap="flat" cmpd="sng">
              <a:noFill/>
              <a:prstDash val="solid"/>
              <a:round/>
              <a:headEnd/>
              <a:tailEnd/>
            </a:ln>
            <a:effectLst/>
          </p:spPr>
          <p:txBody>
            <a:bodyPr lIns="90488" tIns="44450" rIns="90488" bIns="44450" anchor="ctr">
              <a:spAutoFit/>
            </a:bodyPr>
            <a:lstStyle/>
            <a:p>
              <a:endParaRPr lang="en-US"/>
            </a:p>
          </p:txBody>
        </p:sp>
      </p:grpSp>
      <p:sp>
        <p:nvSpPr>
          <p:cNvPr id="90139" name="Line 27"/>
          <p:cNvSpPr>
            <a:spLocks noChangeShapeType="1"/>
          </p:cNvSpPr>
          <p:nvPr/>
        </p:nvSpPr>
        <p:spPr bwMode="auto">
          <a:xfrm>
            <a:off x="7669213" y="3733800"/>
            <a:ext cx="0" cy="1143000"/>
          </a:xfrm>
          <a:prstGeom prst="line">
            <a:avLst/>
          </a:prstGeom>
          <a:noFill/>
          <a:ln w="57150">
            <a:solidFill>
              <a:srgbClr val="333399"/>
            </a:solidFill>
            <a:round/>
            <a:headEnd type="triangle" w="med" len="med"/>
            <a:tailEnd type="triangle" w="med" len="me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838200"/>
            <a:ext cx="8229600" cy="10668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o-RO" sz="4000" b="0" i="0" u="none" strike="noStrike" kern="1200" cap="none" spc="0" normalizeH="0" baseline="0" noProof="0" dirty="0" smtClean="0">
                <a:ln>
                  <a:noFill/>
                </a:ln>
                <a:solidFill>
                  <a:schemeClr val="tx2"/>
                </a:solidFill>
                <a:effectLst/>
                <a:uLnTx/>
                <a:uFillTx/>
                <a:latin typeface="+mj-lt"/>
                <a:ea typeface="+mj-ea"/>
                <a:cs typeface="+mj-cs"/>
              </a:rPr>
              <a:t>S-57 Straturi</a:t>
            </a:r>
            <a:endParaRPr kumimoji="0" lang="en-US" sz="4000" b="0" i="0" u="none" strike="noStrike" kern="1200" cap="none" spc="0" normalizeH="0" baseline="0" noProof="0" dirty="0">
              <a:ln>
                <a:noFill/>
              </a:ln>
              <a:solidFill>
                <a:schemeClr val="tx2"/>
              </a:solidFill>
              <a:effectLst/>
              <a:uLnTx/>
              <a:uFillTx/>
              <a:latin typeface="+mj-lt"/>
              <a:ea typeface="+mj-ea"/>
              <a:cs typeface="+mj-cs"/>
            </a:endParaRPr>
          </a:p>
        </p:txBody>
      </p:sp>
      <p:sp>
        <p:nvSpPr>
          <p:cNvPr id="6" name="Content Placeholder 2"/>
          <p:cNvSpPr>
            <a:spLocks noGrp="1"/>
          </p:cNvSpPr>
          <p:nvPr>
            <p:ph idx="1"/>
          </p:nvPr>
        </p:nvSpPr>
        <p:spPr>
          <a:xfrm>
            <a:off x="2971800" y="2057400"/>
            <a:ext cx="2362200" cy="4325112"/>
          </a:xfrm>
        </p:spPr>
        <p:txBody>
          <a:bodyPr>
            <a:noAutofit/>
          </a:bodyPr>
          <a:lstStyle/>
          <a:p>
            <a:r>
              <a:rPr lang="en-US" sz="1100" dirty="0" smtClean="0"/>
              <a:t>Cable area CBLARE </a:t>
            </a:r>
          </a:p>
          <a:p>
            <a:r>
              <a:rPr lang="en-US" sz="1100" dirty="0" smtClean="0"/>
              <a:t>Cable overhead </a:t>
            </a:r>
          </a:p>
          <a:p>
            <a:r>
              <a:rPr lang="en-US" sz="1100" dirty="0" smtClean="0"/>
              <a:t>Cable submarine </a:t>
            </a:r>
          </a:p>
          <a:p>
            <a:r>
              <a:rPr lang="en-US" sz="1100" dirty="0" smtClean="0"/>
              <a:t>Canal CANALS </a:t>
            </a:r>
          </a:p>
          <a:p>
            <a:r>
              <a:rPr lang="en-US" sz="1100" dirty="0" smtClean="0"/>
              <a:t>Causeway CAUSWY </a:t>
            </a:r>
          </a:p>
          <a:p>
            <a:r>
              <a:rPr lang="en-US" sz="1100" dirty="0" smtClean="0"/>
              <a:t>Coastline COALNE </a:t>
            </a:r>
          </a:p>
          <a:p>
            <a:r>
              <a:rPr lang="en-US" sz="1100" dirty="0" smtClean="0"/>
              <a:t>Crane CRANES </a:t>
            </a:r>
          </a:p>
          <a:p>
            <a:r>
              <a:rPr lang="en-US" sz="1100" dirty="0" smtClean="0"/>
              <a:t>Current - non - gravitational CURENT </a:t>
            </a:r>
          </a:p>
          <a:p>
            <a:r>
              <a:rPr lang="en-US" sz="1100" dirty="0" smtClean="0"/>
              <a:t>Custom zone CUSZNE </a:t>
            </a:r>
          </a:p>
          <a:p>
            <a:r>
              <a:rPr lang="en-US" sz="1100" dirty="0" smtClean="0"/>
              <a:t>Dam DAMCON </a:t>
            </a:r>
          </a:p>
          <a:p>
            <a:r>
              <a:rPr lang="en-US" sz="1100" dirty="0" err="1" smtClean="0"/>
              <a:t>Daymark</a:t>
            </a:r>
            <a:r>
              <a:rPr lang="en-US" sz="1100" dirty="0" smtClean="0"/>
              <a:t> DAYMAR </a:t>
            </a:r>
          </a:p>
          <a:p>
            <a:r>
              <a:rPr lang="en-US" sz="1100" dirty="0" smtClean="0"/>
              <a:t>Deep water route part DWRTPT </a:t>
            </a:r>
          </a:p>
          <a:p>
            <a:r>
              <a:rPr lang="en-US" sz="1100" dirty="0" smtClean="0"/>
              <a:t>Depth area DEPARE </a:t>
            </a:r>
          </a:p>
          <a:p>
            <a:r>
              <a:rPr lang="en-US" sz="1100" dirty="0" smtClean="0"/>
              <a:t>Depth contour DEPCNT </a:t>
            </a:r>
          </a:p>
          <a:p>
            <a:r>
              <a:rPr lang="en-US" sz="1100" dirty="0" smtClean="0"/>
              <a:t>Distance mark DISMAR </a:t>
            </a:r>
          </a:p>
          <a:p>
            <a:r>
              <a:rPr lang="en-US" sz="1100" dirty="0" smtClean="0"/>
              <a:t>Dock area DOCARE </a:t>
            </a:r>
          </a:p>
          <a:p>
            <a:r>
              <a:rPr lang="en-US" sz="1100" dirty="0" smtClean="0"/>
              <a:t>Dredged area DRGARE </a:t>
            </a:r>
          </a:p>
        </p:txBody>
      </p:sp>
      <p:sp>
        <p:nvSpPr>
          <p:cNvPr id="7" name="Content Placeholder 2"/>
          <p:cNvSpPr txBox="1">
            <a:spLocks/>
          </p:cNvSpPr>
          <p:nvPr/>
        </p:nvSpPr>
        <p:spPr>
          <a:xfrm>
            <a:off x="609600" y="2057400"/>
            <a:ext cx="2362200" cy="4325112"/>
          </a:xfrm>
          <a:prstGeom prst="rect">
            <a:avLst/>
          </a:prstGeom>
        </p:spPr>
        <p:txBody>
          <a:bodyPr vert="horz">
            <a:noAutofit/>
          </a:bodyPr>
          <a:lstStyle/>
          <a:p>
            <a:pPr marL="365760" lvl="0" indent="-256032" fontAlgn="auto">
              <a:spcBef>
                <a:spcPts val="300"/>
              </a:spcBef>
              <a:spcAft>
                <a:spcPts val="0"/>
              </a:spcAft>
              <a:buClr>
                <a:schemeClr val="accent3"/>
              </a:buClr>
              <a:buFont typeface="Georgia"/>
              <a:buChar char="•"/>
            </a:pPr>
            <a:r>
              <a:rPr lang="en-US" sz="1100" b="1" i="1" dirty="0" smtClean="0">
                <a:latin typeface="+mn-lt"/>
              </a:rPr>
              <a:t>Accuracy of data M_ACCY </a:t>
            </a:r>
          </a:p>
          <a:p>
            <a:pPr marL="365760" lvl="0" indent="-256032" fontAlgn="auto">
              <a:spcBef>
                <a:spcPts val="300"/>
              </a:spcBef>
              <a:spcAft>
                <a:spcPts val="0"/>
              </a:spcAft>
              <a:buClr>
                <a:schemeClr val="accent3"/>
              </a:buClr>
              <a:buFont typeface="Georgia"/>
              <a:buChar char="•"/>
            </a:pPr>
            <a:r>
              <a:rPr lang="en-US" sz="1100" b="1" i="1" dirty="0" smtClean="0">
                <a:latin typeface="+mn-lt"/>
              </a:rPr>
              <a:t>Compilation scale of data M_CSCL </a:t>
            </a:r>
          </a:p>
          <a:p>
            <a:pPr marL="365760" lvl="0" indent="-256032" fontAlgn="auto">
              <a:spcBef>
                <a:spcPts val="300"/>
              </a:spcBef>
              <a:spcAft>
                <a:spcPts val="0"/>
              </a:spcAft>
              <a:buClr>
                <a:schemeClr val="accent3"/>
              </a:buClr>
              <a:buFont typeface="Georgia"/>
              <a:buChar char="•"/>
            </a:pPr>
            <a:r>
              <a:rPr lang="en-US" sz="1100" b="1" i="1" dirty="0" smtClean="0">
                <a:latin typeface="+mn-lt"/>
              </a:rPr>
              <a:t>Coverage M_COVR </a:t>
            </a:r>
          </a:p>
          <a:p>
            <a:pPr marL="365760" lvl="0" indent="-256032" fontAlgn="auto">
              <a:spcBef>
                <a:spcPts val="300"/>
              </a:spcBef>
              <a:spcAft>
                <a:spcPts val="0"/>
              </a:spcAft>
              <a:buClr>
                <a:schemeClr val="accent3"/>
              </a:buClr>
              <a:buFont typeface="Georgia"/>
              <a:buChar char="•"/>
            </a:pPr>
            <a:r>
              <a:rPr lang="en-US" sz="1100" b="1" i="1" dirty="0" smtClean="0">
                <a:latin typeface="+mn-lt"/>
              </a:rPr>
              <a:t>Navigational system of marks M_NSYS </a:t>
            </a:r>
          </a:p>
          <a:p>
            <a:pPr marL="365760" lvl="0" indent="-256032" fontAlgn="auto">
              <a:spcBef>
                <a:spcPts val="300"/>
              </a:spcBef>
              <a:spcAft>
                <a:spcPts val="0"/>
              </a:spcAft>
              <a:buClr>
                <a:schemeClr val="accent3"/>
              </a:buClr>
              <a:buFont typeface="Georgia"/>
              <a:buChar char="•"/>
            </a:pPr>
            <a:r>
              <a:rPr lang="en-US" sz="1100" b="1" i="1" dirty="0" smtClean="0">
                <a:latin typeface="+mn-lt"/>
              </a:rPr>
              <a:t>Production information M_PROD </a:t>
            </a:r>
          </a:p>
          <a:p>
            <a:pPr marL="365760" lvl="0" indent="-256032" fontAlgn="auto">
              <a:spcBef>
                <a:spcPts val="300"/>
              </a:spcBef>
              <a:spcAft>
                <a:spcPts val="0"/>
              </a:spcAft>
              <a:buClr>
                <a:schemeClr val="accent3"/>
              </a:buClr>
              <a:buFont typeface="Georgia"/>
              <a:buChar char="•"/>
            </a:pPr>
            <a:r>
              <a:rPr lang="en-US" sz="1100" b="1" i="1" dirty="0" smtClean="0">
                <a:latin typeface="+mn-lt"/>
              </a:rPr>
              <a:t>Quality of data M_QUAL </a:t>
            </a:r>
          </a:p>
          <a:p>
            <a:pPr marL="365760" lvl="0" indent="-256032" fontAlgn="auto">
              <a:spcBef>
                <a:spcPts val="300"/>
              </a:spcBef>
              <a:spcAft>
                <a:spcPts val="0"/>
              </a:spcAft>
              <a:buClr>
                <a:schemeClr val="accent3"/>
              </a:buClr>
              <a:buFont typeface="Georgia"/>
              <a:buChar char="•"/>
            </a:pPr>
            <a:r>
              <a:rPr lang="en-US" sz="1100" dirty="0" smtClean="0">
                <a:latin typeface="+mn-lt"/>
              </a:rPr>
              <a:t>Anchorage area ACHARE </a:t>
            </a:r>
          </a:p>
          <a:p>
            <a:pPr marL="365760" lvl="0" indent="-256032" fontAlgn="auto">
              <a:spcBef>
                <a:spcPts val="300"/>
              </a:spcBef>
              <a:spcAft>
                <a:spcPts val="0"/>
              </a:spcAft>
              <a:buClr>
                <a:schemeClr val="accent3"/>
              </a:buClr>
              <a:buFont typeface="Georgia"/>
              <a:buChar char="•"/>
            </a:pPr>
            <a:r>
              <a:rPr lang="en-US" sz="1100" dirty="0" smtClean="0">
                <a:latin typeface="+mn-lt"/>
              </a:rPr>
              <a:t>Beacon cardinal </a:t>
            </a:r>
          </a:p>
          <a:p>
            <a:pPr marL="365760" lvl="0" indent="-256032" fontAlgn="auto">
              <a:spcBef>
                <a:spcPts val="300"/>
              </a:spcBef>
              <a:spcAft>
                <a:spcPts val="0"/>
              </a:spcAft>
              <a:buClr>
                <a:schemeClr val="accent3"/>
              </a:buClr>
              <a:buFont typeface="Georgia"/>
              <a:buChar char="•"/>
            </a:pPr>
            <a:r>
              <a:rPr lang="en-US" sz="1100" dirty="0" smtClean="0">
                <a:latin typeface="+mn-lt"/>
              </a:rPr>
              <a:t>Beacon lateral </a:t>
            </a:r>
          </a:p>
          <a:p>
            <a:pPr marL="365760" lvl="0" indent="-256032" fontAlgn="auto">
              <a:spcBef>
                <a:spcPts val="300"/>
              </a:spcBef>
              <a:spcAft>
                <a:spcPts val="0"/>
              </a:spcAft>
              <a:buClr>
                <a:schemeClr val="accent3"/>
              </a:buClr>
              <a:buFont typeface="Georgia"/>
              <a:buChar char="•"/>
            </a:pPr>
            <a:r>
              <a:rPr lang="en-US" sz="1100" dirty="0" smtClean="0">
                <a:latin typeface="+mn-lt"/>
              </a:rPr>
              <a:t>Berth BERTHS </a:t>
            </a:r>
          </a:p>
          <a:p>
            <a:pPr marL="365760" lvl="0" indent="-256032" fontAlgn="auto">
              <a:spcBef>
                <a:spcPts val="300"/>
              </a:spcBef>
              <a:spcAft>
                <a:spcPts val="0"/>
              </a:spcAft>
              <a:buClr>
                <a:schemeClr val="accent3"/>
              </a:buClr>
              <a:buFont typeface="Georgia"/>
              <a:buChar char="•"/>
            </a:pPr>
            <a:r>
              <a:rPr lang="en-US" sz="1100" dirty="0" smtClean="0">
                <a:latin typeface="+mn-lt"/>
              </a:rPr>
              <a:t>Bridge </a:t>
            </a:r>
            <a:r>
              <a:rPr lang="en-US" sz="1100" dirty="0" err="1" smtClean="0">
                <a:latin typeface="+mn-lt"/>
              </a:rPr>
              <a:t>BRIDGE</a:t>
            </a:r>
            <a:r>
              <a:rPr lang="en-US" sz="1100" dirty="0" smtClean="0">
                <a:latin typeface="+mn-lt"/>
              </a:rPr>
              <a:t> </a:t>
            </a:r>
          </a:p>
          <a:p>
            <a:pPr marL="365760" lvl="0" indent="-256032" fontAlgn="auto">
              <a:spcBef>
                <a:spcPts val="300"/>
              </a:spcBef>
              <a:spcAft>
                <a:spcPts val="0"/>
              </a:spcAft>
              <a:buClr>
                <a:schemeClr val="accent3"/>
              </a:buClr>
              <a:buFont typeface="Georgia"/>
              <a:buChar char="•"/>
            </a:pPr>
            <a:r>
              <a:rPr lang="en-US" sz="1100" dirty="0" smtClean="0">
                <a:latin typeface="+mn-lt"/>
              </a:rPr>
              <a:t>Built-up area BUAARE </a:t>
            </a:r>
          </a:p>
          <a:p>
            <a:pPr marL="365760" lvl="0" indent="-256032" fontAlgn="auto">
              <a:spcBef>
                <a:spcPts val="300"/>
              </a:spcBef>
              <a:spcAft>
                <a:spcPts val="0"/>
              </a:spcAft>
              <a:buClr>
                <a:schemeClr val="accent3"/>
              </a:buClr>
              <a:buFont typeface="Georgia"/>
              <a:buChar char="•"/>
            </a:pPr>
            <a:r>
              <a:rPr lang="en-US" sz="1100" dirty="0" smtClean="0">
                <a:latin typeface="+mn-lt"/>
              </a:rPr>
              <a:t>Buoy cardinal </a:t>
            </a:r>
          </a:p>
          <a:p>
            <a:pPr marL="365760" lvl="0" indent="-256032" fontAlgn="auto">
              <a:spcBef>
                <a:spcPts val="300"/>
              </a:spcBef>
              <a:spcAft>
                <a:spcPts val="0"/>
              </a:spcAft>
              <a:buClr>
                <a:schemeClr val="accent3"/>
              </a:buClr>
              <a:buFont typeface="Georgia"/>
              <a:buChar char="•"/>
            </a:pPr>
            <a:r>
              <a:rPr lang="en-US" sz="1100" dirty="0" smtClean="0">
                <a:latin typeface="+mn-lt"/>
              </a:rPr>
              <a:t>Buoy lateral </a:t>
            </a:r>
          </a:p>
          <a:p>
            <a:pPr marL="365760" lvl="0" indent="-256032" fontAlgn="auto">
              <a:spcBef>
                <a:spcPts val="300"/>
              </a:spcBef>
              <a:spcAft>
                <a:spcPts val="0"/>
              </a:spcAft>
              <a:buClr>
                <a:schemeClr val="accent3"/>
              </a:buClr>
              <a:buFont typeface="Georgia"/>
              <a:buChar char="•"/>
            </a:pPr>
            <a:r>
              <a:rPr lang="en-US" sz="1100" dirty="0" smtClean="0">
                <a:latin typeface="+mn-lt"/>
              </a:rPr>
              <a:t>Buoy special purpose/general </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Content Placeholder 2"/>
          <p:cNvSpPr txBox="1">
            <a:spLocks/>
          </p:cNvSpPr>
          <p:nvPr/>
        </p:nvSpPr>
        <p:spPr>
          <a:xfrm>
            <a:off x="5410200" y="2057400"/>
            <a:ext cx="2362200" cy="4325112"/>
          </a:xfrm>
          <a:prstGeom prst="rect">
            <a:avLst/>
          </a:prstGeom>
        </p:spPr>
        <p:txBody>
          <a:bodyPr vert="horz">
            <a:noAutofit/>
          </a:bodyPr>
          <a:lstStyle/>
          <a:p>
            <a:pPr marL="365760" lvl="0" indent="-256032" fontAlgn="auto">
              <a:spcBef>
                <a:spcPts val="300"/>
              </a:spcBef>
              <a:spcAft>
                <a:spcPts val="0"/>
              </a:spcAft>
              <a:buClr>
                <a:schemeClr val="accent3"/>
              </a:buClr>
              <a:buFont typeface="Georgia"/>
              <a:buChar char="•"/>
            </a:pPr>
            <a:r>
              <a:rPr lang="en-US" sz="1100" dirty="0" smtClean="0">
                <a:latin typeface="+mn-lt"/>
              </a:rPr>
              <a:t>Top mark TOPMAR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Line TSELNE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Scheme Boundary TSSBND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Scheme Crossing TSSCRS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Scheme Lane part TSSLPT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Scheme Roundabout TSSRON </a:t>
            </a:r>
          </a:p>
          <a:p>
            <a:pPr marL="365760" lvl="0" indent="-256032" fontAlgn="auto">
              <a:spcBef>
                <a:spcPts val="300"/>
              </a:spcBef>
              <a:spcAft>
                <a:spcPts val="0"/>
              </a:spcAft>
              <a:buClr>
                <a:schemeClr val="accent3"/>
              </a:buClr>
              <a:buFont typeface="Georgia"/>
              <a:buChar char="•"/>
            </a:pPr>
            <a:r>
              <a:rPr lang="en-US" sz="1100" dirty="0" smtClean="0">
                <a:latin typeface="+mn-lt"/>
              </a:rPr>
              <a:t>Traffic Separation Zone TSEZNE </a:t>
            </a:r>
          </a:p>
          <a:p>
            <a:pPr marL="365760" lvl="0" indent="-256032" fontAlgn="auto">
              <a:spcBef>
                <a:spcPts val="300"/>
              </a:spcBef>
              <a:spcAft>
                <a:spcPts val="0"/>
              </a:spcAft>
              <a:buClr>
                <a:schemeClr val="accent3"/>
              </a:buClr>
              <a:buFont typeface="Georgia"/>
              <a:buChar char="•"/>
            </a:pPr>
            <a:r>
              <a:rPr lang="en-US" sz="1100" dirty="0" smtClean="0">
                <a:latin typeface="+mn-lt"/>
              </a:rPr>
              <a:t>Underwater rock / awash rock UWTROC </a:t>
            </a:r>
          </a:p>
          <a:p>
            <a:pPr marL="365760" lvl="0" indent="-256032" fontAlgn="auto">
              <a:spcBef>
                <a:spcPts val="300"/>
              </a:spcBef>
              <a:spcAft>
                <a:spcPts val="0"/>
              </a:spcAft>
              <a:buClr>
                <a:schemeClr val="accent3"/>
              </a:buClr>
              <a:buFont typeface="Georgia"/>
              <a:buChar char="•"/>
            </a:pPr>
            <a:r>
              <a:rPr lang="en-US" sz="1100" dirty="0" err="1" smtClean="0">
                <a:latin typeface="+mn-lt"/>
              </a:rPr>
              <a:t>Unsurveyed</a:t>
            </a:r>
            <a:r>
              <a:rPr lang="en-US" sz="1100" dirty="0" smtClean="0">
                <a:latin typeface="+mn-lt"/>
              </a:rPr>
              <a:t> area UNSARE </a:t>
            </a:r>
          </a:p>
          <a:p>
            <a:pPr marL="365760" lvl="0" indent="-256032" fontAlgn="auto">
              <a:spcBef>
                <a:spcPts val="300"/>
              </a:spcBef>
              <a:spcAft>
                <a:spcPts val="0"/>
              </a:spcAft>
              <a:buClr>
                <a:schemeClr val="accent3"/>
              </a:buClr>
              <a:buFont typeface="Georgia"/>
              <a:buChar char="•"/>
            </a:pPr>
            <a:r>
              <a:rPr lang="en-US" sz="1100" dirty="0" smtClean="0">
                <a:latin typeface="+mn-lt"/>
              </a:rPr>
              <a:t>Water turbulence WATTUR </a:t>
            </a:r>
          </a:p>
          <a:p>
            <a:pPr marL="365760" lvl="0" indent="-256032" fontAlgn="auto">
              <a:spcBef>
                <a:spcPts val="300"/>
              </a:spcBef>
              <a:spcAft>
                <a:spcPts val="0"/>
              </a:spcAft>
              <a:buClr>
                <a:schemeClr val="accent3"/>
              </a:buClr>
              <a:buFont typeface="Georgia"/>
              <a:buChar char="•"/>
            </a:pPr>
            <a:r>
              <a:rPr lang="en-US" sz="1100" dirty="0" smtClean="0">
                <a:latin typeface="+mn-lt"/>
              </a:rPr>
              <a:t>Waterfall WATFAL </a:t>
            </a:r>
          </a:p>
          <a:p>
            <a:pPr marL="365760" lvl="0" indent="-256032" fontAlgn="auto">
              <a:spcBef>
                <a:spcPts val="300"/>
              </a:spcBef>
              <a:spcAft>
                <a:spcPts val="0"/>
              </a:spcAft>
              <a:buClr>
                <a:schemeClr val="accent3"/>
              </a:buClr>
              <a:buFont typeface="Georgia"/>
              <a:buChar char="•"/>
            </a:pPr>
            <a:r>
              <a:rPr lang="en-US" sz="1100" dirty="0" smtClean="0">
                <a:latin typeface="+mn-lt"/>
              </a:rPr>
              <a:t>Weed/Kelp WEDKLP </a:t>
            </a:r>
          </a:p>
          <a:p>
            <a:pPr marL="365760" lvl="0" indent="-256032" fontAlgn="auto">
              <a:spcBef>
                <a:spcPts val="300"/>
              </a:spcBef>
              <a:spcAft>
                <a:spcPts val="0"/>
              </a:spcAft>
              <a:buClr>
                <a:schemeClr val="accent3"/>
              </a:buClr>
              <a:buFont typeface="Georgia"/>
              <a:buChar char="•"/>
            </a:pPr>
            <a:r>
              <a:rPr lang="en-US" sz="1100" dirty="0" smtClean="0">
                <a:latin typeface="+mn-lt"/>
              </a:rPr>
              <a:t>Wreck WRECKS </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dirty="0" smtClean="0"/>
              <a:t>S-57 </a:t>
            </a:r>
            <a:r>
              <a:rPr lang="ro-RO" dirty="0" smtClean="0"/>
              <a:t> - </a:t>
            </a:r>
            <a:r>
              <a:rPr lang="en-US" dirty="0" smtClean="0"/>
              <a:t> P</a:t>
            </a:r>
            <a:r>
              <a:rPr lang="ro-RO" dirty="0" smtClean="0"/>
              <a:t>uncte</a:t>
            </a:r>
            <a:endParaRPr lang="en-US" dirty="0"/>
          </a:p>
        </p:txBody>
      </p:sp>
      <p:sp>
        <p:nvSpPr>
          <p:cNvPr id="104464" name="Rectangle 16"/>
          <p:cNvSpPr>
            <a:spLocks noGrp="1" noChangeArrowheads="1"/>
          </p:cNvSpPr>
          <p:nvPr>
            <p:ph idx="1"/>
          </p:nvPr>
        </p:nvSpPr>
        <p:spPr>
          <a:xfrm>
            <a:off x="457200" y="2249424"/>
            <a:ext cx="6248400" cy="4325112"/>
          </a:xfrm>
        </p:spPr>
        <p:txBody>
          <a:bodyPr>
            <a:normAutofit/>
          </a:bodyPr>
          <a:lstStyle/>
          <a:p>
            <a:pPr lvl="1"/>
            <a:r>
              <a:rPr lang="ro-RO" dirty="0" smtClean="0"/>
              <a:t>Geamanduri</a:t>
            </a:r>
            <a:r>
              <a:rPr lang="ro-RO" dirty="0" smtClean="0"/>
              <a:t>, mărci la sol</a:t>
            </a:r>
            <a:r>
              <a:rPr lang="en-US" dirty="0" smtClean="0"/>
              <a:t>, </a:t>
            </a:r>
            <a:r>
              <a:rPr lang="ro-RO" dirty="0" smtClean="0"/>
              <a:t>cardinale</a:t>
            </a:r>
            <a:endParaRPr lang="en-US" dirty="0" smtClean="0"/>
          </a:p>
          <a:p>
            <a:pPr lvl="1"/>
            <a:r>
              <a:rPr lang="ro-RO" dirty="0" smtClean="0"/>
              <a:t>Obstrucţii epave, stânci</a:t>
            </a:r>
            <a:endParaRPr lang="en-US" dirty="0" smtClean="0"/>
          </a:p>
          <a:p>
            <a:pPr lvl="1"/>
            <a:r>
              <a:rPr lang="ro-RO" dirty="0" smtClean="0"/>
              <a:t>Construcţii</a:t>
            </a:r>
            <a:endParaRPr lang="ro-RO" dirty="0" smtClean="0"/>
          </a:p>
          <a:p>
            <a:pPr lvl="1"/>
            <a:r>
              <a:rPr lang="ro-RO" dirty="0" smtClean="0"/>
              <a:t>Facilităţi portuare</a:t>
            </a:r>
          </a:p>
          <a:p>
            <a:pPr lvl="1"/>
            <a:r>
              <a:rPr lang="ro-RO" dirty="0" smtClean="0"/>
              <a:t>Lumini</a:t>
            </a:r>
            <a:endParaRPr lang="en-US" dirty="0" smtClean="0"/>
          </a:p>
          <a:p>
            <a:pPr lvl="1"/>
            <a:r>
              <a:rPr lang="ro-RO" dirty="0" smtClean="0"/>
              <a:t>Dane, bolarzi, macarale</a:t>
            </a:r>
            <a:endParaRPr lang="en-US" dirty="0" smtClean="0"/>
          </a:p>
          <a:p>
            <a:pPr lvl="1">
              <a:buNone/>
            </a:pPr>
            <a:endParaRPr lang="en-US" dirty="0"/>
          </a:p>
        </p:txBody>
      </p:sp>
      <p:sp>
        <p:nvSpPr>
          <p:cNvPr id="104451" name="Line 3"/>
          <p:cNvSpPr>
            <a:spLocks noChangeShapeType="1"/>
          </p:cNvSpPr>
          <p:nvPr/>
        </p:nvSpPr>
        <p:spPr bwMode="auto">
          <a:xfrm flipV="1">
            <a:off x="4711700" y="4568825"/>
            <a:ext cx="4011613" cy="3175"/>
          </a:xfrm>
          <a:prstGeom prst="line">
            <a:avLst/>
          </a:prstGeom>
          <a:noFill/>
          <a:ln w="76200">
            <a:solidFill>
              <a:schemeClr val="bg2"/>
            </a:solidFill>
            <a:round/>
            <a:headEnd/>
            <a:tailEnd/>
          </a:ln>
          <a:effectLst/>
        </p:spPr>
        <p:txBody>
          <a:bodyPr lIns="90488" tIns="44450" rIns="90488" bIns="44450" anchor="ctr">
            <a:spAutoFit/>
          </a:bodyPr>
          <a:lstStyle/>
          <a:p>
            <a:endParaRPr lang="en-US"/>
          </a:p>
        </p:txBody>
      </p:sp>
      <p:sp>
        <p:nvSpPr>
          <p:cNvPr id="104452" name="Rectangle 4"/>
          <p:cNvSpPr>
            <a:spLocks noChangeArrowheads="1"/>
          </p:cNvSpPr>
          <p:nvPr/>
        </p:nvSpPr>
        <p:spPr bwMode="auto">
          <a:xfrm>
            <a:off x="6704013" y="5011738"/>
            <a:ext cx="1557337" cy="873125"/>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4453" name="Text Box 5"/>
          <p:cNvSpPr txBox="1">
            <a:spLocks noChangeArrowheads="1"/>
          </p:cNvSpPr>
          <p:nvPr/>
        </p:nvSpPr>
        <p:spPr bwMode="auto">
          <a:xfrm>
            <a:off x="6767513" y="5427663"/>
            <a:ext cx="1884362" cy="515937"/>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2800" b="1"/>
              <a:t>12.41</a:t>
            </a:r>
            <a:r>
              <a:rPr lang="en-US" sz="2800"/>
              <a:t>º</a:t>
            </a:r>
            <a:r>
              <a:rPr lang="en-US" sz="2800" b="1"/>
              <a:t> E</a:t>
            </a:r>
            <a:endParaRPr lang="en-US" sz="2800"/>
          </a:p>
        </p:txBody>
      </p:sp>
      <p:sp>
        <p:nvSpPr>
          <p:cNvPr id="104454" name="Line 6"/>
          <p:cNvSpPr>
            <a:spLocks noChangeShapeType="1"/>
          </p:cNvSpPr>
          <p:nvPr/>
        </p:nvSpPr>
        <p:spPr bwMode="auto">
          <a:xfrm>
            <a:off x="7546975" y="3124200"/>
            <a:ext cx="0" cy="1828800"/>
          </a:xfrm>
          <a:prstGeom prst="line">
            <a:avLst/>
          </a:prstGeom>
          <a:noFill/>
          <a:ln w="57150">
            <a:solidFill>
              <a:srgbClr val="000099"/>
            </a:solidFill>
            <a:round/>
            <a:headEnd/>
            <a:tailEnd type="triangle" w="med" len="med"/>
          </a:ln>
          <a:effectLst/>
        </p:spPr>
        <p:txBody>
          <a:bodyPr lIns="90488" tIns="44450" rIns="90488" bIns="44450" anchor="ctr">
            <a:spAutoFit/>
          </a:bodyPr>
          <a:lstStyle/>
          <a:p>
            <a:endParaRPr lang="en-US"/>
          </a:p>
        </p:txBody>
      </p:sp>
      <p:sp>
        <p:nvSpPr>
          <p:cNvPr id="104455" name="Rectangle 7"/>
          <p:cNvSpPr>
            <a:spLocks noChangeArrowheads="1"/>
          </p:cNvSpPr>
          <p:nvPr/>
        </p:nvSpPr>
        <p:spPr bwMode="auto">
          <a:xfrm>
            <a:off x="6962775" y="2514600"/>
            <a:ext cx="1169988" cy="1295400"/>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endParaRPr lang="en-US"/>
          </a:p>
        </p:txBody>
      </p:sp>
      <p:sp>
        <p:nvSpPr>
          <p:cNvPr id="104456" name="Oval 8"/>
          <p:cNvSpPr>
            <a:spLocks noChangeArrowheads="1"/>
          </p:cNvSpPr>
          <p:nvPr/>
        </p:nvSpPr>
        <p:spPr bwMode="auto">
          <a:xfrm>
            <a:off x="7500938" y="3586163"/>
            <a:ext cx="101600" cy="112712"/>
          </a:xfrm>
          <a:prstGeom prst="ellips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104457" name="Line 9"/>
          <p:cNvSpPr>
            <a:spLocks noChangeShapeType="1"/>
          </p:cNvSpPr>
          <p:nvPr/>
        </p:nvSpPr>
        <p:spPr bwMode="auto">
          <a:xfrm>
            <a:off x="7602538" y="3646488"/>
            <a:ext cx="333375" cy="1587"/>
          </a:xfrm>
          <a:prstGeom prst="line">
            <a:avLst/>
          </a:prstGeom>
          <a:noFill/>
          <a:ln w="57150">
            <a:solidFill>
              <a:schemeClr val="tx1"/>
            </a:solidFill>
            <a:round/>
            <a:headEnd/>
            <a:tailEnd/>
          </a:ln>
          <a:effectLst/>
        </p:spPr>
        <p:txBody>
          <a:bodyPr wrap="none" lIns="90488" tIns="44450" rIns="90488" bIns="44450" anchor="ctr">
            <a:spAutoFit/>
          </a:bodyPr>
          <a:lstStyle/>
          <a:p>
            <a:endParaRPr lang="en-US"/>
          </a:p>
        </p:txBody>
      </p:sp>
      <p:sp>
        <p:nvSpPr>
          <p:cNvPr id="104458" name="Line 10"/>
          <p:cNvSpPr>
            <a:spLocks noChangeShapeType="1"/>
          </p:cNvSpPr>
          <p:nvPr/>
        </p:nvSpPr>
        <p:spPr bwMode="auto">
          <a:xfrm>
            <a:off x="7165975" y="3644900"/>
            <a:ext cx="334963" cy="1588"/>
          </a:xfrm>
          <a:prstGeom prst="line">
            <a:avLst/>
          </a:prstGeom>
          <a:noFill/>
          <a:ln w="57150">
            <a:solidFill>
              <a:schemeClr val="tx1"/>
            </a:solidFill>
            <a:round/>
            <a:headEnd/>
            <a:tailEnd/>
          </a:ln>
          <a:effectLst/>
        </p:spPr>
        <p:txBody>
          <a:bodyPr lIns="90488" tIns="44450" rIns="90488" bIns="44450" anchor="ctr">
            <a:spAutoFit/>
          </a:bodyPr>
          <a:lstStyle/>
          <a:p>
            <a:endParaRPr lang="en-US"/>
          </a:p>
        </p:txBody>
      </p:sp>
      <p:sp>
        <p:nvSpPr>
          <p:cNvPr id="104459" name="Freeform 11"/>
          <p:cNvSpPr>
            <a:spLocks/>
          </p:cNvSpPr>
          <p:nvPr/>
        </p:nvSpPr>
        <p:spPr bwMode="auto">
          <a:xfrm>
            <a:off x="7419975" y="2708275"/>
            <a:ext cx="260350" cy="914400"/>
          </a:xfrm>
          <a:custGeom>
            <a:avLst/>
            <a:gdLst/>
            <a:ahLst/>
            <a:cxnLst>
              <a:cxn ang="0">
                <a:pos x="240" y="576"/>
              </a:cxn>
              <a:cxn ang="0">
                <a:pos x="240" y="0"/>
              </a:cxn>
              <a:cxn ang="0">
                <a:pos x="0" y="0"/>
              </a:cxn>
              <a:cxn ang="0">
                <a:pos x="0" y="576"/>
              </a:cxn>
              <a:cxn ang="0">
                <a:pos x="96" y="576"/>
              </a:cxn>
              <a:cxn ang="0">
                <a:pos x="144" y="576"/>
              </a:cxn>
              <a:cxn ang="0">
                <a:pos x="192" y="576"/>
              </a:cxn>
              <a:cxn ang="0">
                <a:pos x="240" y="576"/>
              </a:cxn>
            </a:cxnLst>
            <a:rect l="0" t="0" r="r" b="b"/>
            <a:pathLst>
              <a:path w="240" h="576">
                <a:moveTo>
                  <a:pt x="240" y="576"/>
                </a:moveTo>
                <a:lnTo>
                  <a:pt x="240" y="0"/>
                </a:lnTo>
                <a:lnTo>
                  <a:pt x="0" y="0"/>
                </a:lnTo>
                <a:lnTo>
                  <a:pt x="0" y="576"/>
                </a:lnTo>
                <a:lnTo>
                  <a:pt x="96" y="576"/>
                </a:lnTo>
                <a:lnTo>
                  <a:pt x="144" y="576"/>
                </a:lnTo>
                <a:lnTo>
                  <a:pt x="192" y="576"/>
                </a:lnTo>
                <a:lnTo>
                  <a:pt x="240" y="576"/>
                </a:lnTo>
                <a:close/>
              </a:path>
            </a:pathLst>
          </a:custGeom>
          <a:solidFill>
            <a:schemeClr val="tx1"/>
          </a:solidFill>
          <a:ln w="12700" cap="flat" cmpd="sng">
            <a:noFill/>
            <a:prstDash val="solid"/>
            <a:round/>
            <a:headEnd/>
            <a:tailEnd/>
          </a:ln>
          <a:effectLst/>
        </p:spPr>
        <p:txBody>
          <a:bodyPr lIns="90488" tIns="44450" rIns="90488" bIns="44450" anchor="ctr">
            <a:spAutoFit/>
          </a:bodyPr>
          <a:lstStyle/>
          <a:p>
            <a:endParaRPr lang="en-US"/>
          </a:p>
        </p:txBody>
      </p:sp>
      <p:sp>
        <p:nvSpPr>
          <p:cNvPr id="104460" name="Text Box 12"/>
          <p:cNvSpPr txBox="1">
            <a:spLocks noChangeArrowheads="1"/>
          </p:cNvSpPr>
          <p:nvPr/>
        </p:nvSpPr>
        <p:spPr bwMode="auto">
          <a:xfrm>
            <a:off x="4583113" y="4114800"/>
            <a:ext cx="2170112"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Feature Objects</a:t>
            </a:r>
          </a:p>
        </p:txBody>
      </p:sp>
      <p:sp>
        <p:nvSpPr>
          <p:cNvPr id="104461" name="Text Box 13"/>
          <p:cNvSpPr txBox="1">
            <a:spLocks noChangeArrowheads="1"/>
          </p:cNvSpPr>
          <p:nvPr/>
        </p:nvSpPr>
        <p:spPr bwMode="auto">
          <a:xfrm>
            <a:off x="4587875" y="4572000"/>
            <a:ext cx="2060575" cy="454025"/>
          </a:xfrm>
          <a:prstGeom prst="rect">
            <a:avLst/>
          </a:prstGeom>
          <a:noFill/>
          <a:ln w="12700">
            <a:noFill/>
            <a:miter lim="800000"/>
            <a:headEnd/>
            <a:tailEnd/>
          </a:ln>
          <a:effectLst/>
        </p:spPr>
        <p:txBody>
          <a:bodyPr wrap="none" lIns="90488" tIns="44450" rIns="90488" bIns="44450">
            <a:spAutoFit/>
          </a:bodyPr>
          <a:lstStyle/>
          <a:p>
            <a:pPr eaLnBrk="0" hangingPunct="0"/>
            <a:r>
              <a:rPr lang="en-US" sz="2400">
                <a:solidFill>
                  <a:schemeClr val="bg2"/>
                </a:solidFill>
              </a:rPr>
              <a:t>Spatial Objects</a:t>
            </a:r>
          </a:p>
        </p:txBody>
      </p:sp>
      <p:sp>
        <p:nvSpPr>
          <p:cNvPr id="104462" name="Text Box 14"/>
          <p:cNvSpPr txBox="1">
            <a:spLocks noChangeArrowheads="1"/>
          </p:cNvSpPr>
          <p:nvPr/>
        </p:nvSpPr>
        <p:spPr bwMode="auto">
          <a:xfrm>
            <a:off x="6767513" y="5018088"/>
            <a:ext cx="1884362" cy="515937"/>
          </a:xfrm>
          <a:prstGeom prst="rect">
            <a:avLst/>
          </a:prstGeom>
          <a:noFill/>
          <a:ln w="12700">
            <a:noFill/>
            <a:miter lim="800000"/>
            <a:headEnd/>
            <a:tailEnd/>
          </a:ln>
          <a:effectLst/>
        </p:spPr>
        <p:txBody>
          <a:bodyPr lIns="90488" tIns="44450" rIns="90488" bIns="44450">
            <a:spAutoFit/>
          </a:bodyPr>
          <a:lstStyle/>
          <a:p>
            <a:pPr eaLnBrk="0" hangingPunct="0">
              <a:spcBef>
                <a:spcPct val="50000"/>
              </a:spcBef>
            </a:pPr>
            <a:r>
              <a:rPr lang="en-US" sz="2800" b="1"/>
              <a:t>55.35</a:t>
            </a:r>
            <a:r>
              <a:rPr lang="en-US" sz="2800"/>
              <a:t>º</a:t>
            </a:r>
            <a:r>
              <a:rPr lang="en-US" sz="2800" b="1"/>
              <a:t> N</a:t>
            </a:r>
            <a:endParaRPr lang="en-US" sz="3600" b="1"/>
          </a:p>
        </p:txBody>
      </p:sp>
      <p:sp>
        <p:nvSpPr>
          <p:cNvPr id="104463" name="Rectangle 15"/>
          <p:cNvSpPr>
            <a:spLocks noChangeArrowheads="1"/>
          </p:cNvSpPr>
          <p:nvPr/>
        </p:nvSpPr>
        <p:spPr bwMode="auto">
          <a:xfrm>
            <a:off x="6962775" y="1995488"/>
            <a:ext cx="1169988" cy="363537"/>
          </a:xfrm>
          <a:prstGeom prst="rect">
            <a:avLst/>
          </a:prstGeom>
          <a:solidFill>
            <a:srgbClr val="A5C5F3"/>
          </a:solidFill>
          <a:ln w="12700">
            <a:noFill/>
            <a:miter lim="800000"/>
            <a:headEnd/>
            <a:tailEnd/>
          </a:ln>
          <a:effectLst>
            <a:outerShdw dist="107763" dir="2700000" algn="ctr" rotWithShape="0">
              <a:srgbClr val="B2B2B2">
                <a:alpha val="50000"/>
              </a:srgbClr>
            </a:outerShdw>
          </a:effectLst>
        </p:spPr>
        <p:txBody>
          <a:bodyPr lIns="90488" tIns="44450" rIns="90488" bIns="44450" anchor="ctr">
            <a:spAutoFit/>
          </a:bodyPr>
          <a:lstStyle/>
          <a:p>
            <a:pPr algn="ctr" eaLnBrk="0" hangingPunct="0"/>
            <a:r>
              <a:rPr lang="en-US"/>
              <a:t>BCNCAR</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877</TotalTime>
  <Words>1522</Words>
  <Application>Microsoft Office PowerPoint</Application>
  <PresentationFormat>On-screen Show (4:3)</PresentationFormat>
  <Paragraphs>298</Paragraphs>
  <Slides>24</Slides>
  <Notes>15</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Urban</vt:lpstr>
      <vt:lpstr>Hărți electronice de navigație  maritimă(ENC)  și  fluvială (IENC)</vt:lpstr>
      <vt:lpstr>Ce este un ENC ?  Electronic Navigational Charts</vt:lpstr>
      <vt:lpstr>Istoricul S57</vt:lpstr>
      <vt:lpstr>Standarde IHO conexe cu S-57</vt:lpstr>
      <vt:lpstr>Ce este un IENC ?  Inland Electronic Navigational Charts</vt:lpstr>
      <vt:lpstr>S-57 Data Model</vt:lpstr>
      <vt:lpstr>S-57 Examplu obiect S57</vt:lpstr>
      <vt:lpstr>Slide 8</vt:lpstr>
      <vt:lpstr>S-57  -  Puncte</vt:lpstr>
      <vt:lpstr>S-57 Data Model: 1. Points (cont)</vt:lpstr>
      <vt:lpstr>S-57 Linii</vt:lpstr>
      <vt:lpstr>S-57 Arii</vt:lpstr>
      <vt:lpstr>S-57 Data - S-52 Display</vt:lpstr>
      <vt:lpstr>Simbologie condiţionată S52</vt:lpstr>
      <vt:lpstr>Simbologie S52</vt:lpstr>
      <vt:lpstr>Exemplu simbologie S52</vt:lpstr>
      <vt:lpstr>Exemplu simbologie S52</vt:lpstr>
      <vt:lpstr>Semnale costiere</vt:lpstr>
      <vt:lpstr>Indicatori Kilometrici</vt:lpstr>
      <vt:lpstr>Celule ENC pentru navigație</vt:lpstr>
      <vt:lpstr>Sistemul de coordonate ENC</vt:lpstr>
      <vt:lpstr>Producatori ENC/IENC</vt:lpstr>
      <vt:lpstr>IENC Inland Electronic Navigational Chart</vt:lpstr>
      <vt:lpstr>OGR/GDAL - S57 Control Options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Hărți electronice de navigație  maritimă(ENC)  și  fluvială (IENC)</dc:title>
  <dc:creator>Bogdan Grama</dc:creator>
  <cp:lastModifiedBy>Home</cp:lastModifiedBy>
  <cp:revision>39</cp:revision>
  <dcterms:created xsi:type="dcterms:W3CDTF">2005-12-15T19:41:28Z</dcterms:created>
  <dcterms:modified xsi:type="dcterms:W3CDTF">2011-10-06T18:15:43Z</dcterms:modified>
</cp:coreProperties>
</file>