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60" r:id="rId6"/>
    <p:sldId id="258" r:id="rId7"/>
    <p:sldId id="261" r:id="rId8"/>
    <p:sldId id="270" r:id="rId9"/>
    <p:sldId id="257" r:id="rId10"/>
    <p:sldId id="264" r:id="rId11"/>
    <p:sldId id="265" r:id="rId12"/>
    <p:sldId id="275" r:id="rId13"/>
    <p:sldId id="271" r:id="rId14"/>
    <p:sldId id="274" r:id="rId15"/>
    <p:sldId id="273" r:id="rId16"/>
    <p:sldId id="272" r:id="rId17"/>
    <p:sldId id="284" r:id="rId18"/>
    <p:sldId id="279" r:id="rId19"/>
    <p:sldId id="278" r:id="rId20"/>
    <p:sldId id="277" r:id="rId21"/>
    <p:sldId id="276" r:id="rId22"/>
    <p:sldId id="282" r:id="rId23"/>
    <p:sldId id="266" r:id="rId24"/>
    <p:sldId id="281" r:id="rId25"/>
    <p:sldId id="283" r:id="rId26"/>
    <p:sldId id="268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.gif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gif"/><Relationship Id="rId7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gif"/><Relationship Id="rId4" Type="http://schemas.openxmlformats.org/officeDocument/2006/relationships/image" Target="../media/image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hyperlink" Target="http://earth.unibuc.ro/articole/eHarta-work-planurile-de-tragere" TargetMode="External"/><Relationship Id="rId10" Type="http://schemas.openxmlformats.org/officeDocument/2006/relationships/image" Target="../media/image73.png"/><Relationship Id="rId4" Type="http://schemas.openxmlformats.org/officeDocument/2006/relationships/hyperlink" Target="http://earth.unibuc.ro/articole/eHarta" TargetMode="External"/><Relationship Id="rId9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.gif"/><Relationship Id="rId7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arth.unibuc.ro/html/harta_sovietica_exemplu_google.html" TargetMode="External"/><Relationship Id="rId5" Type="http://schemas.openxmlformats.org/officeDocument/2006/relationships/hyperlink" Target="http://earth.unibuc.ro/html/harta_sovietica_exemplu_bing.html" TargetMode="External"/><Relationship Id="rId4" Type="http://schemas.openxmlformats.org/officeDocument/2006/relationships/hyperlink" Target="http://earth.unibuc.ro/html/harta_sovietica_exemplu_openlayer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Content Placeholder 3" descr="Untitled - 1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0"/>
            <a:ext cx="3048000" cy="533400"/>
          </a:xfr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  <a:latin typeface="Cambria" pitchFamily="18" charset="0"/>
              </a:rPr>
              <a:t>GEO-SPATIAL.ORG</a:t>
            </a:r>
            <a:endParaRPr lang="en-US" sz="1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524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Seminarul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“Solu</a:t>
            </a:r>
            <a:r>
              <a:rPr lang="ro-RO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ţ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open source pentru prelucrarea </a:t>
            </a:r>
            <a:r>
              <a:rPr lang="ro-RO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reprezentarea datelor geospa</a:t>
            </a:r>
            <a:r>
              <a:rPr lang="ro-RO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ţ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iale” – Timi</a:t>
            </a:r>
            <a:r>
              <a:rPr lang="ro-RO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şoara 2010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581400" y="3733800"/>
            <a:ext cx="4953000" cy="1752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o ini</a:t>
            </a:r>
            <a:r>
              <a:rPr kumimoji="0" lang="ro-RO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ţ</a:t>
            </a:r>
            <a:r>
              <a:rPr kumimoji="0" lang="pt-BR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iativă de prezervare digitală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a documentelor cartografice</a:t>
            </a:r>
            <a:endParaRPr kumimoji="0" lang="ro-RO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Swis721 Cn B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o-RO" sz="2400" dirty="0" smtClean="0">
              <a:solidFill>
                <a:schemeClr val="tx1">
                  <a:tint val="75000"/>
                </a:schemeClr>
              </a:solidFill>
              <a:latin typeface="Swis721 Cn BT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b="1" dirty="0" smtClean="0">
                <a:solidFill>
                  <a:schemeClr val="tx1">
                    <a:tint val="75000"/>
                  </a:schemeClr>
                </a:solidFill>
                <a:latin typeface="Swis721 Cn BT" pitchFamily="34" charset="0"/>
              </a:rPr>
              <a:t>	</a:t>
            </a:r>
            <a:endParaRPr lang="ro-RO" sz="2400" b="1" dirty="0" smtClean="0">
              <a:solidFill>
                <a:schemeClr val="tx1">
                  <a:tint val="75000"/>
                </a:schemeClr>
              </a:solidFill>
              <a:latin typeface="Swis721 Cn BT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721 Cn BT" pitchFamily="34" charset="0"/>
              </a:rPr>
              <a:t>Robert Ille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Noiembrie</a:t>
            </a:r>
            <a:r>
              <a:rPr kumimoji="0" lang="en-US" sz="3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Swis721 Cn BT" pitchFamily="34" charset="0"/>
                <a:ea typeface="+mn-ea"/>
                <a:cs typeface="+mn-cs"/>
              </a:rPr>
              <a:t> 2010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Swis721 Cn BT" pitchFamily="34" charset="0"/>
              <a:ea typeface="+mn-ea"/>
              <a:cs typeface="+mn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429000" y="2743200"/>
            <a:ext cx="29718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6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ligraph421 BT" pitchFamily="66" charset="0"/>
                <a:ea typeface="+mj-ea"/>
                <a:cs typeface="+mj-cs"/>
              </a:rPr>
              <a:t>e</a:t>
            </a:r>
            <a:r>
              <a:rPr lang="en-US" sz="6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wis721 Cn BT" pitchFamily="34" charset="0"/>
                <a:ea typeface="+mj-ea"/>
                <a:cs typeface="+mj-cs"/>
              </a:rPr>
              <a:t>Harta</a:t>
            </a:r>
            <a:endParaRPr kumimoji="0" lang="en-US" sz="4800" b="1" i="0" u="none" strike="noStrike" kern="1200" normalizeH="0" baseline="0" noProof="0" dirty="0">
              <a:ln w="127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Swis721 Cn BT" pitchFamily="34" charset="0"/>
              <a:ea typeface="+mj-ea"/>
              <a:cs typeface="+mj-cs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1791097" y="4228703"/>
            <a:ext cx="32773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124200"/>
            <a:ext cx="628650" cy="3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590800"/>
            <a:ext cx="1550987" cy="36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4191000"/>
            <a:ext cx="46028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Rectangle 27"/>
          <p:cNvSpPr/>
          <p:nvPr/>
        </p:nvSpPr>
        <p:spPr>
          <a:xfrm>
            <a:off x="0" y="3657600"/>
            <a:ext cx="38862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An elegant place for sharing geoKnowledge &amp; geoData</a:t>
            </a:r>
            <a:endParaRPr lang="en-US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2400" y="38862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 smtClean="0"/>
              <a:t>w w w . e a r t h . u n i b u c . r o / o s g e o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3200400"/>
            <a:ext cx="1444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Swis721 Cn BT" pitchFamily="34" charset="0"/>
              </a:rPr>
              <a:t>proiect colaborativ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Swis721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3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pic>
        <p:nvPicPr>
          <p:cNvPr id="5138" name="Picture 18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524000"/>
            <a:ext cx="2165264" cy="3819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3" name="TextBox 22"/>
          <p:cNvSpPr txBox="1"/>
          <p:nvPr/>
        </p:nvSpPr>
        <p:spPr>
          <a:xfrm>
            <a:off x="381000" y="152400"/>
            <a:ext cx="6721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M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o</a:t>
            </a:r>
            <a:r>
              <a:rPr lang="ro-RO" sz="3200" b="1" dirty="0" smtClean="0">
                <a:latin typeface="Book Antiqua" pitchFamily="18" charset="0"/>
              </a:rPr>
              <a:t> t </a:t>
            </a:r>
            <a:r>
              <a:rPr lang="en-US" sz="3200" b="1" dirty="0" smtClean="0">
                <a:latin typeface="Book Antiqua" pitchFamily="18" charset="0"/>
              </a:rPr>
              <a:t>i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v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a</a:t>
            </a:r>
            <a:r>
              <a:rPr lang="ro-RO" sz="3200" b="1" dirty="0" smtClean="0">
                <a:latin typeface="Book Antiqua" pitchFamily="18" charset="0"/>
              </a:rPr>
              <a:t> ţ i a</a:t>
            </a:r>
            <a:r>
              <a:rPr lang="en-US" sz="3200" b="1" dirty="0" smtClean="0">
                <a:latin typeface="Book Antiqua" pitchFamily="18" charset="0"/>
              </a:rPr>
              <a:t>   -  de ce h</a:t>
            </a:r>
            <a:r>
              <a:rPr lang="ro-RO" sz="3200" b="1" dirty="0" smtClean="0">
                <a:latin typeface="Book Antiqua" pitchFamily="18" charset="0"/>
              </a:rPr>
              <a:t>ărţi vechi</a:t>
            </a:r>
            <a:r>
              <a:rPr lang="en-US" sz="3200" b="1" dirty="0" smtClean="0">
                <a:latin typeface="Book Antiqua" pitchFamily="18" charset="0"/>
              </a:rPr>
              <a:t>?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1371600"/>
            <a:ext cx="63898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b</a:t>
            </a:r>
            <a:r>
              <a:rPr lang="en-US" dirty="0" smtClean="0">
                <a:latin typeface="Arial Narrow" pitchFamily="34" charset="0"/>
              </a:rPr>
              <a:t>og</a:t>
            </a:r>
            <a:r>
              <a:rPr lang="ro-RO" dirty="0" smtClean="0">
                <a:latin typeface="Arial Narrow" pitchFamily="34" charset="0"/>
              </a:rPr>
              <a:t>ăţia, diversitatea şi frumuseţea documentelor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potenţialul de utilizare în studii ştiinţifice, educaţionale etc.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lipsa unui cadru instituţional care să asigure prezervarea documentelor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accesul dificil la informaţie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6477000"/>
            <a:ext cx="13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50" dirty="0" smtClean="0">
                <a:solidFill>
                  <a:schemeClr val="bg1"/>
                </a:solidFill>
                <a:latin typeface="Swis721 Cn BT" pitchFamily="34" charset="0"/>
              </a:rPr>
              <a:t>19.10.2010 Timişoara</a:t>
            </a:r>
            <a:endParaRPr lang="en-US" sz="1050" dirty="0">
              <a:solidFill>
                <a:schemeClr val="bg1"/>
              </a:solidFill>
              <a:latin typeface="Swis721 Cn B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7700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50" dirty="0" smtClean="0">
                <a:solidFill>
                  <a:schemeClr val="bg1"/>
                </a:solidFill>
                <a:latin typeface="Swis721 Cn BT" pitchFamily="34" charset="0"/>
              </a:rPr>
              <a:t>Robert Ille</a:t>
            </a:r>
            <a:endParaRPr lang="en-US" sz="1050" dirty="0">
              <a:solidFill>
                <a:schemeClr val="bg1"/>
              </a:solidFill>
              <a:latin typeface="Swis721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152400"/>
            <a:ext cx="6442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smtClean="0">
                <a:latin typeface="Book Antiqua" pitchFamily="18" charset="0"/>
              </a:rPr>
              <a:t>I d e n t i f i c a r e a    s u r s e l o r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371600"/>
            <a:ext cx="355097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Facultatea de Geografie Cluj</a:t>
            </a:r>
            <a:r>
              <a:rPr lang="en-US" dirty="0" smtClean="0">
                <a:latin typeface="Arial Narrow" pitchFamily="34" charset="0"/>
              </a:rPr>
              <a:t>-</a:t>
            </a:r>
            <a:r>
              <a:rPr lang="en-US" dirty="0" err="1" smtClean="0">
                <a:latin typeface="Arial Narrow" pitchFamily="34" charset="0"/>
              </a:rPr>
              <a:t>Napoca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Facultatea</a:t>
            </a:r>
            <a:r>
              <a:rPr lang="en-US" dirty="0" smtClean="0">
                <a:latin typeface="Arial Narrow" pitchFamily="34" charset="0"/>
              </a:rPr>
              <a:t> de </a:t>
            </a:r>
            <a:r>
              <a:rPr lang="en-US" dirty="0" err="1" smtClean="0">
                <a:latin typeface="Arial Narrow" pitchFamily="34" charset="0"/>
              </a:rPr>
              <a:t>Geografie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Bucure</a:t>
            </a:r>
            <a:r>
              <a:rPr lang="ro-RO" dirty="0" smtClean="0">
                <a:latin typeface="Arial Narrow" pitchFamily="34" charset="0"/>
              </a:rPr>
              <a:t>şti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colecţii private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colecţii online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colecţii publicate de CD</a:t>
            </a:r>
            <a:r>
              <a:rPr lang="en-US" dirty="0" smtClean="0">
                <a:latin typeface="Arial Narrow" pitchFamily="34" charset="0"/>
              </a:rPr>
              <a:t>/DVD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latin typeface="Book Antiqua" pitchFamily="18" charset="0"/>
            </a:endParaRPr>
          </a:p>
        </p:txBody>
      </p:sp>
      <p:pic>
        <p:nvPicPr>
          <p:cNvPr id="9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4495800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2400" y="5105400"/>
            <a:ext cx="3898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 - ob</a:t>
            </a:r>
            <a:r>
              <a:rPr lang="ro-RO" dirty="0" smtClean="0">
                <a:latin typeface="Arial Narrow" pitchFamily="34" charset="0"/>
              </a:rPr>
              <a:t>ţinerea permisiunii pentru redistribuire </a:t>
            </a:r>
            <a:r>
              <a:rPr lang="en-US" dirty="0" smtClean="0">
                <a:latin typeface="Arial Narrow" pitchFamily="34" charset="0"/>
              </a:rPr>
              <a:t>- </a:t>
            </a:r>
          </a:p>
          <a:p>
            <a:pPr>
              <a:buFont typeface="Wingdings" pitchFamily="2" charset="2"/>
              <a:buChar char="ü"/>
            </a:pPr>
            <a:endParaRPr lang="en-US" b="1" dirty="0">
              <a:latin typeface="Book Antiqua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1752600"/>
            <a:ext cx="4147824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0"/>
            <a:ext cx="752856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62000"/>
            <a:ext cx="6705600" cy="389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838200"/>
            <a:ext cx="24384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4572000"/>
            <a:ext cx="1850572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52400" y="152400"/>
            <a:ext cx="7052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ankGothic Md BT" pitchFamily="34" charset="0"/>
              </a:rPr>
              <a:t>David Rumsey Map Collection</a:t>
            </a:r>
            <a:endParaRPr lang="en-US" sz="3200" b="1" dirty="0">
              <a:latin typeface="BankGothic Md BT" pitchFamily="34" charset="0"/>
            </a:endParaRPr>
          </a:p>
        </p:txBody>
      </p:sp>
      <p:pic>
        <p:nvPicPr>
          <p:cNvPr id="11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09600"/>
            <a:ext cx="5715000" cy="95250"/>
          </a:xfrm>
          <a:prstGeom prst="rect">
            <a:avLst/>
          </a:prstGeom>
          <a:noFill/>
        </p:spPr>
      </p:pic>
      <p:pic>
        <p:nvPicPr>
          <p:cNvPr id="12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" y="6858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52400"/>
            <a:ext cx="5112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ankGothic Md BT" pitchFamily="34" charset="0"/>
              </a:rPr>
              <a:t>NYPL Digital Gallery</a:t>
            </a:r>
            <a:endParaRPr lang="en-US" sz="3200" b="1" dirty="0">
              <a:latin typeface="BankGothic Md BT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648200"/>
            <a:ext cx="2190288" cy="170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648200"/>
            <a:ext cx="2068559" cy="1805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572000"/>
            <a:ext cx="2310112" cy="1842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4648200"/>
            <a:ext cx="2085589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09600"/>
            <a:ext cx="5715000" cy="95250"/>
          </a:xfrm>
          <a:prstGeom prst="rect">
            <a:avLst/>
          </a:prstGeom>
          <a:noFill/>
        </p:spPr>
      </p:pic>
      <p:pic>
        <p:nvPicPr>
          <p:cNvPr id="12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" y="685800"/>
            <a:ext cx="5715000" cy="95250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62000"/>
            <a:ext cx="91440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52400"/>
            <a:ext cx="5692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ankGothic Md BT" pitchFamily="34" charset="0"/>
              </a:rPr>
              <a:t>Arcanum </a:t>
            </a:r>
            <a:r>
              <a:rPr lang="en-US" sz="3200" b="1" dirty="0" err="1" smtClean="0">
                <a:latin typeface="BankGothic Md BT" pitchFamily="34" charset="0"/>
              </a:rPr>
              <a:t>Adatbazis</a:t>
            </a:r>
            <a:r>
              <a:rPr lang="en-US" sz="3200" b="1" dirty="0" smtClean="0">
                <a:latin typeface="BankGothic Md BT" pitchFamily="34" charset="0"/>
              </a:rPr>
              <a:t> </a:t>
            </a:r>
            <a:r>
              <a:rPr lang="en-US" sz="3200" b="1" dirty="0" err="1" smtClean="0">
                <a:latin typeface="BankGothic Md BT" pitchFamily="34" charset="0"/>
              </a:rPr>
              <a:t>Kft</a:t>
            </a:r>
            <a:r>
              <a:rPr lang="en-US" sz="3200" b="1" dirty="0" smtClean="0">
                <a:latin typeface="BankGothic Md BT" pitchFamily="34" charset="0"/>
              </a:rPr>
              <a:t>.</a:t>
            </a:r>
            <a:endParaRPr lang="en-US" sz="3200" b="1" dirty="0">
              <a:latin typeface="BankGothic Md BT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143000"/>
            <a:ext cx="2886075" cy="40957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600200"/>
            <a:ext cx="2886075" cy="40957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09600"/>
            <a:ext cx="5715000" cy="95250"/>
          </a:xfrm>
          <a:prstGeom prst="rect">
            <a:avLst/>
          </a:prstGeom>
          <a:noFill/>
        </p:spPr>
      </p:pic>
      <p:pic>
        <p:nvPicPr>
          <p:cNvPr id="9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685800"/>
            <a:ext cx="5715000" cy="95250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9200" y="2133600"/>
            <a:ext cx="2895977" cy="41098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1066800"/>
            <a:ext cx="2514600" cy="3568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00800" y="2514600"/>
            <a:ext cx="2514600" cy="3568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0"/>
            <a:ext cx="9144000" cy="4344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52400" y="152400"/>
            <a:ext cx="8101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ankGothic Md BT" pitchFamily="34" charset="0"/>
              </a:rPr>
              <a:t>Perry-Castaneda Map Collection</a:t>
            </a:r>
            <a:endParaRPr lang="en-US" sz="3200" b="1" dirty="0">
              <a:latin typeface="BankGothic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533400"/>
            <a:ext cx="3012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BankGothic Md BT" pitchFamily="34" charset="0"/>
              </a:rPr>
              <a:t>University of Texas</a:t>
            </a:r>
            <a:endParaRPr lang="en-US" sz="2000" b="1" dirty="0">
              <a:latin typeface="BankGothic Md BT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447800"/>
            <a:ext cx="2200275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4419600"/>
            <a:ext cx="1520193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5105400"/>
            <a:ext cx="2667000" cy="1377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4572000"/>
            <a:ext cx="28956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5029200"/>
            <a:ext cx="1535262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609600"/>
            <a:ext cx="5715000" cy="95250"/>
          </a:xfrm>
          <a:prstGeom prst="rect">
            <a:avLst/>
          </a:prstGeom>
          <a:noFill/>
        </p:spPr>
      </p:pic>
      <p:pic>
        <p:nvPicPr>
          <p:cNvPr id="14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0" y="6858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52400"/>
            <a:ext cx="1939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BankGothic Md BT" pitchFamily="34" charset="0"/>
              </a:rPr>
              <a:t>Poehali</a:t>
            </a:r>
            <a:endParaRPr lang="en-US" sz="3200" b="1" dirty="0">
              <a:latin typeface="BankGothic Md BT" pitchFamily="34" charset="0"/>
            </a:endParaRPr>
          </a:p>
        </p:txBody>
      </p:sp>
      <p:pic>
        <p:nvPicPr>
          <p:cNvPr id="6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5715000" cy="95250"/>
          </a:xfrm>
          <a:prstGeom prst="rect">
            <a:avLst/>
          </a:prstGeom>
          <a:noFill/>
        </p:spPr>
      </p:pic>
      <p:pic>
        <p:nvPicPr>
          <p:cNvPr id="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685800"/>
            <a:ext cx="5715000" cy="9525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9" y="838200"/>
            <a:ext cx="4002939" cy="3276599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114800"/>
            <a:ext cx="2427249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4114800"/>
            <a:ext cx="2397977" cy="2364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4114800"/>
            <a:ext cx="2356199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914400"/>
            <a:ext cx="4000077" cy="316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Backroun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152400"/>
            <a:ext cx="4753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T i p u r i l e   d e   d a t e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143000"/>
            <a:ext cx="2568332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Arial Narrow" pitchFamily="34" charset="0"/>
              </a:rPr>
              <a:t> h</a:t>
            </a:r>
            <a:r>
              <a:rPr lang="ro-RO" dirty="0" smtClean="0">
                <a:latin typeface="Arial Narrow" pitchFamily="34" charset="0"/>
              </a:rPr>
              <a:t>ărţi topografice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hărţi cadastrale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hărţi de amenajare silvică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hărţi tematice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atlase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stampe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fotografii</a:t>
            </a:r>
          </a:p>
          <a:p>
            <a:pPr>
              <a:buFont typeface="Wingdings" pitchFamily="2" charset="2"/>
              <a:buChar char="ü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o-RO" dirty="0" smtClean="0">
                <a:latin typeface="Arial Narrow" pitchFamily="34" charset="0"/>
              </a:rPr>
              <a:t> cărţi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Arial Narrow" pitchFamily="34" charset="0"/>
            </a:endParaRPr>
          </a:p>
          <a:p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latin typeface="Book Antiqua" pitchFamily="18" charset="0"/>
            </a:endParaRPr>
          </a:p>
        </p:txBody>
      </p:sp>
      <p:pic>
        <p:nvPicPr>
          <p:cNvPr id="10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914400"/>
            <a:ext cx="4398957" cy="2581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3581400"/>
            <a:ext cx="4438650" cy="29644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8600" y="228600"/>
            <a:ext cx="6887975" cy="52577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895600" y="1066800"/>
            <a:ext cx="914400" cy="6096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895600" y="1676400"/>
            <a:ext cx="1828800" cy="1752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0" y="1676400"/>
            <a:ext cx="4724400" cy="1752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810000" y="457200"/>
            <a:ext cx="4724400" cy="609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57200"/>
            <a:ext cx="3848084" cy="2981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Straight Connector 18"/>
          <p:cNvCxnSpPr/>
          <p:nvPr/>
        </p:nvCxnSpPr>
        <p:spPr>
          <a:xfrm flipV="1">
            <a:off x="2895600" y="457200"/>
            <a:ext cx="1828800" cy="609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200400" y="4876800"/>
            <a:ext cx="914400" cy="4572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3200400" y="5334000"/>
            <a:ext cx="2590800" cy="304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200400" y="4419600"/>
            <a:ext cx="259080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114800" y="4419600"/>
            <a:ext cx="419100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114800" y="5334000"/>
            <a:ext cx="4191000" cy="304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419600"/>
            <a:ext cx="2514600" cy="1209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3" name="TextBox 52"/>
          <p:cNvSpPr txBox="1"/>
          <p:nvPr/>
        </p:nvSpPr>
        <p:spPr>
          <a:xfrm>
            <a:off x="152400" y="6096000"/>
            <a:ext cx="5589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P l a n u r i l e     D i r e c t o a r e     d e    T r a g e r e 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28600" y="5715000"/>
            <a:ext cx="3435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1 : 20 000                       1918-1956</a:t>
            </a:r>
            <a:endParaRPr lang="en-US" b="1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4616450" cy="46863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143000" y="1371600"/>
            <a:ext cx="1295400" cy="1143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38400" y="533400"/>
            <a:ext cx="63246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38400" y="2514600"/>
            <a:ext cx="63246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43000" y="2514600"/>
            <a:ext cx="38862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143000" y="533400"/>
            <a:ext cx="38862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533400"/>
            <a:ext cx="3726744" cy="3446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7162800" y="4876800"/>
            <a:ext cx="1300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 Antiqua" pitchFamily="18" charset="0"/>
              </a:rPr>
              <a:t>1 : 50 000</a:t>
            </a:r>
          </a:p>
          <a:p>
            <a:r>
              <a:rPr lang="en-US" b="1" dirty="0" smtClean="0">
                <a:latin typeface="Book Antiqua" pitchFamily="18" charset="0"/>
              </a:rPr>
              <a:t>1890 - 1909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33600" y="4495800"/>
            <a:ext cx="838200" cy="3048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71800" y="4800600"/>
            <a:ext cx="27432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71800" y="4495800"/>
            <a:ext cx="274320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133600" y="4495800"/>
            <a:ext cx="68580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1752600" y="5181600"/>
            <a:ext cx="1447800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5029200"/>
            <a:ext cx="2886075" cy="1206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5639153" cy="5715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752600" y="2209800"/>
            <a:ext cx="1066800" cy="9144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752600" y="838200"/>
            <a:ext cx="3733800" cy="137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19400" y="838200"/>
            <a:ext cx="6096000" cy="137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19400" y="3124200"/>
            <a:ext cx="60960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752600" y="3124200"/>
            <a:ext cx="37338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838200"/>
            <a:ext cx="3453466" cy="325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7086600" y="57150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1: 100 000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1890 - 1909</a:t>
            </a:r>
          </a:p>
          <a:p>
            <a:pPr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5791200"/>
            <a:ext cx="1600200" cy="703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23" name="Elbow Connector 22"/>
          <p:cNvCxnSpPr/>
          <p:nvPr/>
        </p:nvCxnSpPr>
        <p:spPr>
          <a:xfrm>
            <a:off x="2667000" y="5562600"/>
            <a:ext cx="7620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486400" y="440055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1: 200 000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1890 - 1909</a:t>
            </a:r>
          </a:p>
          <a:p>
            <a:pPr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5075238" cy="5143500"/>
          </a:xfrm>
          <a:prstGeom prst="rect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371600" y="2743200"/>
            <a:ext cx="1371600" cy="14478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371600" y="533400"/>
            <a:ext cx="373380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743200" y="533400"/>
            <a:ext cx="594360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71600" y="3886200"/>
            <a:ext cx="37338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743200" y="3886200"/>
            <a:ext cx="59436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533400"/>
            <a:ext cx="356235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04800"/>
            <a:ext cx="5075238" cy="51435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629400" y="55626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1: 75 000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1890 - 1909</a:t>
            </a:r>
          </a:p>
          <a:p>
            <a:pPr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2590800"/>
            <a:ext cx="1295400" cy="990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600200" y="152400"/>
            <a:ext cx="3200400" cy="2438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895600" y="152400"/>
            <a:ext cx="5791200" cy="2438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600200" y="3581400"/>
            <a:ext cx="32004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895600" y="3581400"/>
            <a:ext cx="58674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52400"/>
            <a:ext cx="38862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5715000" cy="4572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705600" y="51816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1: 20 000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1918 - 1956</a:t>
            </a:r>
          </a:p>
          <a:p>
            <a:pPr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886200"/>
            <a:ext cx="1066800" cy="144780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676400" y="152400"/>
            <a:ext cx="388620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743200" y="152400"/>
            <a:ext cx="601980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676400" y="3810000"/>
            <a:ext cx="4038600" cy="15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743200" y="3886200"/>
            <a:ext cx="60198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52400"/>
            <a:ext cx="3146425" cy="3698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858000" y="57150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1: 2 880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1850 - 1858</a:t>
            </a:r>
          </a:p>
          <a:p>
            <a:pPr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600200"/>
            <a:ext cx="5715000" cy="465455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124200" y="3886200"/>
            <a:ext cx="1066800" cy="1219200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2514600" y="762000"/>
            <a:ext cx="3733800" cy="2514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191000" y="152400"/>
            <a:ext cx="472440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191000" y="3505200"/>
            <a:ext cx="472440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124200" y="3505200"/>
            <a:ext cx="251460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52400"/>
            <a:ext cx="3243262" cy="3335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G:\Ara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838200"/>
            <a:ext cx="5410200" cy="5410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590800" y="2590800"/>
            <a:ext cx="2057400" cy="1524000"/>
          </a:xfrm>
          <a:prstGeom prst="rect">
            <a:avLst/>
          </a:prstGeom>
          <a:noFill/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590800" y="381000"/>
            <a:ext cx="228600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648200" y="381000"/>
            <a:ext cx="419100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648200" y="3200400"/>
            <a:ext cx="4267200" cy="91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590800" y="3200400"/>
            <a:ext cx="2286000" cy="91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G:\Arad.gif"/>
          <p:cNvPicPr>
            <a:picLocks noChangeAspect="1" noChangeArrowheads="1"/>
          </p:cNvPicPr>
          <p:nvPr/>
        </p:nvPicPr>
        <p:blipFill>
          <a:blip r:embed="rId3"/>
          <a:srcRect l="36154" t="30000" r="17692" b="37692"/>
          <a:stretch>
            <a:fillRect/>
          </a:stretch>
        </p:blipFill>
        <p:spPr bwMode="auto">
          <a:xfrm>
            <a:off x="4876800" y="381000"/>
            <a:ext cx="4027714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 Box 1"/>
          <p:cNvSpPr txBox="1">
            <a:spLocks noChangeArrowheads="1"/>
          </p:cNvSpPr>
          <p:nvPr/>
        </p:nvSpPr>
        <p:spPr bwMode="auto">
          <a:xfrm>
            <a:off x="6324600" y="54102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 smtClean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1886-1890</a:t>
            </a:r>
          </a:p>
          <a:p>
            <a:pPr algn="ctr"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 err="1" smtClean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cartoteci</a:t>
            </a: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6934200" y="45720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324600" y="5410200"/>
            <a:ext cx="16002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1: 25 000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r>
              <a:rPr lang="en-US" sz="1900" dirty="0">
                <a:solidFill>
                  <a:srgbClr val="000000"/>
                </a:solidFill>
                <a:latin typeface="Book Antiqua" pitchFamily="18" charset="0"/>
                <a:ea typeface="ＭＳ Ｐゴシック" charset="-128"/>
                <a:cs typeface="ＭＳ Ｐゴシック" charset="-128"/>
              </a:rPr>
              <a:t>1890 – 1945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593725" algn="l"/>
                <a:tab pos="1508125" algn="l"/>
                <a:tab pos="2422525" algn="l"/>
                <a:tab pos="3336925" algn="l"/>
                <a:tab pos="4251325" algn="l"/>
                <a:tab pos="5165725" algn="l"/>
                <a:tab pos="6080125" algn="l"/>
                <a:tab pos="6994525" algn="l"/>
                <a:tab pos="7908925" algn="l"/>
                <a:tab pos="8823325" algn="l"/>
                <a:tab pos="9737725" algn="l"/>
              </a:tabLst>
            </a:pPr>
            <a:endParaRPr lang="en-US" sz="1900" dirty="0">
              <a:solidFill>
                <a:srgbClr val="000000"/>
              </a:solidFill>
              <a:latin typeface="Book Antiqua" pitchFamily="18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0"/>
            <a:ext cx="3081338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04800"/>
            <a:ext cx="52006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762000"/>
            <a:ext cx="3181350" cy="49083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066800"/>
            <a:ext cx="5430938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685800"/>
            <a:ext cx="6440487" cy="486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33400"/>
            <a:ext cx="6981825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4065587" cy="341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048000"/>
            <a:ext cx="4692650" cy="323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152400"/>
            <a:ext cx="7032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O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p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e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r</a:t>
            </a:r>
            <a:r>
              <a:rPr lang="ro-RO" sz="3200" b="1" dirty="0" smtClean="0">
                <a:latin typeface="Book Antiqua" pitchFamily="18" charset="0"/>
              </a:rPr>
              <a:t> </a:t>
            </a:r>
            <a:r>
              <a:rPr lang="en-US" sz="3200" b="1" dirty="0" smtClean="0">
                <a:latin typeface="Book Antiqua" pitchFamily="18" charset="0"/>
              </a:rPr>
              <a:t>a</a:t>
            </a:r>
            <a:r>
              <a:rPr lang="ro-RO" sz="3200" b="1" dirty="0" smtClean="0">
                <a:latin typeface="Book Antiqua" pitchFamily="18" charset="0"/>
              </a:rPr>
              <a:t> ţ i i l e   d e   p r e l u c r a r e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66800" y="1143000"/>
            <a:ext cx="270939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Narrow" pitchFamily="34" charset="0"/>
              </a:rPr>
              <a:t>     </a:t>
            </a:r>
            <a:r>
              <a:rPr lang="en-US" dirty="0" err="1" smtClean="0">
                <a:latin typeface="Arial Narrow" pitchFamily="34" charset="0"/>
              </a:rPr>
              <a:t>scanare</a:t>
            </a:r>
            <a:r>
              <a:rPr lang="en-US" dirty="0" smtClean="0">
                <a:latin typeface="Arial Narrow" pitchFamily="34" charset="0"/>
              </a:rPr>
              <a:t>/</a:t>
            </a:r>
            <a:r>
              <a:rPr lang="en-US" dirty="0" err="1" smtClean="0">
                <a:latin typeface="Arial Narrow" pitchFamily="34" charset="0"/>
              </a:rPr>
              <a:t>fotografiere</a:t>
            </a: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Narrow" pitchFamily="34" charset="0"/>
              </a:rPr>
              <a:t>     </a:t>
            </a:r>
            <a:r>
              <a:rPr lang="en-US" dirty="0" err="1" smtClean="0">
                <a:latin typeface="Arial Narrow" pitchFamily="34" charset="0"/>
              </a:rPr>
              <a:t>rotire</a:t>
            </a:r>
            <a:r>
              <a:rPr lang="en-US" dirty="0" smtClean="0">
                <a:latin typeface="Arial Narrow" pitchFamily="34" charset="0"/>
              </a:rPr>
              <a:t>/</a:t>
            </a:r>
            <a:r>
              <a:rPr lang="en-US" dirty="0" err="1" smtClean="0">
                <a:latin typeface="Arial Narrow" pitchFamily="34" charset="0"/>
              </a:rPr>
              <a:t>decupare</a:t>
            </a: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o-RO" dirty="0" smtClean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    </a:t>
            </a:r>
            <a:r>
              <a:rPr lang="en-US" dirty="0" err="1" smtClean="0">
                <a:latin typeface="Arial Narrow" pitchFamily="34" charset="0"/>
              </a:rPr>
              <a:t>lipire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o-RO" dirty="0" smtClean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    </a:t>
            </a:r>
            <a:r>
              <a:rPr lang="en-US" dirty="0" err="1" smtClean="0">
                <a:latin typeface="Arial Narrow" pitchFamily="34" charset="0"/>
              </a:rPr>
              <a:t>ajustare</a:t>
            </a:r>
            <a:r>
              <a:rPr lang="en-US" dirty="0" smtClean="0">
                <a:latin typeface="Arial Narrow" pitchFamily="34" charset="0"/>
              </a:rPr>
              <a:t> contrast/</a:t>
            </a:r>
            <a:r>
              <a:rPr lang="en-US" dirty="0" err="1" smtClean="0">
                <a:latin typeface="Arial Narrow" pitchFamily="34" charset="0"/>
              </a:rPr>
              <a:t>culori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Narrow" pitchFamily="34" charset="0"/>
              </a:rPr>
              <a:t>     </a:t>
            </a:r>
            <a:r>
              <a:rPr lang="en-US" dirty="0" err="1" smtClean="0">
                <a:latin typeface="Arial Narrow" pitchFamily="34" charset="0"/>
              </a:rPr>
              <a:t>documentare</a:t>
            </a:r>
            <a:r>
              <a:rPr lang="en-US" dirty="0" smtClean="0">
                <a:latin typeface="Arial Narrow" pitchFamily="34" charset="0"/>
              </a:rPr>
              <a:t> (</a:t>
            </a:r>
            <a:r>
              <a:rPr lang="en-US" dirty="0" err="1" smtClean="0">
                <a:latin typeface="Arial Narrow" pitchFamily="34" charset="0"/>
              </a:rPr>
              <a:t>metadate</a:t>
            </a:r>
            <a:r>
              <a:rPr lang="en-US" dirty="0" smtClean="0">
                <a:latin typeface="Arial Narrow" pitchFamily="34" charset="0"/>
              </a:rPr>
              <a:t>)</a:t>
            </a:r>
            <a:endParaRPr lang="ro-RO" dirty="0" smtClean="0">
              <a:latin typeface="Arial Narrow" pitchFamily="34" charset="0"/>
            </a:endParaRPr>
          </a:p>
          <a:p>
            <a:r>
              <a:rPr lang="en-US" dirty="0" smtClean="0">
                <a:latin typeface="Arial Narrow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Narrow" pitchFamily="34" charset="0"/>
              </a:rPr>
              <a:t>      </a:t>
            </a:r>
            <a:r>
              <a:rPr lang="en-US" dirty="0" err="1" smtClean="0">
                <a:latin typeface="Arial Narrow" pitchFamily="34" charset="0"/>
              </a:rPr>
              <a:t>georeferen</a:t>
            </a:r>
            <a:r>
              <a:rPr lang="ro-RO" dirty="0" smtClean="0">
                <a:latin typeface="Arial Narrow" pitchFamily="34" charset="0"/>
              </a:rPr>
              <a:t>ţiere</a:t>
            </a: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Narrow" pitchFamily="34" charset="0"/>
              </a:rPr>
              <a:t>  </a:t>
            </a:r>
            <a:r>
              <a:rPr lang="ro-RO" dirty="0" smtClean="0">
                <a:latin typeface="Arial Narrow" pitchFamily="34" charset="0"/>
              </a:rPr>
              <a:t>    publicare</a:t>
            </a:r>
          </a:p>
          <a:p>
            <a:pPr>
              <a:buFont typeface="Wingdings" pitchFamily="2" charset="2"/>
              <a:buChar char="Ø"/>
            </a:pPr>
            <a:endParaRPr lang="ro-RO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o-RO" dirty="0" smtClean="0">
                <a:latin typeface="Arial Narrow" pitchFamily="34" charset="0"/>
              </a:rPr>
              <a:t>      motoare de căutare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b="1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50370" t="3065" b="41762"/>
          <a:stretch>
            <a:fillRect/>
          </a:stretch>
        </p:blipFill>
        <p:spPr bwMode="auto">
          <a:xfrm>
            <a:off x="5334000" y="1066800"/>
            <a:ext cx="127635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1219200"/>
            <a:ext cx="1190625" cy="119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regeem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66800"/>
            <a:ext cx="8539282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pic>
        <p:nvPicPr>
          <p:cNvPr id="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1000" y="152400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ex. </a:t>
            </a:r>
            <a:r>
              <a:rPr lang="en-US" sz="3200" b="1" dirty="0" err="1" smtClean="0">
                <a:latin typeface="Book Antiqua" pitchFamily="18" charset="0"/>
              </a:rPr>
              <a:t>lipire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9" name="Picture 8" descr="Untitled - 1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152400"/>
            <a:ext cx="1104900" cy="821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fig04_col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1143000"/>
            <a:ext cx="5410200" cy="4905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pic>
        <p:nvPicPr>
          <p:cNvPr id="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1000" y="152400"/>
            <a:ext cx="5598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ex. </a:t>
            </a:r>
            <a:r>
              <a:rPr lang="en-US" sz="3200" b="1" dirty="0" err="1" smtClean="0">
                <a:latin typeface="Book Antiqua" pitchFamily="18" charset="0"/>
              </a:rPr>
              <a:t>Georeferentiere</a:t>
            </a:r>
            <a:r>
              <a:rPr lang="en-US" sz="3200" b="1" dirty="0" smtClean="0">
                <a:latin typeface="Book Antiqua" pitchFamily="18" charset="0"/>
              </a:rPr>
              <a:t> automata</a:t>
            </a:r>
            <a:endParaRPr lang="en-US" sz="320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57200"/>
            <a:ext cx="4315834" cy="22679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762000" y="1676400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2362200" y="12954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572000" y="1600200"/>
            <a:ext cx="228600" cy="152400"/>
          </a:xfrm>
          <a:prstGeom prst="rightArrow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" y="76200"/>
            <a:ext cx="28408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entury" pitchFamily="18" charset="0"/>
                <a:hlinkClick r:id="rId4"/>
              </a:rPr>
              <a:t>http://earth.unibuc.ro/articole/eHarta</a:t>
            </a:r>
            <a:endParaRPr lang="en-US" sz="1200" dirty="0">
              <a:latin typeface="Century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895600" y="228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200400" y="76200"/>
            <a:ext cx="472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Century" pitchFamily="18" charset="0"/>
                <a:hlinkClick r:id="rId5"/>
              </a:rPr>
              <a:t>http://earth.unibuc.ro/articole/eHarta-work-planurile-de-tragere</a:t>
            </a:r>
            <a:endParaRPr lang="en-US" sz="1200" dirty="0">
              <a:latin typeface="Century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609600"/>
            <a:ext cx="2352643" cy="1971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2819400"/>
            <a:ext cx="3419475" cy="103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5" name="Curved Left Arrow 24"/>
          <p:cNvSpPr/>
          <p:nvPr/>
        </p:nvSpPr>
        <p:spPr>
          <a:xfrm rot="19865238">
            <a:off x="7439015" y="1931540"/>
            <a:ext cx="346102" cy="916629"/>
          </a:xfrm>
          <a:prstGeom prst="curvedLeftArrow">
            <a:avLst>
              <a:gd name="adj1" fmla="val 59940"/>
              <a:gd name="adj2" fmla="val 175281"/>
              <a:gd name="adj3" fmla="val 25000"/>
            </a:avLst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2200" y="3048000"/>
            <a:ext cx="2085975" cy="697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7" name="Right Arrow 26"/>
          <p:cNvSpPr/>
          <p:nvPr/>
        </p:nvSpPr>
        <p:spPr>
          <a:xfrm flipH="1">
            <a:off x="4572000" y="3276600"/>
            <a:ext cx="228600" cy="152400"/>
          </a:xfrm>
          <a:prstGeom prst="rightArrow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2438400" y="3505200"/>
            <a:ext cx="7620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2095500" y="300990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" y="4114800"/>
            <a:ext cx="4114800" cy="21235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34" name="Straight Connector 33"/>
          <p:cNvCxnSpPr/>
          <p:nvPr/>
        </p:nvCxnSpPr>
        <p:spPr>
          <a:xfrm>
            <a:off x="6324600" y="3505200"/>
            <a:ext cx="9144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172200" y="1981200"/>
            <a:ext cx="6096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5800" y="3962400"/>
            <a:ext cx="4463853" cy="23196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9" name="Right Arrow 38"/>
          <p:cNvSpPr/>
          <p:nvPr/>
        </p:nvSpPr>
        <p:spPr>
          <a:xfrm>
            <a:off x="4191000" y="6248400"/>
            <a:ext cx="228600" cy="152400"/>
          </a:xfrm>
          <a:prstGeom prst="rightArrow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1752600" y="3429000"/>
            <a:ext cx="228600" cy="533400"/>
          </a:xfrm>
          <a:prstGeom prst="downArrow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Back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5715000" cy="95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152400"/>
            <a:ext cx="79993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Book Antiqua" pitchFamily="18" charset="0"/>
              </a:rPr>
              <a:t>Accesarea</a:t>
            </a:r>
            <a:r>
              <a:rPr lang="en-US" sz="3200" b="1" dirty="0" smtClean="0">
                <a:latin typeface="Book Antiqua" pitchFamily="18" charset="0"/>
              </a:rPr>
              <a:t> h</a:t>
            </a:r>
            <a:r>
              <a:rPr lang="ro-RO" sz="3200" b="1" dirty="0" smtClean="0">
                <a:latin typeface="Book Antiqua" pitchFamily="18" charset="0"/>
              </a:rPr>
              <a:t>ărţilor folosind servicii online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7" name="Picture 17" descr="I:\Microsoft Office 2007\MEDIA\OFFICE12\Lines\BD10289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5715000" cy="9525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62000" y="205740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latin typeface="Century" pitchFamily="18" charset="0"/>
              </a:rPr>
              <a:t>-</a:t>
            </a:r>
            <a:r>
              <a:rPr lang="en-US" sz="1600" dirty="0" smtClean="0">
                <a:latin typeface="Century" pitchFamily="18" charset="0"/>
              </a:rPr>
              <a:t> </a:t>
            </a:r>
            <a:r>
              <a:rPr lang="ro-RO" sz="1400" dirty="0" smtClean="0">
                <a:latin typeface="Century" pitchFamily="18" charset="0"/>
              </a:rPr>
              <a:t>e</a:t>
            </a:r>
            <a:r>
              <a:rPr lang="en-US" sz="1400" dirty="0" err="1" smtClean="0">
                <a:latin typeface="Century" pitchFamily="18" charset="0"/>
              </a:rPr>
              <a:t>xemplu</a:t>
            </a:r>
            <a:r>
              <a:rPr lang="en-US" sz="1400" dirty="0" smtClean="0">
                <a:latin typeface="Century" pitchFamily="18" charset="0"/>
              </a:rPr>
              <a:t>   </a:t>
            </a:r>
            <a:r>
              <a:rPr lang="en-US" sz="1400" dirty="0" err="1" smtClean="0">
                <a:latin typeface="Century" pitchFamily="18" charset="0"/>
                <a:hlinkClick r:id="rId4"/>
              </a:rPr>
              <a:t>OpenLayers</a:t>
            </a:r>
            <a:endParaRPr lang="en-US" sz="1400" dirty="0" smtClean="0">
              <a:latin typeface="Century" pitchFamily="18" charset="0"/>
            </a:endParaRPr>
          </a:p>
          <a:p>
            <a:r>
              <a:rPr lang="en-US" sz="1200" dirty="0" smtClean="0">
                <a:latin typeface="Century" pitchFamily="18" charset="0"/>
              </a:rPr>
              <a:t>- </a:t>
            </a:r>
            <a:r>
              <a:rPr lang="ro-RO" sz="1400" dirty="0" smtClean="0">
                <a:latin typeface="Century" pitchFamily="18" charset="0"/>
              </a:rPr>
              <a:t>e</a:t>
            </a:r>
            <a:r>
              <a:rPr lang="en-US" sz="1400" dirty="0" err="1" smtClean="0">
                <a:latin typeface="Century" pitchFamily="18" charset="0"/>
              </a:rPr>
              <a:t>xemplu</a:t>
            </a:r>
            <a:r>
              <a:rPr lang="en-US" sz="1400" dirty="0" smtClean="0">
                <a:latin typeface="Century" pitchFamily="18" charset="0"/>
              </a:rPr>
              <a:t>   </a:t>
            </a:r>
            <a:r>
              <a:rPr lang="en-US" sz="1400" dirty="0" smtClean="0">
                <a:latin typeface="Century" pitchFamily="18" charset="0"/>
                <a:hlinkClick r:id="rId5"/>
              </a:rPr>
              <a:t>Bing Maps</a:t>
            </a:r>
            <a:endParaRPr lang="en-US" sz="1400" dirty="0" smtClean="0">
              <a:latin typeface="Century" pitchFamily="18" charset="0"/>
            </a:endParaRPr>
          </a:p>
          <a:p>
            <a:r>
              <a:rPr lang="en-US" sz="1400" dirty="0" smtClean="0">
                <a:latin typeface="Century" pitchFamily="18" charset="0"/>
              </a:rPr>
              <a:t>- </a:t>
            </a:r>
            <a:r>
              <a:rPr lang="en-US" sz="1400" dirty="0" err="1" smtClean="0">
                <a:latin typeface="Century" pitchFamily="18" charset="0"/>
              </a:rPr>
              <a:t>exemplu</a:t>
            </a:r>
            <a:r>
              <a:rPr lang="en-US" sz="1400" dirty="0" smtClean="0">
                <a:latin typeface="Century" pitchFamily="18" charset="0"/>
              </a:rPr>
              <a:t>   </a:t>
            </a:r>
            <a:r>
              <a:rPr lang="en-US" sz="1400" dirty="0" smtClean="0">
                <a:latin typeface="Century" pitchFamily="18" charset="0"/>
                <a:hlinkClick r:id="rId6"/>
              </a:rPr>
              <a:t>Google Maps</a:t>
            </a:r>
            <a:endParaRPr lang="en-US" sz="1400" dirty="0">
              <a:latin typeface="Century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066800"/>
            <a:ext cx="442621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entury" pitchFamily="18" charset="0"/>
              </a:rPr>
              <a:t>WMS (Web Mapping Service)</a:t>
            </a:r>
            <a:endParaRPr lang="ro-RO" sz="1400" dirty="0" smtClean="0">
              <a:latin typeface="Century" pitchFamily="18" charset="0"/>
            </a:endParaRPr>
          </a:p>
          <a:p>
            <a:r>
              <a:rPr lang="ro-RO" sz="1400" dirty="0" smtClean="0">
                <a:latin typeface="Century" pitchFamily="18" charset="0"/>
              </a:rPr>
              <a:t>WMS</a:t>
            </a:r>
            <a:r>
              <a:rPr lang="en-US" sz="1400" dirty="0" smtClean="0">
                <a:latin typeface="Century" pitchFamily="18" charset="0"/>
              </a:rPr>
              <a:t>-C</a:t>
            </a:r>
          </a:p>
          <a:p>
            <a:r>
              <a:rPr lang="en-US" sz="1400" dirty="0" smtClean="0">
                <a:latin typeface="Century" pitchFamily="18" charset="0"/>
              </a:rPr>
              <a:t>Google Earth</a:t>
            </a:r>
          </a:p>
          <a:p>
            <a:r>
              <a:rPr lang="en-US" sz="1400" dirty="0" err="1" smtClean="0">
                <a:latin typeface="Century" pitchFamily="18" charset="0"/>
              </a:rPr>
              <a:t>Exemple</a:t>
            </a:r>
            <a:r>
              <a:rPr lang="en-US" sz="1400" dirty="0" smtClean="0">
                <a:latin typeface="Century" pitchFamily="18" charset="0"/>
              </a:rPr>
              <a:t> de </a:t>
            </a:r>
            <a:r>
              <a:rPr lang="en-US" sz="1400" dirty="0" err="1" smtClean="0">
                <a:latin typeface="Century" pitchFamily="18" charset="0"/>
              </a:rPr>
              <a:t>integrare</a:t>
            </a:r>
            <a:r>
              <a:rPr lang="en-US" sz="1400" dirty="0" smtClean="0">
                <a:latin typeface="Century" pitchFamily="18" charset="0"/>
              </a:rPr>
              <a:t> a h</a:t>
            </a:r>
            <a:r>
              <a:rPr lang="ro-RO" sz="1400" dirty="0" smtClean="0">
                <a:latin typeface="Century" pitchFamily="18" charset="0"/>
              </a:rPr>
              <a:t>ă</a:t>
            </a:r>
            <a:r>
              <a:rPr lang="en-US" sz="1400" dirty="0" smtClean="0">
                <a:latin typeface="Century" pitchFamily="18" charset="0"/>
              </a:rPr>
              <a:t>r</a:t>
            </a:r>
            <a:r>
              <a:rPr lang="ro-RO" sz="1400" dirty="0" smtClean="0">
                <a:latin typeface="Century" pitchFamily="18" charset="0"/>
              </a:rPr>
              <a:t>ţi</a:t>
            </a:r>
            <a:r>
              <a:rPr lang="en-US" sz="1400" dirty="0" err="1" smtClean="0">
                <a:latin typeface="Century" pitchFamily="18" charset="0"/>
              </a:rPr>
              <a:t>lor</a:t>
            </a:r>
            <a:r>
              <a:rPr lang="en-US" sz="1400" dirty="0" smtClean="0">
                <a:latin typeface="Century" pitchFamily="18" charset="0"/>
              </a:rPr>
              <a:t> </a:t>
            </a:r>
            <a:r>
              <a:rPr lang="ro-RO" sz="1400" dirty="0" smtClean="0">
                <a:latin typeface="Century" pitchFamily="18" charset="0"/>
              </a:rPr>
              <a:t>î</a:t>
            </a:r>
            <a:r>
              <a:rPr lang="en-US" sz="1400" dirty="0" smtClean="0">
                <a:latin typeface="Century" pitchFamily="18" charset="0"/>
              </a:rPr>
              <a:t>n </a:t>
            </a:r>
            <a:r>
              <a:rPr lang="en-US" sz="1400" dirty="0" err="1" smtClean="0">
                <a:latin typeface="Century" pitchFamily="18" charset="0"/>
              </a:rPr>
              <a:t>mashup-uri</a:t>
            </a:r>
            <a:r>
              <a:rPr lang="en-US" sz="1400" dirty="0" smtClean="0">
                <a:latin typeface="Century" pitchFamily="18" charset="0"/>
              </a:rPr>
              <a:t> web</a:t>
            </a:r>
          </a:p>
          <a:p>
            <a:endParaRPr lang="en-US" sz="1400" dirty="0">
              <a:latin typeface="Century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6800" y="2895600"/>
            <a:ext cx="2832750" cy="32796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19800" y="685800"/>
            <a:ext cx="2819400" cy="53456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2732</TotalTime>
  <Words>416</Words>
  <Application>Microsoft Office PowerPoint</Application>
  <PresentationFormat>On-screen Show (4:3)</PresentationFormat>
  <Paragraphs>102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GEO-SPATIAL.ORG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GEO-SPATIAL.ORG</dc:title>
  <dc:creator/>
  <cp:lastModifiedBy>Admin</cp:lastModifiedBy>
  <cp:revision>212</cp:revision>
  <dcterms:created xsi:type="dcterms:W3CDTF">2006-08-16T00:00:00Z</dcterms:created>
  <dcterms:modified xsi:type="dcterms:W3CDTF">2010-11-19T05:43:50Z</dcterms:modified>
</cp:coreProperties>
</file>